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25"/>
  </p:sldMasterIdLst>
  <p:notesMasterIdLst>
    <p:notesMasterId r:id="rId114"/>
  </p:notesMasterIdLst>
  <p:sldIdLst>
    <p:sldId id="357" r:id="rId26"/>
    <p:sldId id="399" r:id="rId27"/>
    <p:sldId id="426" r:id="rId28"/>
    <p:sldId id="458" r:id="rId29"/>
    <p:sldId id="422" r:id="rId30"/>
    <p:sldId id="423" r:id="rId31"/>
    <p:sldId id="465" r:id="rId32"/>
    <p:sldId id="424" r:id="rId33"/>
    <p:sldId id="425" r:id="rId34"/>
    <p:sldId id="385" r:id="rId35"/>
    <p:sldId id="408" r:id="rId36"/>
    <p:sldId id="409" r:id="rId37"/>
    <p:sldId id="410" r:id="rId38"/>
    <p:sldId id="411" r:id="rId39"/>
    <p:sldId id="480" r:id="rId40"/>
    <p:sldId id="413" r:id="rId41"/>
    <p:sldId id="500" r:id="rId42"/>
    <p:sldId id="501" r:id="rId43"/>
    <p:sldId id="445" r:id="rId44"/>
    <p:sldId id="446" r:id="rId45"/>
    <p:sldId id="414" r:id="rId46"/>
    <p:sldId id="449" r:id="rId47"/>
    <p:sldId id="466" r:id="rId48"/>
    <p:sldId id="418" r:id="rId49"/>
    <p:sldId id="419" r:id="rId50"/>
    <p:sldId id="420" r:id="rId51"/>
    <p:sldId id="361" r:id="rId52"/>
    <p:sldId id="365" r:id="rId53"/>
    <p:sldId id="368" r:id="rId54"/>
    <p:sldId id="395" r:id="rId55"/>
    <p:sldId id="457" r:id="rId56"/>
    <p:sldId id="378" r:id="rId57"/>
    <p:sldId id="427" r:id="rId58"/>
    <p:sldId id="429" r:id="rId59"/>
    <p:sldId id="430" r:id="rId60"/>
    <p:sldId id="431" r:id="rId61"/>
    <p:sldId id="439" r:id="rId62"/>
    <p:sldId id="447" r:id="rId63"/>
    <p:sldId id="441" r:id="rId64"/>
    <p:sldId id="467" r:id="rId65"/>
    <p:sldId id="468" r:id="rId66"/>
    <p:sldId id="469" r:id="rId67"/>
    <p:sldId id="470" r:id="rId68"/>
    <p:sldId id="471" r:id="rId69"/>
    <p:sldId id="433" r:id="rId70"/>
    <p:sldId id="442" r:id="rId71"/>
    <p:sldId id="443" r:id="rId72"/>
    <p:sldId id="444" r:id="rId73"/>
    <p:sldId id="477" r:id="rId74"/>
    <p:sldId id="367" r:id="rId75"/>
    <p:sldId id="484" r:id="rId76"/>
    <p:sldId id="485" r:id="rId77"/>
    <p:sldId id="486" r:id="rId78"/>
    <p:sldId id="474" r:id="rId79"/>
    <p:sldId id="475" r:id="rId80"/>
    <p:sldId id="476" r:id="rId81"/>
    <p:sldId id="473" r:id="rId82"/>
    <p:sldId id="464" r:id="rId83"/>
    <p:sldId id="462" r:id="rId84"/>
    <p:sldId id="459" r:id="rId85"/>
    <p:sldId id="483" r:id="rId86"/>
    <p:sldId id="482" r:id="rId87"/>
    <p:sldId id="460" r:id="rId88"/>
    <p:sldId id="461" r:id="rId89"/>
    <p:sldId id="438" r:id="rId90"/>
    <p:sldId id="435" r:id="rId91"/>
    <p:sldId id="463" r:id="rId92"/>
    <p:sldId id="490" r:id="rId93"/>
    <p:sldId id="491" r:id="rId94"/>
    <p:sldId id="492" r:id="rId95"/>
    <p:sldId id="436" r:id="rId96"/>
    <p:sldId id="456" r:id="rId97"/>
    <p:sldId id="489" r:id="rId98"/>
    <p:sldId id="487" r:id="rId99"/>
    <p:sldId id="493" r:id="rId100"/>
    <p:sldId id="497" r:id="rId101"/>
    <p:sldId id="498" r:id="rId102"/>
    <p:sldId id="496" r:id="rId103"/>
    <p:sldId id="494" r:id="rId104"/>
    <p:sldId id="472" r:id="rId105"/>
    <p:sldId id="495" r:id="rId106"/>
    <p:sldId id="499" r:id="rId107"/>
    <p:sldId id="478" r:id="rId108"/>
    <p:sldId id="397" r:id="rId109"/>
    <p:sldId id="505" r:id="rId110"/>
    <p:sldId id="502" r:id="rId111"/>
    <p:sldId id="503" r:id="rId112"/>
    <p:sldId id="504" r:id="rId1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2A5"/>
    <a:srgbClr val="FDAE61"/>
    <a:srgbClr val="FFFDBF"/>
    <a:srgbClr val="D53E4F"/>
    <a:srgbClr val="3288BD"/>
    <a:srgbClr val="F46D43"/>
    <a:srgbClr val="ABDDA4"/>
    <a:srgbClr val="66FF99"/>
    <a:srgbClr val="355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78" autoAdjust="0"/>
    <p:restoredTop sz="94643" autoAdjust="0"/>
  </p:normalViewPr>
  <p:slideViewPr>
    <p:cSldViewPr snapToGrid="0">
      <p:cViewPr varScale="1">
        <p:scale>
          <a:sx n="112" d="100"/>
          <a:sy n="112" d="100"/>
        </p:scale>
        <p:origin x="828" y="108"/>
      </p:cViewPr>
      <p:guideLst>
        <p:guide orient="horz" pos="2160"/>
        <p:guide pos="2880"/>
      </p:guideLst>
    </p:cSldViewPr>
  </p:slideViewPr>
  <p:outlineViewPr>
    <p:cViewPr>
      <p:scale>
        <a:sx n="33" d="100"/>
        <a:sy n="33" d="100"/>
      </p:scale>
      <p:origin x="0" y="-402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117" Type="http://schemas.openxmlformats.org/officeDocument/2006/relationships/theme" Target="theme/theme1.xml"/><Relationship Id="rId21" Type="http://schemas.openxmlformats.org/officeDocument/2006/relationships/customXml" Target="../customXml/item21.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slide" Target="slides/slide59.xml"/><Relationship Id="rId89" Type="http://schemas.openxmlformats.org/officeDocument/2006/relationships/slide" Target="slides/slide64.xml"/><Relationship Id="rId112" Type="http://schemas.openxmlformats.org/officeDocument/2006/relationships/slide" Target="slides/slide87.xml"/><Relationship Id="rId16" Type="http://schemas.openxmlformats.org/officeDocument/2006/relationships/customXml" Target="../customXml/item16.xml"/><Relationship Id="rId107" Type="http://schemas.openxmlformats.org/officeDocument/2006/relationships/slide" Target="slides/slide82.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87" Type="http://schemas.openxmlformats.org/officeDocument/2006/relationships/slide" Target="slides/slide62.xml"/><Relationship Id="rId102" Type="http://schemas.openxmlformats.org/officeDocument/2006/relationships/slide" Target="slides/slide77.xml"/><Relationship Id="rId110" Type="http://schemas.openxmlformats.org/officeDocument/2006/relationships/slide" Target="slides/slide85.xml"/><Relationship Id="rId115"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36.xml"/><Relationship Id="rId82" Type="http://schemas.openxmlformats.org/officeDocument/2006/relationships/slide" Target="slides/slide57.xml"/><Relationship Id="rId90" Type="http://schemas.openxmlformats.org/officeDocument/2006/relationships/slide" Target="slides/slide65.xml"/><Relationship Id="rId95" Type="http://schemas.openxmlformats.org/officeDocument/2006/relationships/slide" Target="slides/slide70.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100" Type="http://schemas.openxmlformats.org/officeDocument/2006/relationships/slide" Target="slides/slide75.xml"/><Relationship Id="rId105" Type="http://schemas.openxmlformats.org/officeDocument/2006/relationships/slide" Target="slides/slide80.xml"/><Relationship Id="rId113" Type="http://schemas.openxmlformats.org/officeDocument/2006/relationships/slide" Target="slides/slide88.xml"/><Relationship Id="rId118"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slide" Target="slides/slide60.xml"/><Relationship Id="rId93" Type="http://schemas.openxmlformats.org/officeDocument/2006/relationships/slide" Target="slides/slide68.xml"/><Relationship Id="rId98"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1.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103" Type="http://schemas.openxmlformats.org/officeDocument/2006/relationships/slide" Target="slides/slide78.xml"/><Relationship Id="rId108" Type="http://schemas.openxmlformats.org/officeDocument/2006/relationships/slide" Target="slides/slide83.xml"/><Relationship Id="rId116"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slide" Target="slides/slide63.xml"/><Relationship Id="rId91" Type="http://schemas.openxmlformats.org/officeDocument/2006/relationships/slide" Target="slides/slide66.xml"/><Relationship Id="rId96" Type="http://schemas.openxmlformats.org/officeDocument/2006/relationships/slide" Target="slides/slide71.xml"/><Relationship Id="rId111"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6" Type="http://schemas.openxmlformats.org/officeDocument/2006/relationships/slide" Target="slides/slide81.xml"/><Relationship Id="rId114"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slide" Target="slides/slide69.xml"/><Relationship Id="rId99" Type="http://schemas.openxmlformats.org/officeDocument/2006/relationships/slide" Target="slides/slide74.xml"/><Relationship Id="rId101" Type="http://schemas.openxmlformats.org/officeDocument/2006/relationships/slide" Target="slides/slide76.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4.xml"/><Relationship Id="rId109" Type="http://schemas.openxmlformats.org/officeDocument/2006/relationships/slide" Target="slides/slide8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slide" Target="slides/slide72.xml"/><Relationship Id="rId104" Type="http://schemas.openxmlformats.org/officeDocument/2006/relationships/slide" Target="slides/slide79.xml"/><Relationship Id="rId7" Type="http://schemas.openxmlformats.org/officeDocument/2006/relationships/customXml" Target="../customXml/item7.xml"/><Relationship Id="rId71" Type="http://schemas.openxmlformats.org/officeDocument/2006/relationships/slide" Target="slides/slide46.xml"/><Relationship Id="rId92"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414EE60-4728-45EE-8CEF-4BACC14C52D8}" type="datetimeFigureOut">
              <a:rPr lang="en-US"/>
              <a:pPr>
                <a:defRPr/>
              </a:pPr>
              <a:t>10/3/2016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B6B4BFAF-8A79-4E39-89B8-8E1D12E054EE}" type="slidenum">
              <a:rPr lang="en-US"/>
              <a:pPr>
                <a:defRPr/>
              </a:pPr>
              <a:t>‹#›</a:t>
            </a:fld>
            <a:endParaRPr lang="en-US"/>
          </a:p>
        </p:txBody>
      </p:sp>
    </p:spTree>
    <p:extLst>
      <p:ext uri="{BB962C8B-B14F-4D97-AF65-F5344CB8AC3E}">
        <p14:creationId xmlns:p14="http://schemas.microsoft.com/office/powerpoint/2010/main" val="26058031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p:spPr>
      </p:sp>
      <p:sp>
        <p:nvSpPr>
          <p:cNvPr id="92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2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B56EAE-5B3B-41A1-AF4F-7052461C0239}" type="slidenum">
              <a:rPr lang="en-US">
                <a:cs typeface="Arial" charset="0"/>
              </a:rPr>
              <a:pPr fontAlgn="base">
                <a:spcBef>
                  <a:spcPct val="0"/>
                </a:spcBef>
                <a:spcAft>
                  <a:spcPct val="0"/>
                </a:spcAft>
                <a:defRPr/>
              </a:pPr>
              <a:t>1</a:t>
            </a:fld>
            <a:endParaRPr lang="en-US">
              <a:cs typeface="Arial" charset="0"/>
            </a:endParaRPr>
          </a:p>
        </p:txBody>
      </p:sp>
    </p:spTree>
    <p:extLst>
      <p:ext uri="{BB962C8B-B14F-4D97-AF65-F5344CB8AC3E}">
        <p14:creationId xmlns:p14="http://schemas.microsoft.com/office/powerpoint/2010/main" val="258874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noFill/>
          <a:ln>
            <a:solidFill>
              <a:srgbClr val="000000"/>
            </a:solidFill>
            <a:miter lim="800000"/>
            <a:headEnd/>
            <a:tailEnd/>
          </a:ln>
        </p:spPr>
      </p:sp>
      <p:sp>
        <p:nvSpPr>
          <p:cNvPr id="112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267" name="Slide Number Placeholder 3"/>
          <p:cNvSpPr txBox="1">
            <a:spLocks noGrp="1"/>
          </p:cNvSpPr>
          <p:nvPr/>
        </p:nvSpPr>
        <p:spPr bwMode="auto">
          <a:xfrm>
            <a:off x="5265738" y="6657975"/>
            <a:ext cx="4029075" cy="350838"/>
          </a:xfrm>
          <a:prstGeom prst="rect">
            <a:avLst/>
          </a:prstGeom>
          <a:noFill/>
          <a:ln w="9525">
            <a:noFill/>
            <a:miter lim="800000"/>
            <a:headEnd/>
            <a:tailEnd/>
          </a:ln>
        </p:spPr>
        <p:txBody>
          <a:bodyPr lIns="93177" tIns="46589" rIns="93177" bIns="46589" anchor="b"/>
          <a:lstStyle/>
          <a:p>
            <a:pPr algn="r"/>
            <a:fld id="{6EB0F8FC-D922-4264-9E40-30C78C5C03FE}" type="slidenum">
              <a:rPr lang="en-US" sz="1200">
                <a:latin typeface="Calibri" pitchFamily="34" charset="0"/>
              </a:rPr>
              <a:pPr algn="r"/>
              <a:t>2</a:t>
            </a:fld>
            <a:endParaRPr lang="en-US" sz="1200">
              <a:latin typeface="Calibri" pitchFamily="34" charset="0"/>
            </a:endParaRPr>
          </a:p>
        </p:txBody>
      </p:sp>
    </p:spTree>
    <p:extLst>
      <p:ext uri="{BB962C8B-B14F-4D97-AF65-F5344CB8AC3E}">
        <p14:creationId xmlns:p14="http://schemas.microsoft.com/office/powerpoint/2010/main" val="1790053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noFill/>
          <a:ln>
            <a:solidFill>
              <a:srgbClr val="000000"/>
            </a:solidFill>
            <a:miter lim="800000"/>
            <a:headEnd/>
            <a:tailEnd/>
          </a:ln>
        </p:spPr>
      </p:sp>
      <p:sp>
        <p:nvSpPr>
          <p:cNvPr id="112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267" name="Slide Number Placeholder 3"/>
          <p:cNvSpPr txBox="1">
            <a:spLocks noGrp="1"/>
          </p:cNvSpPr>
          <p:nvPr/>
        </p:nvSpPr>
        <p:spPr bwMode="auto">
          <a:xfrm>
            <a:off x="5265738" y="6657975"/>
            <a:ext cx="4029075" cy="350838"/>
          </a:xfrm>
          <a:prstGeom prst="rect">
            <a:avLst/>
          </a:prstGeom>
          <a:noFill/>
          <a:ln w="9525">
            <a:noFill/>
            <a:miter lim="800000"/>
            <a:headEnd/>
            <a:tailEnd/>
          </a:ln>
        </p:spPr>
        <p:txBody>
          <a:bodyPr lIns="93177" tIns="46589" rIns="93177" bIns="46589" anchor="b"/>
          <a:lstStyle/>
          <a:p>
            <a:pPr algn="r"/>
            <a:fld id="{6EB0F8FC-D922-4264-9E40-30C78C5C03FE}" type="slidenum">
              <a:rPr lang="en-US" sz="1200">
                <a:latin typeface="Calibri" pitchFamily="34" charset="0"/>
              </a:rPr>
              <a:pPr algn="r"/>
              <a:t>3</a:t>
            </a:fld>
            <a:endParaRPr lang="en-US" sz="1200">
              <a:latin typeface="Calibri" pitchFamily="34" charset="0"/>
            </a:endParaRPr>
          </a:p>
        </p:txBody>
      </p:sp>
    </p:spTree>
    <p:extLst>
      <p:ext uri="{BB962C8B-B14F-4D97-AF65-F5344CB8AC3E}">
        <p14:creationId xmlns:p14="http://schemas.microsoft.com/office/powerpoint/2010/main" val="2417414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noFill/>
          <a:ln>
            <a:solidFill>
              <a:srgbClr val="000000"/>
            </a:solidFill>
            <a:miter lim="800000"/>
            <a:headEnd/>
            <a:tailEnd/>
          </a:ln>
        </p:spPr>
      </p:sp>
      <p:sp>
        <p:nvSpPr>
          <p:cNvPr id="112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267" name="Slide Number Placeholder 3"/>
          <p:cNvSpPr txBox="1">
            <a:spLocks noGrp="1"/>
          </p:cNvSpPr>
          <p:nvPr/>
        </p:nvSpPr>
        <p:spPr bwMode="auto">
          <a:xfrm>
            <a:off x="5265738" y="6657975"/>
            <a:ext cx="4029075" cy="350838"/>
          </a:xfrm>
          <a:prstGeom prst="rect">
            <a:avLst/>
          </a:prstGeom>
          <a:noFill/>
          <a:ln w="9525">
            <a:noFill/>
            <a:miter lim="800000"/>
            <a:headEnd/>
            <a:tailEnd/>
          </a:ln>
        </p:spPr>
        <p:txBody>
          <a:bodyPr lIns="93177" tIns="46589" rIns="93177" bIns="46589" anchor="b"/>
          <a:lstStyle/>
          <a:p>
            <a:pPr algn="r"/>
            <a:fld id="{6EB0F8FC-D922-4264-9E40-30C78C5C03FE}" type="slidenum">
              <a:rPr lang="en-US" sz="1200">
                <a:latin typeface="Calibri" pitchFamily="34" charset="0"/>
              </a:rPr>
              <a:pPr algn="r"/>
              <a:t>5</a:t>
            </a:fld>
            <a:endParaRPr lang="en-US" sz="1200">
              <a:latin typeface="Calibri" pitchFamily="34" charset="0"/>
            </a:endParaRPr>
          </a:p>
        </p:txBody>
      </p:sp>
    </p:spTree>
    <p:extLst>
      <p:ext uri="{BB962C8B-B14F-4D97-AF65-F5344CB8AC3E}">
        <p14:creationId xmlns:p14="http://schemas.microsoft.com/office/powerpoint/2010/main" val="2719354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Figure 33: Consumer Product Chemical Profile Data curation/annotation workflow: Approximately 10,000 MSDSs were identified, parsed, and manually annotated through a custom-built curation system. Figure from Goldsmith </a:t>
            </a:r>
            <a:r>
              <a:rPr lang="en-US" i="1" smtClean="0"/>
              <a:t>et al.</a:t>
            </a:r>
            <a:r>
              <a:rPr lang="en-US" smtClean="0"/>
              <a:t> ([</a:t>
            </a:r>
            <a:r>
              <a:rPr lang="en-US" smtClean="0">
                <a:hlinkClick r:id="" action="ppaction://hlinkfile" tooltip="Goldsmith, 2014 #329"/>
              </a:rPr>
              <a:t>67</a:t>
            </a:r>
            <a:r>
              <a:rPr lang="en-US" smtClean="0"/>
              <a:t>])</a:t>
            </a:r>
          </a:p>
          <a:p>
            <a:pPr eaLnBrk="1" hangingPunct="1">
              <a:lnSpc>
                <a:spcPct val="90000"/>
              </a:lnSpc>
              <a:spcBef>
                <a:spcPct val="0"/>
              </a:spcBef>
            </a:pPr>
            <a:r>
              <a:rPr lang="en-US" smtClean="0"/>
              <a:t>To get info on ingredients of consumer products beyond what is in HPDB we turned to Walmart</a:t>
            </a:r>
          </a:p>
          <a:p>
            <a:pPr eaLnBrk="1" hangingPunct="1">
              <a:lnSpc>
                <a:spcPct val="90000"/>
              </a:lnSpc>
              <a:spcBef>
                <a:spcPct val="0"/>
              </a:spcBef>
            </a:pPr>
            <a:r>
              <a:rPr lang="en-US" smtClean="0"/>
              <a:t>Walmart provides MSDSs on all products they sell via their website as part of their sustainability initiative</a:t>
            </a:r>
          </a:p>
          <a:p>
            <a:pPr eaLnBrk="1" hangingPunct="1">
              <a:lnSpc>
                <a:spcPct val="90000"/>
              </a:lnSpc>
              <a:spcBef>
                <a:spcPct val="0"/>
              </a:spcBef>
            </a:pPr>
            <a:r>
              <a:rPr lang="en-US" smtClean="0"/>
              <a:t>Also extracted their retail product categories from their commerce website</a:t>
            </a:r>
          </a:p>
          <a:p>
            <a:pPr eaLnBrk="1" hangingPunct="1">
              <a:lnSpc>
                <a:spcPct val="90000"/>
              </a:lnSpc>
              <a:spcBef>
                <a:spcPct val="0"/>
              </a:spcBef>
            </a:pPr>
            <a:r>
              <a:rPr lang="en-US" smtClean="0"/>
              <a:t>Rocky’s network diagram shows connections between chemicals and product categories</a:t>
            </a:r>
          </a:p>
          <a:p>
            <a:pPr eaLnBrk="1" hangingPunct="1">
              <a:lnSpc>
                <a:spcPct val="90000"/>
              </a:lnSpc>
              <a:spcBef>
                <a:spcPct val="0"/>
              </a:spcBef>
            </a:pPr>
            <a:r>
              <a:rPr lang="en-US" smtClean="0"/>
              <a:t>Info on ingredients mapped to product categories and to exposure scenarios</a:t>
            </a:r>
          </a:p>
        </p:txBody>
      </p:sp>
      <p:sp>
        <p:nvSpPr>
          <p:cNvPr id="296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945CDD-260E-4673-84F2-EC7F180324BE}" type="slidenum">
              <a:rPr lang="en-US">
                <a:cs typeface="Arial" charset="0"/>
              </a:rPr>
              <a:pPr fontAlgn="base">
                <a:spcBef>
                  <a:spcPct val="0"/>
                </a:spcBef>
                <a:spcAft>
                  <a:spcPct val="0"/>
                </a:spcAft>
                <a:defRPr/>
              </a:pPr>
              <a:t>22</a:t>
            </a:fld>
            <a:endParaRPr lang="en-US">
              <a:cs typeface="Arial" charset="0"/>
            </a:endParaRPr>
          </a:p>
        </p:txBody>
      </p:sp>
    </p:spTree>
    <p:extLst>
      <p:ext uri="{BB962C8B-B14F-4D97-AF65-F5344CB8AC3E}">
        <p14:creationId xmlns:p14="http://schemas.microsoft.com/office/powerpoint/2010/main" val="2968386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A0A05F-358C-4816-8BF7-904BF3E61843}" type="slidenum">
              <a:rPr lang="en-US">
                <a:cs typeface="Arial" charset="0"/>
              </a:rPr>
              <a:pPr fontAlgn="base">
                <a:spcBef>
                  <a:spcPct val="0"/>
                </a:spcBef>
                <a:spcAft>
                  <a:spcPct val="0"/>
                </a:spcAft>
                <a:defRPr/>
              </a:pPr>
              <a:t>27</a:t>
            </a:fld>
            <a:endParaRPr lang="en-US">
              <a:cs typeface="Arial" charset="0"/>
            </a:endParaRPr>
          </a:p>
        </p:txBody>
      </p:sp>
    </p:spTree>
    <p:extLst>
      <p:ext uri="{BB962C8B-B14F-4D97-AF65-F5344CB8AC3E}">
        <p14:creationId xmlns:p14="http://schemas.microsoft.com/office/powerpoint/2010/main" val="276804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4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65E55AE-3DB1-4F86-B912-551124879C0F}" type="slidenum">
              <a:rPr lang="en-US">
                <a:cs typeface="Arial" charset="0"/>
              </a:rPr>
              <a:pPr fontAlgn="base">
                <a:spcBef>
                  <a:spcPct val="0"/>
                </a:spcBef>
                <a:spcAft>
                  <a:spcPct val="0"/>
                </a:spcAft>
                <a:defRPr/>
              </a:pPr>
              <a:t>28</a:t>
            </a:fld>
            <a:endParaRPr lang="en-US">
              <a:cs typeface="Arial" charset="0"/>
            </a:endParaRPr>
          </a:p>
        </p:txBody>
      </p:sp>
    </p:spTree>
    <p:extLst>
      <p:ext uri="{BB962C8B-B14F-4D97-AF65-F5344CB8AC3E}">
        <p14:creationId xmlns:p14="http://schemas.microsoft.com/office/powerpoint/2010/main" val="202435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Figure 33: Consumer Product Chemical Profile Data curation/annotation workflow: Approximately 10,000 MSDSs were identified, parsed, and manually annotated through a custom-built curation system. Figure from Goldsmith </a:t>
            </a:r>
            <a:r>
              <a:rPr lang="en-US" i="1" smtClean="0"/>
              <a:t>et al.</a:t>
            </a:r>
            <a:r>
              <a:rPr lang="en-US" smtClean="0"/>
              <a:t> ([</a:t>
            </a:r>
            <a:r>
              <a:rPr lang="en-US" smtClean="0">
                <a:hlinkClick r:id="" action="ppaction://hlinkfile" tooltip="Goldsmith, 2014 #329"/>
              </a:rPr>
              <a:t>67</a:t>
            </a:r>
            <a:r>
              <a:rPr lang="en-US" smtClean="0"/>
              <a:t>])</a:t>
            </a:r>
          </a:p>
          <a:p>
            <a:pPr eaLnBrk="1" hangingPunct="1">
              <a:lnSpc>
                <a:spcPct val="90000"/>
              </a:lnSpc>
              <a:spcBef>
                <a:spcPct val="0"/>
              </a:spcBef>
            </a:pPr>
            <a:r>
              <a:rPr lang="en-US" smtClean="0"/>
              <a:t>To get info on ingredients of consumer products beyond what is in HPDB we turned to Walmart</a:t>
            </a:r>
          </a:p>
          <a:p>
            <a:pPr eaLnBrk="1" hangingPunct="1">
              <a:lnSpc>
                <a:spcPct val="90000"/>
              </a:lnSpc>
              <a:spcBef>
                <a:spcPct val="0"/>
              </a:spcBef>
            </a:pPr>
            <a:r>
              <a:rPr lang="en-US" smtClean="0"/>
              <a:t>Walmart provides MSDSs on all products they sell via their website as part of their sustainability initiative</a:t>
            </a:r>
          </a:p>
          <a:p>
            <a:pPr eaLnBrk="1" hangingPunct="1">
              <a:lnSpc>
                <a:spcPct val="90000"/>
              </a:lnSpc>
              <a:spcBef>
                <a:spcPct val="0"/>
              </a:spcBef>
            </a:pPr>
            <a:r>
              <a:rPr lang="en-US" smtClean="0"/>
              <a:t>Also extracted their retail product categories from their commerce website</a:t>
            </a:r>
          </a:p>
          <a:p>
            <a:pPr eaLnBrk="1" hangingPunct="1">
              <a:lnSpc>
                <a:spcPct val="90000"/>
              </a:lnSpc>
              <a:spcBef>
                <a:spcPct val="0"/>
              </a:spcBef>
            </a:pPr>
            <a:r>
              <a:rPr lang="en-US" smtClean="0"/>
              <a:t>Rocky’s network diagram shows connections between chemicals and product categories</a:t>
            </a:r>
          </a:p>
          <a:p>
            <a:pPr eaLnBrk="1" hangingPunct="1">
              <a:lnSpc>
                <a:spcPct val="90000"/>
              </a:lnSpc>
              <a:spcBef>
                <a:spcPct val="0"/>
              </a:spcBef>
            </a:pPr>
            <a:r>
              <a:rPr lang="en-US" smtClean="0"/>
              <a:t>Info on ingredients mapped to product categories and to exposure scenarios</a:t>
            </a:r>
          </a:p>
        </p:txBody>
      </p:sp>
      <p:sp>
        <p:nvSpPr>
          <p:cNvPr id="296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945CDD-260E-4673-84F2-EC7F180324BE}" type="slidenum">
              <a:rPr lang="en-US">
                <a:cs typeface="Arial" charset="0"/>
              </a:rPr>
              <a:pPr fontAlgn="base">
                <a:spcBef>
                  <a:spcPct val="0"/>
                </a:spcBef>
                <a:spcAft>
                  <a:spcPct val="0"/>
                </a:spcAft>
                <a:defRPr/>
              </a:pPr>
              <a:t>32</a:t>
            </a:fld>
            <a:endParaRPr lang="en-US">
              <a:cs typeface="Arial" charset="0"/>
            </a:endParaRPr>
          </a:p>
        </p:txBody>
      </p:sp>
    </p:spTree>
    <p:extLst>
      <p:ext uri="{BB962C8B-B14F-4D97-AF65-F5344CB8AC3E}">
        <p14:creationId xmlns:p14="http://schemas.microsoft.com/office/powerpoint/2010/main" val="966266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A6F7550-7C9B-4D9A-8C22-CB33E3B06D06}" type="slidenum">
              <a:rPr lang="en-US">
                <a:solidFill>
                  <a:srgbClr val="000000"/>
                </a:solidFill>
                <a:cs typeface="Arial" charset="0"/>
              </a:rPr>
              <a:pPr fontAlgn="base">
                <a:spcBef>
                  <a:spcPct val="0"/>
                </a:spcBef>
                <a:spcAft>
                  <a:spcPct val="0"/>
                </a:spcAft>
                <a:defRPr/>
              </a:pPr>
              <a:t>84</a:t>
            </a:fld>
            <a:endParaRPr lang="en-US">
              <a:solidFill>
                <a:srgbClr val="000000"/>
              </a:solidFill>
              <a:cs typeface="Arial" charset="0"/>
            </a:endParaRPr>
          </a:p>
        </p:txBody>
      </p:sp>
    </p:spTree>
    <p:extLst>
      <p:ext uri="{BB962C8B-B14F-4D97-AF65-F5344CB8AC3E}">
        <p14:creationId xmlns:p14="http://schemas.microsoft.com/office/powerpoint/2010/main" val="3835249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5" descr="EPA Logo"/>
          <p:cNvPicPr>
            <a:picLocks noChangeAspect="1" noChangeArrowheads="1"/>
          </p:cNvPicPr>
          <p:nvPr userDrawn="1"/>
        </p:nvPicPr>
        <p:blipFill>
          <a:blip r:embed="rId2"/>
          <a:srcRect/>
          <a:stretch>
            <a:fillRect/>
          </a:stretch>
        </p:blipFill>
        <p:spPr bwMode="auto">
          <a:xfrm>
            <a:off x="457200" y="457200"/>
            <a:ext cx="1676400" cy="661988"/>
          </a:xfrm>
          <a:prstGeom prst="rect">
            <a:avLst/>
          </a:prstGeom>
          <a:noFill/>
          <a:ln w="9525">
            <a:noFill/>
            <a:miter lim="800000"/>
            <a:headEnd/>
            <a:tailEnd/>
          </a:ln>
        </p:spPr>
      </p:pic>
      <p:pic>
        <p:nvPicPr>
          <p:cNvPr id="5" name="Picture 19" descr="backgrounds_2955c"/>
          <p:cNvPicPr>
            <a:picLocks noChangeAspect="1" noChangeArrowheads="1"/>
          </p:cNvPicPr>
          <p:nvPr userDrawn="1"/>
        </p:nvPicPr>
        <p:blipFill>
          <a:blip r:embed="rId3"/>
          <a:srcRect/>
          <a:stretch>
            <a:fillRect/>
          </a:stretch>
        </p:blipFill>
        <p:spPr bwMode="auto">
          <a:xfrm>
            <a:off x="0" y="0"/>
            <a:ext cx="9148763" cy="6861175"/>
          </a:xfrm>
          <a:prstGeom prst="rect">
            <a:avLst/>
          </a:prstGeom>
          <a:noFill/>
          <a:ln w="9525">
            <a:noFill/>
            <a:miter lim="800000"/>
            <a:headEnd/>
            <a:tailEnd/>
          </a:ln>
        </p:spPr>
      </p:pic>
      <p:sp>
        <p:nvSpPr>
          <p:cNvPr id="3074" name="Rectangle 2"/>
          <p:cNvSpPr>
            <a:spLocks noGrp="1" noChangeArrowheads="1"/>
          </p:cNvSpPr>
          <p:nvPr>
            <p:ph type="ctrTitle"/>
          </p:nvPr>
        </p:nvSpPr>
        <p:spPr>
          <a:xfrm>
            <a:off x="2914651" y="1447800"/>
            <a:ext cx="5713413" cy="1447800"/>
          </a:xfrm>
          <a:prstGeom prst="rect">
            <a:avLst/>
          </a:prstGeom>
          <a:solidFill>
            <a:srgbClr val="003F69">
              <a:alpha val="0"/>
            </a:srgbClr>
          </a:solidFill>
        </p:spPr>
        <p:txBody>
          <a:bodyPr lIns="0" tIns="0" rIns="0" bIns="0" anchor="b"/>
          <a:lstStyle>
            <a:lvl1pPr>
              <a:lnSpc>
                <a:spcPct val="90000"/>
              </a:lnSpc>
              <a:defRPr>
                <a:solidFill>
                  <a:schemeClr val="bg1"/>
                </a:solidFill>
              </a:defRPr>
            </a:lvl1pPr>
          </a:lstStyle>
          <a:p>
            <a:pPr lvl="0"/>
            <a:r>
              <a:rPr lang="en-US" noProof="0" smtClean="0"/>
              <a:t>Click to edit Master title style</a:t>
            </a:r>
          </a:p>
        </p:txBody>
      </p:sp>
      <p:sp>
        <p:nvSpPr>
          <p:cNvPr id="3075" name="Rectangle 3"/>
          <p:cNvSpPr>
            <a:spLocks noGrp="1" noChangeArrowheads="1"/>
          </p:cNvSpPr>
          <p:nvPr>
            <p:ph type="subTitle" idx="1"/>
          </p:nvPr>
        </p:nvSpPr>
        <p:spPr>
          <a:xfrm>
            <a:off x="2914651" y="3016250"/>
            <a:ext cx="5713413" cy="338138"/>
          </a:xfrm>
          <a:prstGeom prst="rect">
            <a:avLst/>
          </a:prstGeom>
          <a:solidFill>
            <a:srgbClr val="003F69">
              <a:alpha val="0"/>
            </a:srgbClr>
          </a:solidFill>
        </p:spPr>
        <p:txBody>
          <a:bodyPr lIns="0" tIns="0" rIns="0" bIns="0"/>
          <a:lstStyle>
            <a:lvl1pPr marL="0" indent="0">
              <a:lnSpc>
                <a:spcPct val="70000"/>
              </a:lnSpc>
              <a:buFont typeface="Times" pitchFamily="1" charset="0"/>
              <a:buNone/>
              <a:defRPr i="1">
                <a:solidFill>
                  <a:schemeClr val="bg1"/>
                </a:solidFill>
                <a:latin typeface="Times New Roman" pitchFamily="1" charset="0"/>
              </a:defRPr>
            </a:lvl1pPr>
          </a:lstStyle>
          <a:p>
            <a:pPr lvl="0"/>
            <a:r>
              <a:rPr lang="en-US" noProof="0" smtClean="0"/>
              <a:t>Click to edit Master subtitle style</a:t>
            </a:r>
          </a:p>
        </p:txBody>
      </p:sp>
      <p:sp>
        <p:nvSpPr>
          <p:cNvPr id="6" name="Date Placeholder 3"/>
          <p:cNvSpPr>
            <a:spLocks noGrp="1"/>
          </p:cNvSpPr>
          <p:nvPr>
            <p:ph type="dt" sz="half" idx="10"/>
          </p:nvPr>
        </p:nvSpPr>
        <p:spPr/>
        <p:txBody>
          <a:bodyPr/>
          <a:lstStyle>
            <a:lvl1pPr>
              <a:defRPr sz="1400" b="1">
                <a:solidFill>
                  <a:schemeClr val="bg1"/>
                </a:solidFill>
                <a:effectLst/>
              </a:defRPr>
            </a:lvl1pPr>
          </a:lstStyle>
          <a:p>
            <a:pPr>
              <a:defRPr/>
            </a:pPr>
            <a:r>
              <a:rPr lang="en-US"/>
              <a:t>CSS Rapid Exposure and Dosimetry</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t>CSS Rapid Exposure and Dosimetry</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89812" y="274638"/>
            <a:ext cx="6196988" cy="1143000"/>
          </a:xfrm>
          <a:prstGeom prst="rect">
            <a:avLst/>
          </a:prstGeom>
        </p:spPr>
        <p:txBody>
          <a:bodyPr/>
          <a:lstStyle>
            <a:lvl1pPr>
              <a:defRPr sz="3600">
                <a:solidFill>
                  <a:schemeClr val="accent1">
                    <a:lumMod val="75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CSS Rapid Exposure and Dosimetry</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35200" y="274638"/>
            <a:ext cx="6908800" cy="1105429"/>
          </a:xfrm>
          <a:prstGeom prst="rect">
            <a:avLst/>
          </a:prstGeom>
        </p:spPr>
        <p:txBody>
          <a:bodyPr/>
          <a:lstStyle>
            <a:lvl1pPr>
              <a:defRPr sz="3600">
                <a:solidFill>
                  <a:srgbClr val="355777"/>
                </a:solidFill>
              </a:defRPr>
            </a:lvl1p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5"/>
          <p:cNvSpPr>
            <a:spLocks noGrp="1"/>
          </p:cNvSpPr>
          <p:nvPr>
            <p:ph type="sldNum" sz="quarter" idx="11"/>
          </p:nvPr>
        </p:nvSpPr>
        <p:spPr>
          <a:xfrm>
            <a:off x="7010400" y="6569075"/>
            <a:ext cx="2133600" cy="365125"/>
          </a:xfrm>
          <a:prstGeom prst="rect">
            <a:avLst/>
          </a:prstGeom>
        </p:spPr>
        <p:txBody>
          <a:bodyPr/>
          <a:lstStyle>
            <a:lvl1pPr fontAlgn="auto">
              <a:spcBef>
                <a:spcPts val="0"/>
              </a:spcBef>
              <a:spcAft>
                <a:spcPts val="0"/>
              </a:spcAft>
              <a:defRPr>
                <a:latin typeface="+mn-lt"/>
                <a:cs typeface="+mn-cs"/>
              </a:defRPr>
            </a:lvl1pPr>
          </a:lstStyle>
          <a:p>
            <a:pPr>
              <a:defRPr/>
            </a:pPr>
            <a:r>
              <a:rPr lang="en-US"/>
              <a:t>Slide </a:t>
            </a:r>
            <a:fld id="{7269BA9D-82AB-4FB0-BB89-7BE55E7D97CC}" type="slidenum">
              <a:rPr lang="en-US"/>
              <a:pPr>
                <a:defRPr/>
              </a:pPr>
              <a:t>‹#›</a:t>
            </a:fld>
            <a:r>
              <a:rPr lang="en-US"/>
              <a:t> of 320</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3" name="Slide Number Placeholder 5"/>
          <p:cNvSpPr>
            <a:spLocks noGrp="1"/>
          </p:cNvSpPr>
          <p:nvPr>
            <p:ph type="sldNum" sz="quarter" idx="11"/>
          </p:nvPr>
        </p:nvSpPr>
        <p:spPr>
          <a:xfrm>
            <a:off x="7010400" y="6569075"/>
            <a:ext cx="2133600" cy="365125"/>
          </a:xfrm>
          <a:prstGeom prst="rect">
            <a:avLst/>
          </a:prstGeom>
        </p:spPr>
        <p:txBody>
          <a:bodyPr/>
          <a:lstStyle>
            <a:lvl1pPr fontAlgn="auto">
              <a:spcBef>
                <a:spcPts val="0"/>
              </a:spcBef>
              <a:spcAft>
                <a:spcPts val="0"/>
              </a:spcAft>
              <a:defRPr>
                <a:latin typeface="+mn-lt"/>
                <a:cs typeface="+mn-cs"/>
              </a:defRPr>
            </a:lvl1pPr>
          </a:lstStyle>
          <a:p>
            <a:pPr>
              <a:defRPr/>
            </a:pPr>
            <a:r>
              <a:rPr lang="en-US"/>
              <a:t>Slide </a:t>
            </a:r>
            <a:fld id="{0F500E04-03A8-40F4-AB81-443BBE67FAAA}" type="slidenum">
              <a:rPr lang="en-US"/>
              <a:pPr>
                <a:defRPr/>
              </a:pPr>
              <a:t>‹#›</a:t>
            </a:fld>
            <a:r>
              <a:rPr lang="en-US"/>
              <a:t> of 320</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6967538" cy="365125"/>
          </a:xfrm>
        </p:spPr>
        <p:txBody>
          <a:bodyPr/>
          <a:lstStyle>
            <a:lvl1pPr>
              <a:defRPr/>
            </a:lvl1pPr>
          </a:lstStyle>
          <a:p>
            <a:pPr>
              <a:defRPr/>
            </a:pPr>
            <a:r>
              <a:rPr lang="en-US"/>
              <a:t>CSS Rapid Exposure and Dosimetry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7" descr="EPA Logo 2955 RGB"/>
          <p:cNvPicPr>
            <a:picLocks noChangeAspect="1" noChangeArrowheads="1"/>
          </p:cNvPicPr>
          <p:nvPr userDrawn="1"/>
        </p:nvPicPr>
        <p:blipFill>
          <a:blip r:embed="rId8"/>
          <a:srcRect/>
          <a:stretch>
            <a:fillRect/>
          </a:stretch>
        </p:blipFill>
        <p:spPr bwMode="auto">
          <a:xfrm>
            <a:off x="504825" y="457200"/>
            <a:ext cx="1704975" cy="671513"/>
          </a:xfrm>
          <a:prstGeom prst="rect">
            <a:avLst/>
          </a:prstGeom>
          <a:noFill/>
          <a:ln w="9525">
            <a:noFill/>
            <a:miter lim="800000"/>
            <a:headEnd/>
            <a:tailEnd/>
          </a:ln>
        </p:spPr>
      </p:pic>
      <p:sp>
        <p:nvSpPr>
          <p:cNvPr id="11" name="Date Placeholder 3"/>
          <p:cNvSpPr>
            <a:spLocks noGrp="1"/>
          </p:cNvSpPr>
          <p:nvPr>
            <p:ph type="dt" sz="half" idx="2"/>
          </p:nvPr>
        </p:nvSpPr>
        <p:spPr>
          <a:xfrm>
            <a:off x="457200" y="6356350"/>
            <a:ext cx="6967538" cy="365125"/>
          </a:xfrm>
          <a:prstGeom prst="rect">
            <a:avLst/>
          </a:prstGeom>
        </p:spPr>
        <p:txBody>
          <a:bodyPr/>
          <a:lstStyle>
            <a:lvl1pPr eaLnBrk="0" hangingPunct="0">
              <a:defRPr sz="1400" b="1">
                <a:solidFill>
                  <a:srgbClr val="355777"/>
                </a:solidFill>
                <a:effectLst/>
                <a:latin typeface="+mn-lt"/>
                <a:cs typeface="+mn-cs"/>
              </a:defRPr>
            </a:lvl1pPr>
          </a:lstStyle>
          <a:p>
            <a:pPr>
              <a:defRPr/>
            </a:pPr>
            <a:r>
              <a:rPr lang="en-US"/>
              <a:t>CSS Rapid Exposure and Dosimetry</a:t>
            </a:r>
          </a:p>
        </p:txBody>
      </p:sp>
    </p:spTree>
  </p:cSld>
  <p:clrMap bg1="lt1" tx1="dk1" bg2="lt2" tx2="dk2" accent1="accent1" accent2="accent2" accent3="accent3" accent4="accent4" accent5="accent5" accent6="accent6" hlink="hlink" folHlink="folHlink"/>
  <p:sldLayoutIdLst>
    <p:sldLayoutId id="2147483680" r:id="rId1"/>
    <p:sldLayoutId id="2147483678" r:id="rId2"/>
    <p:sldLayoutId id="2147483677" r:id="rId3"/>
    <p:sldLayoutId id="2147483681" r:id="rId4"/>
    <p:sldLayoutId id="2147483682" r:id="rId5"/>
    <p:sldLayoutId id="2147483679" r:id="rId6"/>
  </p:sldLayoutIdLst>
  <p:timing>
    <p:tnLst>
      <p:par>
        <p:cTn id="1" dur="indefinite" restart="never" nodeType="tmRoot"/>
      </p:par>
    </p:tnLst>
  </p:timing>
  <p:txStyles>
    <p:titleStyle>
      <a:lvl1pPr algn="ctr" rtl="0" eaLnBrk="0" fontAlgn="base" hangingPunct="0">
        <a:spcBef>
          <a:spcPct val="0"/>
        </a:spcBef>
        <a:spcAft>
          <a:spcPct val="0"/>
        </a:spcAft>
        <a:defRPr sz="4400" b="1" kern="1200">
          <a:solidFill>
            <a:srgbClr val="558ED5"/>
          </a:solidFill>
          <a:latin typeface="+mj-lt"/>
          <a:ea typeface="+mj-ea"/>
          <a:cs typeface="+mj-cs"/>
        </a:defRPr>
      </a:lvl1pPr>
      <a:lvl2pPr algn="ctr" rtl="0" eaLnBrk="0" fontAlgn="base" hangingPunct="0">
        <a:spcBef>
          <a:spcPct val="0"/>
        </a:spcBef>
        <a:spcAft>
          <a:spcPct val="0"/>
        </a:spcAft>
        <a:defRPr sz="4400" b="1">
          <a:solidFill>
            <a:srgbClr val="558ED5"/>
          </a:solidFill>
          <a:latin typeface="Calibri" pitchFamily="34" charset="0"/>
        </a:defRPr>
      </a:lvl2pPr>
      <a:lvl3pPr algn="ctr" rtl="0" eaLnBrk="0" fontAlgn="base" hangingPunct="0">
        <a:spcBef>
          <a:spcPct val="0"/>
        </a:spcBef>
        <a:spcAft>
          <a:spcPct val="0"/>
        </a:spcAft>
        <a:defRPr sz="4400" b="1">
          <a:solidFill>
            <a:srgbClr val="558ED5"/>
          </a:solidFill>
          <a:latin typeface="Calibri" pitchFamily="34" charset="0"/>
        </a:defRPr>
      </a:lvl3pPr>
      <a:lvl4pPr algn="ctr" rtl="0" eaLnBrk="0" fontAlgn="base" hangingPunct="0">
        <a:spcBef>
          <a:spcPct val="0"/>
        </a:spcBef>
        <a:spcAft>
          <a:spcPct val="0"/>
        </a:spcAft>
        <a:defRPr sz="4400" b="1">
          <a:solidFill>
            <a:srgbClr val="558ED5"/>
          </a:solidFill>
          <a:latin typeface="Calibri" pitchFamily="34" charset="0"/>
        </a:defRPr>
      </a:lvl4pPr>
      <a:lvl5pPr algn="ctr" rtl="0" eaLnBrk="0" fontAlgn="base" hangingPunct="0">
        <a:spcBef>
          <a:spcPct val="0"/>
        </a:spcBef>
        <a:spcAft>
          <a:spcPct val="0"/>
        </a:spcAft>
        <a:defRPr sz="4400" b="1">
          <a:solidFill>
            <a:srgbClr val="558ED5"/>
          </a:solidFill>
          <a:latin typeface="Calibri" pitchFamily="34" charset="0"/>
        </a:defRPr>
      </a:lvl5pPr>
      <a:lvl6pPr marL="457200" algn="ctr" rtl="0" fontAlgn="base">
        <a:spcBef>
          <a:spcPct val="0"/>
        </a:spcBef>
        <a:spcAft>
          <a:spcPct val="0"/>
        </a:spcAft>
        <a:defRPr sz="4400" b="1">
          <a:solidFill>
            <a:srgbClr val="558ED5"/>
          </a:solidFill>
          <a:latin typeface="Calibri" pitchFamily="34" charset="0"/>
        </a:defRPr>
      </a:lvl6pPr>
      <a:lvl7pPr marL="914400" algn="ctr" rtl="0" fontAlgn="base">
        <a:spcBef>
          <a:spcPct val="0"/>
        </a:spcBef>
        <a:spcAft>
          <a:spcPct val="0"/>
        </a:spcAft>
        <a:defRPr sz="4400" b="1">
          <a:solidFill>
            <a:srgbClr val="558ED5"/>
          </a:solidFill>
          <a:latin typeface="Calibri" pitchFamily="34" charset="0"/>
        </a:defRPr>
      </a:lvl7pPr>
      <a:lvl8pPr marL="1371600" algn="ctr" rtl="0" fontAlgn="base">
        <a:spcBef>
          <a:spcPct val="0"/>
        </a:spcBef>
        <a:spcAft>
          <a:spcPct val="0"/>
        </a:spcAft>
        <a:defRPr sz="4400" b="1">
          <a:solidFill>
            <a:srgbClr val="558ED5"/>
          </a:solidFill>
          <a:latin typeface="Calibri" pitchFamily="34" charset="0"/>
        </a:defRPr>
      </a:lvl8pPr>
      <a:lvl9pPr marL="1828800" algn="ctr" rtl="0" fontAlgn="base">
        <a:spcBef>
          <a:spcPct val="0"/>
        </a:spcBef>
        <a:spcAft>
          <a:spcPct val="0"/>
        </a:spcAft>
        <a:defRPr sz="4400" b="1">
          <a:solidFill>
            <a:srgbClr val="558ED5"/>
          </a:solidFill>
          <a:latin typeface="Calibri" pitchFamily="34" charset="0"/>
        </a:defRPr>
      </a:lvl9pPr>
    </p:titleStyle>
    <p:bodyStyle>
      <a:lvl1pPr marL="342900" indent="-342900" algn="l" rtl="0" eaLnBrk="0" fontAlgn="base" hangingPunct="0">
        <a:spcBef>
          <a:spcPct val="20000"/>
        </a:spcBef>
        <a:spcAft>
          <a:spcPct val="0"/>
        </a:spcAft>
        <a:buClr>
          <a:srgbClr val="558ED5"/>
        </a:buClr>
        <a:buFont typeface="Wingdings" pitchFamily="2" charset="2"/>
        <a:buChar char="§"/>
        <a:defRPr sz="32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Font typeface="Calibri" pitchFamily="34" charset="0"/>
        <a:buChar char="–"/>
        <a:defRPr sz="24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2.emf"/><Relationship Id="rId4" Type="http://schemas.openxmlformats.org/officeDocument/2006/relationships/image" Target="../media/image31.em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emf"/><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37.gif"/><Relationship Id="rId5" Type="http://schemas.openxmlformats.org/officeDocument/2006/relationships/image" Target="../media/image36.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40.emf"/><Relationship Id="rId1" Type="http://schemas.openxmlformats.org/officeDocument/2006/relationships/slideLayout" Target="../slideLayouts/slideLayout3.x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emf"/><Relationship Id="rId1" Type="http://schemas.openxmlformats.org/officeDocument/2006/relationships/slideLayout" Target="../slideLayouts/slideLayout5.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1100" y="569789"/>
            <a:ext cx="6546850" cy="1728117"/>
          </a:xfrm>
        </p:spPr>
        <p:txBody>
          <a:bodyPr/>
          <a:lstStyle/>
          <a:p>
            <a:pPr algn="l" eaLnBrk="1" fontAlgn="auto" hangingPunct="1">
              <a:spcAft>
                <a:spcPts val="1200"/>
              </a:spcAft>
              <a:defRPr/>
            </a:pPr>
            <a:r>
              <a:rPr lang="en-US" sz="2400" dirty="0" smtClean="0">
                <a:effectLst>
                  <a:outerShdw blurRad="38100" dist="38100" dir="2700000" algn="tl">
                    <a:srgbClr val="000000">
                      <a:alpha val="43137"/>
                    </a:srgbClr>
                  </a:outerShdw>
                </a:effectLst>
              </a:rPr>
              <a:t>The High-Throughput Stochastic Human Exposure and Dose Simulation Model (SHEDS-HT)</a:t>
            </a:r>
            <a:br>
              <a:rPr lang="en-US" sz="2400" dirty="0" smtClean="0">
                <a:effectLst>
                  <a:outerShdw blurRad="38100" dist="38100" dir="2700000" algn="tl">
                    <a:srgbClr val="000000">
                      <a:alpha val="43137"/>
                    </a:srgbClr>
                  </a:outerShdw>
                </a:effectLst>
              </a:rPr>
            </a:br>
            <a:r>
              <a:rPr lang="en-US" sz="2400" dirty="0" smtClean="0">
                <a:effectLst>
                  <a:outerShdw blurRad="38100" dist="38100" dir="2700000" algn="tl">
                    <a:srgbClr val="000000">
                      <a:alpha val="43137"/>
                    </a:srgbClr>
                  </a:outerShdw>
                </a:effectLst>
              </a:rPr>
              <a:t/>
            </a:r>
            <a:br>
              <a:rPr lang="en-US" sz="2400" dirty="0" smtClean="0">
                <a:effectLst>
                  <a:outerShdw blurRad="38100" dist="38100" dir="2700000" algn="tl">
                    <a:srgbClr val="000000">
                      <a:alpha val="43137"/>
                    </a:srgbClr>
                  </a:outerShdw>
                </a:effectLst>
              </a:rPr>
            </a:br>
            <a:r>
              <a:rPr lang="en-US" sz="2400" dirty="0" smtClean="0">
                <a:effectLst>
                  <a:outerShdw blurRad="38100" dist="38100" dir="2700000" algn="tl">
                    <a:srgbClr val="000000">
                      <a:alpha val="43137"/>
                    </a:srgbClr>
                  </a:outerShdw>
                </a:effectLst>
              </a:rPr>
              <a:t>The Chemical and Products Database (</a:t>
            </a:r>
            <a:r>
              <a:rPr lang="en-US" sz="2400" dirty="0" err="1" smtClean="0">
                <a:effectLst>
                  <a:outerShdw blurRad="38100" dist="38100" dir="2700000" algn="tl">
                    <a:srgbClr val="000000">
                      <a:alpha val="43137"/>
                    </a:srgbClr>
                  </a:outerShdw>
                </a:effectLst>
              </a:rPr>
              <a:t>CPDat</a:t>
            </a:r>
            <a:r>
              <a:rPr lang="en-US" sz="2400" dirty="0" smtClean="0">
                <a:effectLst>
                  <a:outerShdw blurRad="38100" dist="38100" dir="2700000" algn="tl">
                    <a:srgbClr val="000000">
                      <a:alpha val="43137"/>
                    </a:srgbClr>
                  </a:outerShdw>
                </a:effectLst>
              </a:rPr>
              <a:t>) </a:t>
            </a:r>
            <a:br>
              <a:rPr lang="en-US" sz="2400" dirty="0" smtClean="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
            </a:r>
            <a:br>
              <a:rPr lang="en-US" sz="2400" dirty="0">
                <a:effectLst>
                  <a:outerShdw blurRad="38100" dist="38100" dir="2700000" algn="tl">
                    <a:srgbClr val="000000">
                      <a:alpha val="43137"/>
                    </a:srgbClr>
                  </a:outerShdw>
                </a:effectLst>
              </a:rPr>
            </a:br>
            <a:endParaRPr lang="en-US" sz="2400" dirty="0">
              <a:effectLst>
                <a:outerShdw blurRad="38100" dist="38100" dir="2700000" algn="tl">
                  <a:srgbClr val="000000">
                    <a:alpha val="43137"/>
                  </a:srgbClr>
                </a:outerShdw>
              </a:effectLst>
            </a:endParaRPr>
          </a:p>
        </p:txBody>
      </p:sp>
      <p:sp>
        <p:nvSpPr>
          <p:cNvPr id="4" name="Rectangle 3"/>
          <p:cNvSpPr txBox="1">
            <a:spLocks noChangeArrowheads="1"/>
          </p:cNvSpPr>
          <p:nvPr/>
        </p:nvSpPr>
        <p:spPr>
          <a:xfrm>
            <a:off x="2451100" y="1800225"/>
            <a:ext cx="6321425" cy="735013"/>
          </a:xfrm>
          <a:prstGeom prst="rect">
            <a:avLst/>
          </a:prstGeom>
          <a:solidFill>
            <a:srgbClr val="003F69">
              <a:alpha val="0"/>
            </a:srgbClr>
          </a:solidFill>
        </p:spPr>
        <p:txBody>
          <a:bodyPr lIns="0" tIns="0" rIns="0" bIns="0"/>
          <a:lstStyle>
            <a:lvl1pPr marL="0" indent="0" algn="l" defTabSz="914400" rtl="0" eaLnBrk="1" latinLnBrk="0" hangingPunct="1">
              <a:lnSpc>
                <a:spcPct val="70000"/>
              </a:lnSpc>
              <a:spcBef>
                <a:spcPct val="20000"/>
              </a:spcBef>
              <a:buClr>
                <a:schemeClr val="tx2">
                  <a:lumMod val="60000"/>
                  <a:lumOff val="40000"/>
                </a:schemeClr>
              </a:buClr>
              <a:buFont typeface="Times" pitchFamily="1" charset="0"/>
              <a:buNone/>
              <a:defRPr sz="3200" i="1" kern="1200">
                <a:solidFill>
                  <a:schemeClr val="bg1"/>
                </a:solidFill>
                <a:latin typeface="Times New Roman" pitchFamily="1"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000" dirty="0" smtClean="0">
                <a:effectLst>
                  <a:outerShdw blurRad="38100" dist="38100" dir="2700000" algn="tl">
                    <a:srgbClr val="000000">
                      <a:alpha val="43137"/>
                    </a:srgbClr>
                  </a:outerShdw>
                </a:effectLst>
                <a:latin typeface="+mn-lt"/>
              </a:rPr>
              <a:t>Kristin Isaacs and Kathie </a:t>
            </a:r>
            <a:r>
              <a:rPr lang="en-US" sz="2000" dirty="0" err="1" smtClean="0">
                <a:effectLst>
                  <a:outerShdw blurRad="38100" dist="38100" dir="2700000" algn="tl">
                    <a:srgbClr val="000000">
                      <a:alpha val="43137"/>
                    </a:srgbClr>
                  </a:outerShdw>
                </a:effectLst>
                <a:latin typeface="+mn-lt"/>
              </a:rPr>
              <a:t>Dionisio</a:t>
            </a:r>
            <a:endParaRPr lang="en-US" sz="2000" dirty="0" smtClean="0">
              <a:effectLst>
                <a:outerShdw blurRad="38100" dist="38100" dir="2700000" algn="tl">
                  <a:srgbClr val="000000">
                    <a:alpha val="43137"/>
                  </a:srgbClr>
                </a:outerShdw>
              </a:effectLst>
              <a:latin typeface="+mn-lt"/>
            </a:endParaRPr>
          </a:p>
          <a:p>
            <a:pPr fontAlgn="auto">
              <a:spcAft>
                <a:spcPts val="0"/>
              </a:spcAft>
              <a:defRPr/>
            </a:pPr>
            <a:r>
              <a:rPr lang="en-US" sz="2000" dirty="0" smtClean="0">
                <a:effectLst>
                  <a:outerShdw blurRad="38100" dist="38100" dir="2700000" algn="tl">
                    <a:srgbClr val="000000">
                      <a:alpha val="43137"/>
                    </a:srgbClr>
                  </a:outerShdw>
                </a:effectLst>
                <a:latin typeface="+mn-lt"/>
              </a:rPr>
              <a:t>National Exposure Research Laboratory</a:t>
            </a:r>
          </a:p>
          <a:p>
            <a:pPr fontAlgn="auto">
              <a:spcAft>
                <a:spcPts val="0"/>
              </a:spcAft>
              <a:defRPr/>
            </a:pPr>
            <a:r>
              <a:rPr lang="en-US" sz="2000" dirty="0" smtClean="0">
                <a:effectLst>
                  <a:outerShdw blurRad="38100" dist="38100" dir="2700000" algn="tl">
                    <a:srgbClr val="000000">
                      <a:alpha val="43137"/>
                    </a:srgbClr>
                  </a:outerShdw>
                </a:effectLst>
                <a:latin typeface="+mn-lt"/>
              </a:rPr>
              <a:t>U.S. EPA, Office of Research and Development</a:t>
            </a:r>
          </a:p>
        </p:txBody>
      </p:sp>
      <p:sp>
        <p:nvSpPr>
          <p:cNvPr id="5" name="Rectangle 4"/>
          <p:cNvSpPr txBox="1">
            <a:spLocks noChangeArrowheads="1"/>
          </p:cNvSpPr>
          <p:nvPr/>
        </p:nvSpPr>
        <p:spPr bwMode="auto">
          <a:xfrm>
            <a:off x="4972050" y="5534819"/>
            <a:ext cx="3890963" cy="452437"/>
          </a:xfrm>
          <a:prstGeom prst="rect">
            <a:avLst/>
          </a:prstGeom>
          <a:extLst/>
        </p:spPr>
        <p:txBody>
          <a:bodyPr lIns="0" tIns="0" rIns="0" bIns="0" anchor="ctr"/>
          <a:lstStyle>
            <a:defPPr>
              <a:defRPr lang="en-US"/>
            </a:defPPr>
            <a:lvl1pPr algn="r" rtl="0" eaLnBrk="0" fontAlgn="base" hangingPunct="0">
              <a:spcBef>
                <a:spcPct val="0"/>
              </a:spcBef>
              <a:spcAft>
                <a:spcPct val="0"/>
              </a:spcAft>
              <a:defRPr sz="1000" b="1" kern="1200" smtClean="0">
                <a:solidFill>
                  <a:schemeClr val="bg1"/>
                </a:solidFill>
                <a:latin typeface="Arial" charset="0"/>
                <a:ea typeface="ＭＳ Ｐゴシック" pitchFamily="1"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 charset="-128"/>
                <a:cs typeface="+mn-cs"/>
              </a:defRPr>
            </a:lvl5pPr>
            <a:lvl6pPr marL="2286000" algn="l" defTabSz="914400" rtl="0" eaLnBrk="1" latinLnBrk="0" hangingPunct="1">
              <a:defRPr sz="2400" kern="1200">
                <a:solidFill>
                  <a:schemeClr val="tx1"/>
                </a:solidFill>
                <a:latin typeface="Arial" charset="0"/>
                <a:ea typeface="ＭＳ Ｐゴシック" pitchFamily="1" charset="-128"/>
                <a:cs typeface="+mn-cs"/>
              </a:defRPr>
            </a:lvl6pPr>
            <a:lvl7pPr marL="2743200" algn="l" defTabSz="914400" rtl="0" eaLnBrk="1" latinLnBrk="0" hangingPunct="1">
              <a:defRPr sz="2400" kern="1200">
                <a:solidFill>
                  <a:schemeClr val="tx1"/>
                </a:solidFill>
                <a:latin typeface="Arial" charset="0"/>
                <a:ea typeface="ＭＳ Ｐゴシック" pitchFamily="1" charset="-128"/>
                <a:cs typeface="+mn-cs"/>
              </a:defRPr>
            </a:lvl7pPr>
            <a:lvl8pPr marL="3200400" algn="l" defTabSz="914400" rtl="0" eaLnBrk="1" latinLnBrk="0" hangingPunct="1">
              <a:defRPr sz="2400" kern="1200">
                <a:solidFill>
                  <a:schemeClr val="tx1"/>
                </a:solidFill>
                <a:latin typeface="Arial" charset="0"/>
                <a:ea typeface="ＭＳ Ｐゴシック" pitchFamily="1" charset="-128"/>
                <a:cs typeface="+mn-cs"/>
              </a:defRPr>
            </a:lvl8pPr>
            <a:lvl9pPr marL="3657600" algn="l" defTabSz="914400" rtl="0" eaLnBrk="1" latinLnBrk="0" hangingPunct="1">
              <a:defRPr sz="2400" kern="1200">
                <a:solidFill>
                  <a:schemeClr val="tx1"/>
                </a:solidFill>
                <a:latin typeface="Arial" charset="0"/>
                <a:ea typeface="ＭＳ Ｐゴシック" pitchFamily="1" charset="-128"/>
                <a:cs typeface="+mn-cs"/>
              </a:defRPr>
            </a:lvl9pPr>
          </a:lstStyle>
          <a:p>
            <a:pPr algn="l">
              <a:defRPr/>
            </a:pPr>
            <a:r>
              <a:rPr lang="en-US" sz="1800" b="0" i="1" dirty="0">
                <a:effectLst>
                  <a:outerShdw blurRad="38100" dist="38100" dir="2700000" algn="tl">
                    <a:srgbClr val="000000">
                      <a:alpha val="43137"/>
                    </a:srgbClr>
                  </a:outerShdw>
                </a:effectLst>
              </a:rPr>
              <a:t>International Society for Exposure Science Annual Meeting</a:t>
            </a:r>
          </a:p>
          <a:p>
            <a:pPr algn="l">
              <a:defRPr/>
            </a:pPr>
            <a:r>
              <a:rPr lang="en-US" sz="1800" b="0" i="1" dirty="0" smtClean="0">
                <a:effectLst>
                  <a:outerShdw blurRad="38100" dist="38100" dir="2700000" algn="tl">
                    <a:srgbClr val="000000">
                      <a:alpha val="43137"/>
                    </a:srgbClr>
                  </a:outerShdw>
                </a:effectLst>
              </a:rPr>
              <a:t>Pre-Conference Workshop</a:t>
            </a:r>
          </a:p>
          <a:p>
            <a:pPr algn="l">
              <a:defRPr/>
            </a:pPr>
            <a:r>
              <a:rPr lang="en-US" sz="1800" b="0" i="1" dirty="0" smtClean="0">
                <a:effectLst>
                  <a:outerShdw blurRad="38100" dist="38100" dir="2700000" algn="tl">
                    <a:srgbClr val="000000">
                      <a:alpha val="43137"/>
                    </a:srgbClr>
                  </a:outerShdw>
                </a:effectLst>
              </a:rPr>
              <a:t>Utrecht, The Netherlands</a:t>
            </a:r>
            <a:endParaRPr lang="en-US" sz="1800" b="0" i="1" dirty="0">
              <a:effectLst>
                <a:outerShdw blurRad="38100" dist="38100" dir="2700000" algn="tl">
                  <a:srgbClr val="000000">
                    <a:alpha val="43137"/>
                  </a:srgbClr>
                </a:outerShdw>
              </a:effectLst>
            </a:endParaRPr>
          </a:p>
          <a:p>
            <a:pPr algn="l">
              <a:defRPr/>
            </a:pPr>
            <a:r>
              <a:rPr lang="en-US" sz="2400" i="1" dirty="0" smtClean="0">
                <a:effectLst>
                  <a:outerShdw blurRad="38100" dist="38100" dir="2700000" algn="tl">
                    <a:srgbClr val="000000">
                      <a:alpha val="43137"/>
                    </a:srgbClr>
                  </a:outerShdw>
                </a:effectLst>
              </a:rPr>
              <a:t>October 9, 2016</a:t>
            </a:r>
            <a:endParaRPr lang="en-US" sz="2400" i="1" dirty="0">
              <a:effectLst>
                <a:outerShdw blurRad="38100" dist="38100" dir="2700000" algn="tl">
                  <a:srgbClr val="000000">
                    <a:alpha val="43137"/>
                  </a:srgbClr>
                </a:outerShdw>
              </a:effectLst>
            </a:endParaRPr>
          </a:p>
          <a:p>
            <a:pPr algn="l">
              <a:defRPr/>
            </a:pPr>
            <a:endParaRPr lang="en-US" sz="1800" b="0" i="1" dirty="0">
              <a:effectLst>
                <a:outerShdw blurRad="38100" dist="38100" dir="2700000" algn="tl">
                  <a:srgbClr val="000000">
                    <a:alpha val="43137"/>
                  </a:srgbClr>
                </a:outerShdw>
              </a:effectLst>
            </a:endParaRPr>
          </a:p>
        </p:txBody>
      </p:sp>
      <p:sp>
        <p:nvSpPr>
          <p:cNvPr id="6" name="TextBox 5"/>
          <p:cNvSpPr txBox="1">
            <a:spLocks noChangeArrowheads="1"/>
          </p:cNvSpPr>
          <p:nvPr/>
        </p:nvSpPr>
        <p:spPr bwMode="auto">
          <a:xfrm>
            <a:off x="257175" y="5034924"/>
            <a:ext cx="3124200" cy="1015663"/>
          </a:xfrm>
          <a:prstGeom prst="rect">
            <a:avLst/>
          </a:prstGeom>
          <a:noFill/>
          <a:ln w="9525">
            <a:noFill/>
            <a:miter lim="800000"/>
            <a:headEnd/>
            <a:tailEnd/>
          </a:ln>
        </p:spPr>
        <p:txBody>
          <a:bodyPr wrap="square">
            <a:spAutoFit/>
          </a:bodyPr>
          <a:lstStyle/>
          <a:p>
            <a:pPr fontAlgn="auto">
              <a:spcBef>
                <a:spcPts val="0"/>
              </a:spcBef>
              <a:spcAft>
                <a:spcPts val="0"/>
              </a:spcAft>
              <a:defRPr/>
            </a:pPr>
            <a:r>
              <a:rPr lang="en-US" sz="1200" dirty="0">
                <a:solidFill>
                  <a:srgbClr val="FFFFFF"/>
                </a:solidFill>
                <a:effectLst>
                  <a:outerShdw blurRad="38100" dist="38100" dir="2700000" algn="tl">
                    <a:srgbClr val="000000">
                      <a:alpha val="43137"/>
                    </a:srgbClr>
                  </a:outerShdw>
                </a:effectLst>
                <a:ea typeface="ＭＳ Ｐゴシック" charset="-128"/>
                <a:cs typeface="+mn-cs"/>
              </a:rPr>
              <a:t>The views expressed in this presentation are those of the </a:t>
            </a:r>
            <a:r>
              <a:rPr lang="en-US" sz="1200" dirty="0" smtClean="0">
                <a:solidFill>
                  <a:srgbClr val="FFFFFF"/>
                </a:solidFill>
                <a:effectLst>
                  <a:outerShdw blurRad="38100" dist="38100" dir="2700000" algn="tl">
                    <a:srgbClr val="000000">
                      <a:alpha val="43137"/>
                    </a:srgbClr>
                  </a:outerShdw>
                </a:effectLst>
                <a:ea typeface="ＭＳ Ｐゴシック" charset="-128"/>
                <a:cs typeface="+mn-cs"/>
              </a:rPr>
              <a:t>authors </a:t>
            </a:r>
            <a:r>
              <a:rPr lang="en-US" sz="1200" dirty="0">
                <a:solidFill>
                  <a:srgbClr val="FFFFFF"/>
                </a:solidFill>
                <a:effectLst>
                  <a:outerShdw blurRad="38100" dist="38100" dir="2700000" algn="tl">
                    <a:srgbClr val="000000">
                      <a:alpha val="43137"/>
                    </a:srgbClr>
                  </a:outerShdw>
                </a:effectLst>
                <a:ea typeface="ＭＳ Ｐゴシック" charset="-128"/>
                <a:cs typeface="+mn-cs"/>
              </a:rPr>
              <a:t>and do not necessarily reflect the views or policies of the U.S. EPA</a:t>
            </a:r>
          </a:p>
          <a:p>
            <a:pPr fontAlgn="auto">
              <a:spcBef>
                <a:spcPts val="0"/>
              </a:spcBef>
              <a:spcAft>
                <a:spcPts val="0"/>
              </a:spcAft>
              <a:defRPr/>
            </a:pPr>
            <a:endParaRPr lang="en-US" sz="1200" dirty="0">
              <a:solidFill>
                <a:srgbClr val="FFFFFF"/>
              </a:solidFill>
              <a:effectLst>
                <a:outerShdw blurRad="38100" dist="38100" dir="2700000" algn="tl">
                  <a:srgbClr val="000000">
                    <a:alpha val="43137"/>
                  </a:srgbClr>
                </a:outerShdw>
              </a:effectLst>
              <a:ea typeface="ＭＳ Ｐゴシック" charset="-128"/>
              <a:cs typeface="+mn-cs"/>
            </a:endParaRPr>
          </a:p>
        </p:txBody>
      </p:sp>
      <p:pic>
        <p:nvPicPr>
          <p:cNvPr id="8197" name="Picture 15"/>
          <p:cNvPicPr>
            <a:picLocks noChangeAspect="1"/>
          </p:cNvPicPr>
          <p:nvPr/>
        </p:nvPicPr>
        <p:blipFill>
          <a:blip r:embed="rId3"/>
          <a:srcRect/>
          <a:stretch>
            <a:fillRect/>
          </a:stretch>
        </p:blipFill>
        <p:spPr bwMode="auto">
          <a:xfrm>
            <a:off x="0" y="2974975"/>
            <a:ext cx="9067800" cy="188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
          <p:cNvSpPr>
            <a:spLocks noGrp="1"/>
          </p:cNvSpPr>
          <p:nvPr>
            <p:ph idx="4294967295"/>
          </p:nvPr>
        </p:nvSpPr>
        <p:spPr>
          <a:xfrm>
            <a:off x="6302375" y="3179763"/>
            <a:ext cx="2841625" cy="1873250"/>
          </a:xfrm>
          <a:prstGeom prst="rect">
            <a:avLst/>
          </a:prstGeom>
        </p:spPr>
        <p:txBody>
          <a:bodyPr>
            <a:normAutofit lnSpcReduction="10000"/>
          </a:bodyPr>
          <a:lstStyle/>
          <a:p>
            <a:pPr eaLnBrk="1" fontAlgn="auto" hangingPunct="1">
              <a:spcAft>
                <a:spcPts val="0"/>
              </a:spcAft>
              <a:buClr>
                <a:schemeClr val="accent1"/>
              </a:buClr>
              <a:defRPr/>
            </a:pPr>
            <a:r>
              <a:rPr lang="en-US" sz="2000" dirty="0"/>
              <a:t>Little </a:t>
            </a:r>
            <a:r>
              <a:rPr lang="en-US" sz="2000" i="1" dirty="0"/>
              <a:t>et al</a:t>
            </a:r>
            <a:r>
              <a:rPr lang="en-US" sz="2000" dirty="0"/>
              <a:t>. model (2012</a:t>
            </a:r>
            <a:r>
              <a:rPr lang="en-US" sz="2000" dirty="0" smtClean="0"/>
              <a:t>)</a:t>
            </a:r>
          </a:p>
          <a:p>
            <a:pPr eaLnBrk="1" fontAlgn="auto" hangingPunct="1">
              <a:spcAft>
                <a:spcPts val="0"/>
              </a:spcAft>
              <a:buClr>
                <a:schemeClr val="accent1"/>
              </a:buClr>
              <a:defRPr/>
            </a:pPr>
            <a:r>
              <a:rPr lang="en-US" sz="2000" dirty="0" smtClean="0"/>
              <a:t>RAIDAR and </a:t>
            </a:r>
            <a:r>
              <a:rPr lang="en-US" sz="2000" dirty="0" err="1" smtClean="0"/>
              <a:t>USEtox</a:t>
            </a:r>
            <a:r>
              <a:rPr lang="en-US" sz="2000" dirty="0" smtClean="0"/>
              <a:t> near-field exposures</a:t>
            </a:r>
          </a:p>
          <a:p>
            <a:pPr eaLnBrk="1" fontAlgn="auto" hangingPunct="1">
              <a:spcAft>
                <a:spcPts val="0"/>
              </a:spcAft>
              <a:buClr>
                <a:schemeClr val="accent1"/>
              </a:buClr>
              <a:defRPr/>
            </a:pPr>
            <a:r>
              <a:rPr lang="en-US" sz="2000" dirty="0" smtClean="0"/>
              <a:t>Other new literature models </a:t>
            </a:r>
          </a:p>
          <a:p>
            <a:pPr eaLnBrk="1" fontAlgn="auto" hangingPunct="1">
              <a:spcAft>
                <a:spcPts val="0"/>
              </a:spcAft>
              <a:buClr>
                <a:schemeClr val="accent1"/>
              </a:buClr>
              <a:defRPr/>
            </a:pPr>
            <a:endParaRPr lang="en-US" sz="2000" dirty="0" smtClean="0"/>
          </a:p>
        </p:txBody>
      </p:sp>
      <p:pic>
        <p:nvPicPr>
          <p:cNvPr id="36866" name="Picture 4" descr="PosteriorPredictionPlot-3_parms.png"/>
          <p:cNvPicPr>
            <a:picLocks noChangeAspect="1" noChangeArrowheads="1"/>
          </p:cNvPicPr>
          <p:nvPr/>
        </p:nvPicPr>
        <p:blipFill>
          <a:blip r:embed="rId2"/>
          <a:srcRect/>
          <a:stretch>
            <a:fillRect/>
          </a:stretch>
        </p:blipFill>
        <p:spPr bwMode="auto">
          <a:xfrm>
            <a:off x="3205163" y="2846388"/>
            <a:ext cx="2762250" cy="2790825"/>
          </a:xfrm>
          <a:prstGeom prst="rect">
            <a:avLst/>
          </a:prstGeom>
          <a:noFill/>
          <a:ln w="9525">
            <a:noFill/>
            <a:miter lim="800000"/>
            <a:headEnd/>
            <a:tailEnd/>
          </a:ln>
        </p:spPr>
      </p:pic>
      <p:pic>
        <p:nvPicPr>
          <p:cNvPr id="36867" name="Picture 5"/>
          <p:cNvPicPr>
            <a:picLocks noChangeAspect="1" noChangeArrowheads="1"/>
          </p:cNvPicPr>
          <p:nvPr/>
        </p:nvPicPr>
        <p:blipFill>
          <a:blip r:embed="rId3"/>
          <a:srcRect l="9615" t="13208" b="9435"/>
          <a:stretch>
            <a:fillRect/>
          </a:stretch>
        </p:blipFill>
        <p:spPr bwMode="auto">
          <a:xfrm>
            <a:off x="0" y="1693863"/>
            <a:ext cx="3162300" cy="1477962"/>
          </a:xfrm>
          <a:prstGeom prst="rect">
            <a:avLst/>
          </a:prstGeom>
          <a:noFill/>
          <a:ln w="9525">
            <a:noFill/>
            <a:miter lim="800000"/>
            <a:headEnd/>
            <a:tailEnd/>
          </a:ln>
        </p:spPr>
      </p:pic>
      <p:sp>
        <p:nvSpPr>
          <p:cNvPr id="36868" name="TextBox 7"/>
          <p:cNvSpPr txBox="1">
            <a:spLocks noChangeArrowheads="1"/>
          </p:cNvSpPr>
          <p:nvPr/>
        </p:nvSpPr>
        <p:spPr bwMode="auto">
          <a:xfrm>
            <a:off x="-436563" y="871538"/>
            <a:ext cx="4135438" cy="831850"/>
          </a:xfrm>
          <a:prstGeom prst="rect">
            <a:avLst/>
          </a:prstGeom>
          <a:noFill/>
          <a:ln w="9525">
            <a:noFill/>
            <a:miter lim="800000"/>
            <a:headEnd/>
            <a:tailEnd/>
          </a:ln>
        </p:spPr>
        <p:txBody>
          <a:bodyPr>
            <a:spAutoFit/>
          </a:bodyPr>
          <a:lstStyle/>
          <a:p>
            <a:pPr algn="ctr"/>
            <a:r>
              <a:rPr lang="en-US" sz="1600" b="1">
                <a:latin typeface="Calibri" pitchFamily="34" charset="0"/>
              </a:rPr>
              <a:t>Chemical Information</a:t>
            </a:r>
          </a:p>
          <a:p>
            <a:pPr algn="ctr"/>
            <a:r>
              <a:rPr lang="en-US" sz="1600" b="1">
                <a:latin typeface="Calibri" pitchFamily="34" charset="0"/>
              </a:rPr>
              <a:t> from CPCPdb/CPCatDB</a:t>
            </a:r>
          </a:p>
          <a:p>
            <a:pPr algn="ctr"/>
            <a:r>
              <a:rPr lang="en-US" sz="1600" b="1">
                <a:latin typeface="Calibri" pitchFamily="34" charset="0"/>
              </a:rPr>
              <a:t>(updated/new heuristics)</a:t>
            </a:r>
          </a:p>
        </p:txBody>
      </p:sp>
      <p:sp>
        <p:nvSpPr>
          <p:cNvPr id="36869" name="TextBox 8"/>
          <p:cNvSpPr txBox="1">
            <a:spLocks noChangeArrowheads="1"/>
          </p:cNvSpPr>
          <p:nvPr/>
        </p:nvSpPr>
        <p:spPr bwMode="auto">
          <a:xfrm>
            <a:off x="-536575" y="3589338"/>
            <a:ext cx="4213225" cy="1077912"/>
          </a:xfrm>
          <a:prstGeom prst="rect">
            <a:avLst/>
          </a:prstGeom>
          <a:noFill/>
          <a:ln w="9525">
            <a:noFill/>
            <a:miter lim="800000"/>
            <a:headEnd/>
            <a:tailEnd/>
          </a:ln>
        </p:spPr>
        <p:txBody>
          <a:bodyPr>
            <a:spAutoFit/>
          </a:bodyPr>
          <a:lstStyle/>
          <a:p>
            <a:pPr algn="ctr"/>
            <a:r>
              <a:rPr lang="en-US" sz="1600">
                <a:latin typeface="Calibri" pitchFamily="34" charset="0"/>
              </a:rPr>
              <a:t>Systematic Evaluation Allows Model Evaluation/Refinement and</a:t>
            </a:r>
          </a:p>
          <a:p>
            <a:pPr algn="ctr"/>
            <a:r>
              <a:rPr lang="en-US" sz="1600">
                <a:latin typeface="Calibri" pitchFamily="34" charset="0"/>
              </a:rPr>
              <a:t>Extrapolation to</a:t>
            </a:r>
          </a:p>
          <a:p>
            <a:pPr algn="ctr"/>
            <a:r>
              <a:rPr lang="en-US" sz="1600" b="1">
                <a:latin typeface="Calibri" pitchFamily="34" charset="0"/>
              </a:rPr>
              <a:t>Updated Consensus Predictions</a:t>
            </a:r>
          </a:p>
        </p:txBody>
      </p:sp>
      <p:pic>
        <p:nvPicPr>
          <p:cNvPr id="36870" name="Picture 6" descr="Figure"/>
          <p:cNvPicPr>
            <a:picLocks noChangeAspect="1" noChangeArrowheads="1"/>
          </p:cNvPicPr>
          <p:nvPr/>
        </p:nvPicPr>
        <p:blipFill>
          <a:blip r:embed="rId4"/>
          <a:srcRect/>
          <a:stretch>
            <a:fillRect/>
          </a:stretch>
        </p:blipFill>
        <p:spPr bwMode="auto">
          <a:xfrm>
            <a:off x="5935663" y="1577975"/>
            <a:ext cx="2286000" cy="1422400"/>
          </a:xfrm>
          <a:prstGeom prst="rect">
            <a:avLst/>
          </a:prstGeom>
          <a:noFill/>
          <a:ln w="9525">
            <a:noFill/>
            <a:miter lim="800000"/>
            <a:headEnd/>
            <a:tailEnd/>
          </a:ln>
        </p:spPr>
      </p:pic>
      <p:sp>
        <p:nvSpPr>
          <p:cNvPr id="36871" name="TextBox 10"/>
          <p:cNvSpPr txBox="1">
            <a:spLocks noChangeArrowheads="1"/>
          </p:cNvSpPr>
          <p:nvPr/>
        </p:nvSpPr>
        <p:spPr bwMode="auto">
          <a:xfrm>
            <a:off x="2987675" y="841375"/>
            <a:ext cx="2925763" cy="585788"/>
          </a:xfrm>
          <a:prstGeom prst="rect">
            <a:avLst/>
          </a:prstGeom>
          <a:noFill/>
          <a:ln w="9525">
            <a:noFill/>
            <a:miter lim="800000"/>
            <a:headEnd/>
            <a:tailEnd/>
          </a:ln>
        </p:spPr>
        <p:txBody>
          <a:bodyPr>
            <a:spAutoFit/>
          </a:bodyPr>
          <a:lstStyle/>
          <a:p>
            <a:pPr algn="ctr"/>
            <a:r>
              <a:rPr lang="en-US" sz="1600" b="1">
                <a:latin typeface="Calibri" pitchFamily="34" charset="0"/>
              </a:rPr>
              <a:t>Multiple Exposure Pathways</a:t>
            </a:r>
          </a:p>
          <a:p>
            <a:pPr algn="ctr"/>
            <a:r>
              <a:rPr lang="en-US" sz="1600" b="1">
                <a:latin typeface="Calibri" pitchFamily="34" charset="0"/>
              </a:rPr>
              <a:t> Predicted by SHEDS-HT</a:t>
            </a:r>
          </a:p>
        </p:txBody>
      </p:sp>
      <p:sp>
        <p:nvSpPr>
          <p:cNvPr id="36872" name="TextBox 11"/>
          <p:cNvSpPr txBox="1">
            <a:spLocks noChangeArrowheads="1"/>
          </p:cNvSpPr>
          <p:nvPr/>
        </p:nvSpPr>
        <p:spPr bwMode="auto">
          <a:xfrm>
            <a:off x="6134100" y="885825"/>
            <a:ext cx="2590800" cy="584200"/>
          </a:xfrm>
          <a:prstGeom prst="rect">
            <a:avLst/>
          </a:prstGeom>
          <a:noFill/>
          <a:ln w="9525">
            <a:noFill/>
            <a:miter lim="800000"/>
            <a:headEnd/>
            <a:tailEnd/>
          </a:ln>
        </p:spPr>
        <p:txBody>
          <a:bodyPr>
            <a:spAutoFit/>
          </a:bodyPr>
          <a:lstStyle/>
          <a:p>
            <a:pPr algn="ctr"/>
            <a:r>
              <a:rPr lang="en-US" sz="1600" b="1">
                <a:latin typeface="Calibri" pitchFamily="34" charset="0"/>
              </a:rPr>
              <a:t>Other Near-Field Model Predictions</a:t>
            </a:r>
          </a:p>
        </p:txBody>
      </p:sp>
      <p:pic>
        <p:nvPicPr>
          <p:cNvPr id="36873" name="Picture 2" descr="C:\Users\jwambaug\AppData\Local\Microsoft\Windows\Temporary Internet Files\Content.Outlook\AL9YSRKX\Preds_T5_and_K5_tops (3).png"/>
          <p:cNvPicPr>
            <a:picLocks noChangeAspect="1" noChangeArrowheads="1"/>
          </p:cNvPicPr>
          <p:nvPr/>
        </p:nvPicPr>
        <p:blipFill>
          <a:blip r:embed="rId5"/>
          <a:srcRect t="12550" b="20724"/>
          <a:stretch>
            <a:fillRect/>
          </a:stretch>
        </p:blipFill>
        <p:spPr bwMode="auto">
          <a:xfrm>
            <a:off x="2271713" y="5422900"/>
            <a:ext cx="4746625" cy="1416050"/>
          </a:xfrm>
          <a:prstGeom prst="rect">
            <a:avLst/>
          </a:prstGeom>
          <a:noFill/>
          <a:ln w="9525">
            <a:noFill/>
            <a:miter lim="800000"/>
            <a:headEnd/>
            <a:tailEnd/>
          </a:ln>
        </p:spPr>
      </p:pic>
      <p:pic>
        <p:nvPicPr>
          <p:cNvPr id="36874" name="Picture 3"/>
          <p:cNvPicPr>
            <a:picLocks noChangeAspect="1"/>
          </p:cNvPicPr>
          <p:nvPr/>
        </p:nvPicPr>
        <p:blipFill>
          <a:blip r:embed="rId6"/>
          <a:srcRect l="7680" t="1773" r="24571" b="52167"/>
          <a:stretch>
            <a:fillRect/>
          </a:stretch>
        </p:blipFill>
        <p:spPr bwMode="auto">
          <a:xfrm>
            <a:off x="3327400" y="1527175"/>
            <a:ext cx="2362200" cy="1517650"/>
          </a:xfrm>
          <a:prstGeom prst="rect">
            <a:avLst/>
          </a:prstGeom>
          <a:noFill/>
          <a:ln w="9525">
            <a:noFill/>
            <a:miter lim="800000"/>
            <a:headEnd/>
            <a:tailEnd/>
          </a:ln>
        </p:spPr>
      </p:pic>
      <p:cxnSp>
        <p:nvCxnSpPr>
          <p:cNvPr id="19" name="Straight Arrow Connector 18"/>
          <p:cNvCxnSpPr/>
          <p:nvPr/>
        </p:nvCxnSpPr>
        <p:spPr>
          <a:xfrm>
            <a:off x="2554288" y="2827338"/>
            <a:ext cx="1009650" cy="61277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659313" y="2901950"/>
            <a:ext cx="3175" cy="61912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784850" y="2616200"/>
            <a:ext cx="742950" cy="90170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587875" y="5059363"/>
            <a:ext cx="3175" cy="619125"/>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879" name="Title 1"/>
          <p:cNvSpPr>
            <a:spLocks noGrp="1"/>
          </p:cNvSpPr>
          <p:nvPr>
            <p:ph type="title"/>
          </p:nvPr>
        </p:nvSpPr>
        <p:spPr bwMode="auto">
          <a:xfrm>
            <a:off x="2216150" y="109538"/>
            <a:ext cx="6765925"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solidFill>
                  <a:srgbClr val="355777"/>
                </a:solidFill>
              </a:rPr>
              <a:t>Third Generation SEEM Analysis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1090537" y="1786589"/>
            <a:ext cx="7274270" cy="3647152"/>
          </a:xfrm>
          <a:prstGeom prst="rect">
            <a:avLst/>
          </a:prstGeom>
          <a:noFill/>
        </p:spPr>
        <p:txBody>
          <a:bodyPr wrap="square" rtlCol="0">
            <a:spAutoFit/>
          </a:bodyPr>
          <a:lstStyle/>
          <a:p>
            <a:pPr marL="274320" indent="-274320">
              <a:spcBef>
                <a:spcPts val="600"/>
              </a:spcBef>
              <a:buFont typeface="Wingdings" pitchFamily="2" charset="2"/>
              <a:buChar char="§"/>
            </a:pPr>
            <a:r>
              <a:rPr lang="en-US" sz="3600" b="0" dirty="0" smtClean="0">
                <a:solidFill>
                  <a:schemeClr val="tx1"/>
                </a:solidFill>
                <a:latin typeface="Calibri" pitchFamily="34" charset="0"/>
              </a:rPr>
              <a:t>What does the model do (in a very general sense)?</a:t>
            </a:r>
          </a:p>
          <a:p>
            <a:pPr marL="274320" indent="-274320">
              <a:spcBef>
                <a:spcPts val="600"/>
              </a:spcBef>
              <a:buFont typeface="Wingdings" pitchFamily="2" charset="2"/>
              <a:buChar char="§"/>
            </a:pPr>
            <a:r>
              <a:rPr lang="en-US" sz="3600" b="0" dirty="0" smtClean="0">
                <a:solidFill>
                  <a:schemeClr val="tx1"/>
                </a:solidFill>
                <a:latin typeface="Calibri" pitchFamily="34" charset="0"/>
              </a:rPr>
              <a:t>What type of model is it?</a:t>
            </a:r>
          </a:p>
          <a:p>
            <a:pPr marL="274320" indent="-274320">
              <a:spcBef>
                <a:spcPts val="600"/>
              </a:spcBef>
              <a:buFont typeface="Wingdings" pitchFamily="2" charset="2"/>
              <a:buChar char="§"/>
            </a:pPr>
            <a:r>
              <a:rPr lang="en-US" sz="3600" b="0" dirty="0" smtClean="0">
                <a:solidFill>
                  <a:schemeClr val="tx1"/>
                </a:solidFill>
                <a:latin typeface="Calibri" pitchFamily="34" charset="0"/>
              </a:rPr>
              <a:t>How has it been used in the past?</a:t>
            </a:r>
          </a:p>
          <a:p>
            <a:pPr marL="274320" indent="-274320">
              <a:spcBef>
                <a:spcPts val="600"/>
              </a:spcBef>
              <a:buFont typeface="Wingdings" pitchFamily="2" charset="2"/>
              <a:buChar char="§"/>
            </a:pPr>
            <a:r>
              <a:rPr lang="en-US" sz="3600" b="0" dirty="0" smtClean="0">
                <a:solidFill>
                  <a:schemeClr val="tx1"/>
                </a:solidFill>
                <a:latin typeface="Calibri" pitchFamily="34" charset="0"/>
              </a:rPr>
              <a:t>How is the model supported, maintained, distributed, updated?</a:t>
            </a:r>
          </a:p>
        </p:txBody>
      </p:sp>
      <p:sp>
        <p:nvSpPr>
          <p:cNvPr id="4" name="Title 1"/>
          <p:cNvSpPr txBox="1">
            <a:spLocks/>
          </p:cNvSpPr>
          <p:nvPr/>
        </p:nvSpPr>
        <p:spPr>
          <a:xfrm>
            <a:off x="1999119" y="185780"/>
            <a:ext cx="6172200" cy="1143000"/>
          </a:xfrm>
          <a:prstGeom prst="rect">
            <a:avLst/>
          </a:prstGeom>
        </p:spPr>
        <p:txBody>
          <a:bodyPr anchor="ctr">
            <a:normAutofit fontScale="97500"/>
          </a:bodyPr>
          <a:lstStyle>
            <a:lvl1pPr algn="ctr" defTabSz="914400" rtl="0" eaLnBrk="1" latinLnBrk="0" hangingPunct="1">
              <a:spcBef>
                <a:spcPct val="0"/>
              </a:spcBef>
              <a:buNone/>
              <a:defRPr sz="4400" b="1" kern="1200">
                <a:solidFill>
                  <a:schemeClr val="accent1"/>
                </a:solidFill>
                <a:latin typeface="+mj-lt"/>
                <a:ea typeface="+mj-ea"/>
                <a:cs typeface="+mj-cs"/>
              </a:defRPr>
            </a:lvl1pPr>
          </a:lstStyle>
          <a:p>
            <a:pPr fontAlgn="auto">
              <a:spcAft>
                <a:spcPts val="0"/>
              </a:spcAft>
              <a:defRPr/>
            </a:pPr>
            <a:r>
              <a:rPr lang="en-US" dirty="0" smtClean="0">
                <a:solidFill>
                  <a:srgbClr val="355777"/>
                </a:solidFill>
              </a:rPr>
              <a:t>SHEDS-HT: The Basics</a:t>
            </a:r>
            <a:endParaRPr lang="en-US" dirty="0">
              <a:solidFill>
                <a:srgbClr val="355777"/>
              </a:solidFill>
            </a:endParaRPr>
          </a:p>
        </p:txBody>
      </p:sp>
    </p:spTree>
    <p:extLst>
      <p:ext uri="{BB962C8B-B14F-4D97-AF65-F5344CB8AC3E}">
        <p14:creationId xmlns:p14="http://schemas.microsoft.com/office/powerpoint/2010/main" val="119329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model do?</a:t>
            </a:r>
            <a:endParaRPr lang="en-US" dirty="0"/>
          </a:p>
        </p:txBody>
      </p:sp>
      <p:pic>
        <p:nvPicPr>
          <p:cNvPr id="6"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0948" y="1295400"/>
            <a:ext cx="3091179" cy="408035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32390" y="1558804"/>
            <a:ext cx="4913832" cy="3291256"/>
          </a:xfrm>
          <a:prstGeom prst="rect">
            <a:avLst/>
          </a:prstGeom>
        </p:spPr>
        <p:txBody>
          <a:bodyPr>
            <a:noAutofit/>
          </a:bodyPr>
          <a:lstStyle>
            <a:lvl1pPr marL="168275"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cs typeface="+mn-cs"/>
              </a:defRPr>
            </a:lvl1pPr>
            <a:lvl2pPr marL="458788" indent="-174625" algn="l" rtl="0" fontAlgn="base">
              <a:spcBef>
                <a:spcPct val="20000"/>
              </a:spcBef>
              <a:spcAft>
                <a:spcPct val="0"/>
              </a:spcAft>
              <a:buClr>
                <a:srgbClr val="355777"/>
              </a:buClr>
              <a:buChar char="–"/>
              <a:defRPr sz="2400">
                <a:solidFill>
                  <a:schemeClr val="tx1"/>
                </a:solidFill>
                <a:latin typeface="+mn-lt"/>
                <a:ea typeface="+mn-ea"/>
              </a:defRPr>
            </a:lvl2pPr>
            <a:lvl3pPr marL="742950"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defRPr>
            </a:lvl3pPr>
            <a:lvl4pPr marL="1027113" indent="-169863" algn="l" rtl="0" fontAlgn="base">
              <a:spcBef>
                <a:spcPct val="20000"/>
              </a:spcBef>
              <a:spcAft>
                <a:spcPct val="0"/>
              </a:spcAft>
              <a:buClr>
                <a:srgbClr val="355777"/>
              </a:buClr>
              <a:buChar char="–"/>
              <a:defRPr sz="2400">
                <a:solidFill>
                  <a:schemeClr val="tx1"/>
                </a:solidFill>
                <a:latin typeface="+mn-lt"/>
                <a:ea typeface="+mn-ea"/>
              </a:defRPr>
            </a:lvl4pPr>
            <a:lvl5pPr marL="1317625" indent="-176213" algn="l" rtl="0" fontAlgn="base">
              <a:spcBef>
                <a:spcPct val="20000"/>
              </a:spcBef>
              <a:spcAft>
                <a:spcPct val="0"/>
              </a:spcAft>
              <a:buClr>
                <a:srgbClr val="355777"/>
              </a:buClr>
              <a:buChar char="»"/>
              <a:defRPr sz="2400" i="1">
                <a:solidFill>
                  <a:schemeClr val="tx1"/>
                </a:solidFill>
                <a:latin typeface="+mn-lt"/>
                <a:ea typeface="+mn-ea"/>
              </a:defRPr>
            </a:lvl5pPr>
            <a:lvl6pPr marL="1774825" indent="-176213" algn="l" rtl="0" fontAlgn="base">
              <a:spcBef>
                <a:spcPct val="20000"/>
              </a:spcBef>
              <a:spcAft>
                <a:spcPct val="0"/>
              </a:spcAft>
              <a:buClr>
                <a:srgbClr val="355777"/>
              </a:buClr>
              <a:buChar char="»"/>
              <a:defRPr sz="2400" i="1">
                <a:solidFill>
                  <a:schemeClr val="tx1"/>
                </a:solidFill>
                <a:latin typeface="+mn-lt"/>
                <a:ea typeface="+mn-ea"/>
              </a:defRPr>
            </a:lvl6pPr>
            <a:lvl7pPr marL="2232025" indent="-176213" algn="l" rtl="0" fontAlgn="base">
              <a:spcBef>
                <a:spcPct val="20000"/>
              </a:spcBef>
              <a:spcAft>
                <a:spcPct val="0"/>
              </a:spcAft>
              <a:buClr>
                <a:srgbClr val="355777"/>
              </a:buClr>
              <a:buChar char="»"/>
              <a:defRPr sz="2400" i="1">
                <a:solidFill>
                  <a:schemeClr val="tx1"/>
                </a:solidFill>
                <a:latin typeface="+mn-lt"/>
                <a:ea typeface="+mn-ea"/>
              </a:defRPr>
            </a:lvl7pPr>
            <a:lvl8pPr marL="2689225" indent="-176213" algn="l" rtl="0" fontAlgn="base">
              <a:spcBef>
                <a:spcPct val="20000"/>
              </a:spcBef>
              <a:spcAft>
                <a:spcPct val="0"/>
              </a:spcAft>
              <a:buClr>
                <a:srgbClr val="355777"/>
              </a:buClr>
              <a:buChar char="»"/>
              <a:defRPr sz="2400" i="1">
                <a:solidFill>
                  <a:schemeClr val="tx1"/>
                </a:solidFill>
                <a:latin typeface="+mn-lt"/>
                <a:ea typeface="+mn-ea"/>
              </a:defRPr>
            </a:lvl8pPr>
            <a:lvl9pPr marL="3146425" indent="-176213" algn="l" rtl="0" fontAlgn="base">
              <a:spcBef>
                <a:spcPct val="20000"/>
              </a:spcBef>
              <a:spcAft>
                <a:spcPct val="0"/>
              </a:spcAft>
              <a:buClr>
                <a:srgbClr val="355777"/>
              </a:buClr>
              <a:buChar char="»"/>
              <a:defRPr sz="2400" i="1">
                <a:solidFill>
                  <a:schemeClr val="tx1"/>
                </a:solidFill>
                <a:latin typeface="+mn-lt"/>
                <a:ea typeface="+mn-ea"/>
              </a:defRPr>
            </a:lvl9pPr>
          </a:lstStyle>
          <a:p>
            <a:pPr>
              <a:spcBef>
                <a:spcPts val="0"/>
              </a:spcBef>
              <a:spcAft>
                <a:spcPts val="1800"/>
              </a:spcAft>
            </a:pPr>
            <a:r>
              <a:rPr lang="en-US" sz="2000" i="1" dirty="0" smtClean="0"/>
              <a:t>SHEDS-HT </a:t>
            </a:r>
            <a:r>
              <a:rPr lang="en-US" sz="2000" i="1" dirty="0"/>
              <a:t>predicts aggregate </a:t>
            </a:r>
            <a:r>
              <a:rPr lang="en-US" sz="2000" i="1" dirty="0" smtClean="0"/>
              <a:t>population-based human exposures to thousands of commercial chemicals in consumer products, consumer articles, and foods via inhalation, </a:t>
            </a:r>
            <a:r>
              <a:rPr lang="en-US" sz="2000" i="1" dirty="0"/>
              <a:t>dermal, ingestion, and dietary pathways in a high-throughput manner</a:t>
            </a:r>
            <a:r>
              <a:rPr lang="en-US" sz="2000" i="1" dirty="0" smtClean="0"/>
              <a:t>.</a:t>
            </a:r>
          </a:p>
          <a:p>
            <a:pPr>
              <a:spcBef>
                <a:spcPts val="0"/>
              </a:spcBef>
              <a:spcAft>
                <a:spcPts val="1800"/>
              </a:spcAft>
            </a:pPr>
            <a:r>
              <a:rPr lang="en-US" sz="2000" i="1" dirty="0" smtClean="0"/>
              <a:t>Design Purpose: development of HT near-field exposure predictions for use in chemical prioritization</a:t>
            </a:r>
          </a:p>
          <a:p>
            <a:pPr>
              <a:spcBef>
                <a:spcPts val="0"/>
              </a:spcBef>
              <a:spcAft>
                <a:spcPts val="1800"/>
              </a:spcAft>
            </a:pPr>
            <a:endParaRPr lang="en-US" sz="2000" i="1" dirty="0"/>
          </a:p>
          <a:p>
            <a:pPr>
              <a:spcBef>
                <a:spcPts val="0"/>
              </a:spcBef>
              <a:spcAft>
                <a:spcPts val="1800"/>
              </a:spcAft>
            </a:pPr>
            <a:endParaRPr lang="en-US" sz="2000" kern="0" dirty="0" smtClean="0"/>
          </a:p>
        </p:txBody>
      </p:sp>
    </p:spTree>
    <p:extLst>
      <p:ext uri="{BB962C8B-B14F-4D97-AF65-F5344CB8AC3E}">
        <p14:creationId xmlns:p14="http://schemas.microsoft.com/office/powerpoint/2010/main" val="256017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524933" y="992322"/>
            <a:ext cx="7700796" cy="5755612"/>
          </a:xfrm>
          <a:prstGeom prst="rect">
            <a:avLst/>
          </a:prstGeom>
        </p:spPr>
      </p:pic>
      <p:sp>
        <p:nvSpPr>
          <p:cNvPr id="2" name="Title 1"/>
          <p:cNvSpPr>
            <a:spLocks noGrp="1"/>
          </p:cNvSpPr>
          <p:nvPr>
            <p:ph type="title"/>
          </p:nvPr>
        </p:nvSpPr>
        <p:spPr/>
        <p:txBody>
          <a:bodyPr/>
          <a:lstStyle/>
          <a:p>
            <a:r>
              <a:rPr lang="en-US" dirty="0" smtClean="0"/>
              <a:t>What does the model do?</a:t>
            </a:r>
            <a:endParaRPr lang="en-US" dirty="0"/>
          </a:p>
        </p:txBody>
      </p:sp>
    </p:spTree>
    <p:extLst>
      <p:ext uri="{BB962C8B-B14F-4D97-AF65-F5344CB8AC3E}">
        <p14:creationId xmlns:p14="http://schemas.microsoft.com/office/powerpoint/2010/main" val="3036262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model do?</a:t>
            </a:r>
            <a:endParaRPr lang="en-US" dirty="0"/>
          </a:p>
        </p:txBody>
      </p:sp>
      <p:pic>
        <p:nvPicPr>
          <p:cNvPr id="27" name="Picture 26"/>
          <p:cNvPicPr>
            <a:picLocks noChangeAspect="1"/>
          </p:cNvPicPr>
          <p:nvPr/>
        </p:nvPicPr>
        <p:blipFill>
          <a:blip r:embed="rId2"/>
          <a:stretch>
            <a:fillRect/>
          </a:stretch>
        </p:blipFill>
        <p:spPr>
          <a:xfrm>
            <a:off x="486428" y="907401"/>
            <a:ext cx="7997171" cy="5751811"/>
          </a:xfrm>
          <a:prstGeom prst="rect">
            <a:avLst/>
          </a:prstGeom>
        </p:spPr>
      </p:pic>
    </p:spTree>
    <p:extLst>
      <p:ext uri="{BB962C8B-B14F-4D97-AF65-F5344CB8AC3E}">
        <p14:creationId xmlns:p14="http://schemas.microsoft.com/office/powerpoint/2010/main" val="2885004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model do?</a:t>
            </a:r>
            <a:endParaRPr lang="en-US" dirty="0"/>
          </a:p>
        </p:txBody>
      </p:sp>
      <p:pic>
        <p:nvPicPr>
          <p:cNvPr id="27" name="Picture 26"/>
          <p:cNvPicPr>
            <a:picLocks noChangeAspect="1"/>
          </p:cNvPicPr>
          <p:nvPr/>
        </p:nvPicPr>
        <p:blipFill>
          <a:blip r:embed="rId2"/>
          <a:stretch>
            <a:fillRect/>
          </a:stretch>
        </p:blipFill>
        <p:spPr>
          <a:xfrm>
            <a:off x="486428" y="907401"/>
            <a:ext cx="7997171" cy="5751811"/>
          </a:xfrm>
          <a:prstGeom prst="rect">
            <a:avLst/>
          </a:prstGeom>
        </p:spPr>
      </p:pic>
      <p:sp>
        <p:nvSpPr>
          <p:cNvPr id="3" name="TextBox 2"/>
          <p:cNvSpPr txBox="1"/>
          <p:nvPr/>
        </p:nvSpPr>
        <p:spPr>
          <a:xfrm>
            <a:off x="6296395" y="2726028"/>
            <a:ext cx="2389470" cy="1200329"/>
          </a:xfrm>
          <a:prstGeom prst="rect">
            <a:avLst/>
          </a:prstGeom>
          <a:solidFill>
            <a:srgbClr val="3288BD"/>
          </a:solidFill>
        </p:spPr>
        <p:txBody>
          <a:bodyPr wrap="square" rtlCol="0">
            <a:spAutoFit/>
          </a:bodyPr>
          <a:lstStyle/>
          <a:p>
            <a:pPr algn="ctr"/>
            <a:r>
              <a:rPr lang="en-US" sz="2400" dirty="0" smtClean="0">
                <a:solidFill>
                  <a:schemeClr val="bg1"/>
                </a:solidFill>
              </a:rPr>
              <a:t>Population Exposure</a:t>
            </a:r>
          </a:p>
          <a:p>
            <a:pPr algn="ctr"/>
            <a:r>
              <a:rPr lang="en-US" sz="2400" dirty="0">
                <a:solidFill>
                  <a:schemeClr val="bg1"/>
                </a:solidFill>
              </a:rPr>
              <a:t>m</a:t>
            </a:r>
            <a:r>
              <a:rPr lang="en-US" sz="2400" dirty="0" smtClean="0">
                <a:solidFill>
                  <a:schemeClr val="bg1"/>
                </a:solidFill>
              </a:rPr>
              <a:t>g/kg/day</a:t>
            </a:r>
            <a:endParaRPr lang="en-US" sz="2400" dirty="0">
              <a:solidFill>
                <a:schemeClr val="bg1"/>
              </a:solidFill>
            </a:endParaRPr>
          </a:p>
        </p:txBody>
      </p:sp>
    </p:spTree>
    <p:extLst>
      <p:ext uri="{BB962C8B-B14F-4D97-AF65-F5344CB8AC3E}">
        <p14:creationId xmlns:p14="http://schemas.microsoft.com/office/powerpoint/2010/main" val="2192405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p:cNvPicPr>
          <p:nvPr/>
        </p:nvPicPr>
        <p:blipFill>
          <a:blip r:embed="rId2"/>
          <a:srcRect/>
          <a:stretch>
            <a:fillRect/>
          </a:stretch>
        </p:blipFill>
        <p:spPr bwMode="auto">
          <a:xfrm>
            <a:off x="4944534" y="1112838"/>
            <a:ext cx="4030133" cy="4123220"/>
          </a:xfrm>
          <a:prstGeom prst="rect">
            <a:avLst/>
          </a:prstGeom>
          <a:noFill/>
          <a:ln w="9525">
            <a:noFill/>
            <a:miter lim="800000"/>
            <a:headEnd/>
            <a:tailEnd/>
          </a:ln>
        </p:spPr>
      </p:pic>
      <p:sp>
        <p:nvSpPr>
          <p:cNvPr id="4" name="Title 3"/>
          <p:cNvSpPr>
            <a:spLocks noGrp="1"/>
          </p:cNvSpPr>
          <p:nvPr>
            <p:ph type="title"/>
          </p:nvPr>
        </p:nvSpPr>
        <p:spPr/>
        <p:txBody>
          <a:bodyPr>
            <a:noAutofit/>
          </a:bodyPr>
          <a:lstStyle/>
          <a:p>
            <a:r>
              <a:rPr lang="en-US" sz="3200" dirty="0" smtClean="0"/>
              <a:t>What type of model is it?</a:t>
            </a:r>
            <a:endParaRPr lang="en-US" sz="3200" dirty="0"/>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p>
            <a:pPr>
              <a:defRPr/>
            </a:pPr>
            <a:fld id="{DB6EA68D-DC4A-46F1-A744-91405BD2CAE1}" type="slidenum">
              <a:rPr lang="en-US" smtClean="0"/>
              <a:pPr>
                <a:defRPr/>
              </a:pPr>
              <a:t>16</a:t>
            </a:fld>
            <a:r>
              <a:rPr lang="en-US" sz="1600" smtClean="0"/>
              <a:t>                                                                          </a:t>
            </a:r>
            <a:endParaRPr lang="en-US" sz="1600"/>
          </a:p>
        </p:txBody>
      </p:sp>
      <p:sp>
        <p:nvSpPr>
          <p:cNvPr id="42" name="TextBox 41"/>
          <p:cNvSpPr txBox="1"/>
          <p:nvPr/>
        </p:nvSpPr>
        <p:spPr>
          <a:xfrm>
            <a:off x="0" y="1101203"/>
            <a:ext cx="5232400" cy="5416868"/>
          </a:xfrm>
          <a:prstGeom prst="rect">
            <a:avLst/>
          </a:prstGeom>
          <a:noFill/>
        </p:spPr>
        <p:txBody>
          <a:bodyPr wrap="square" rtlCol="0">
            <a:spAutoFit/>
          </a:bodyPr>
          <a:lstStyle/>
          <a:p>
            <a:pPr marL="342900" indent="-342900">
              <a:spcAft>
                <a:spcPts val="600"/>
              </a:spcAft>
              <a:buFont typeface="Arial" panose="020B0604020202020204" pitchFamily="34" charset="0"/>
              <a:buChar char="•"/>
            </a:pPr>
            <a:endParaRPr lang="en-US" i="1" dirty="0" smtClean="0">
              <a:solidFill>
                <a:schemeClr val="tx1"/>
              </a:solidFill>
            </a:endParaRPr>
          </a:p>
          <a:p>
            <a:pPr marL="342900" indent="-342900">
              <a:spcAft>
                <a:spcPts val="600"/>
              </a:spcAft>
              <a:buFont typeface="Arial" panose="020B0604020202020204" pitchFamily="34" charset="0"/>
              <a:buChar char="•"/>
            </a:pPr>
            <a:r>
              <a:rPr lang="en-US" i="1" dirty="0" smtClean="0">
                <a:solidFill>
                  <a:schemeClr val="tx1"/>
                </a:solidFill>
              </a:rPr>
              <a:t>High-Throughput: </a:t>
            </a:r>
            <a:r>
              <a:rPr lang="en-US" b="0" dirty="0" smtClean="0">
                <a:solidFill>
                  <a:schemeClr val="tx1"/>
                </a:solidFill>
              </a:rPr>
              <a:t>Fit for </a:t>
            </a:r>
            <a:r>
              <a:rPr lang="en-US" dirty="0" smtClean="0">
                <a:solidFill>
                  <a:schemeClr val="tx1"/>
                </a:solidFill>
              </a:rPr>
              <a:t>specific purposes</a:t>
            </a:r>
            <a:r>
              <a:rPr lang="en-US" b="0" dirty="0" smtClean="0">
                <a:solidFill>
                  <a:schemeClr val="tx1"/>
                </a:solidFill>
              </a:rPr>
              <a:t>: screening and prioritization</a:t>
            </a:r>
            <a:endParaRPr lang="en-US" i="1" dirty="0">
              <a:solidFill>
                <a:schemeClr val="tx1"/>
              </a:solidFill>
            </a:endParaRPr>
          </a:p>
          <a:p>
            <a:pPr marL="342900" indent="-342900">
              <a:spcAft>
                <a:spcPts val="600"/>
              </a:spcAft>
              <a:buFont typeface="Arial" panose="020B0604020202020204" pitchFamily="34" charset="0"/>
              <a:buChar char="•"/>
            </a:pPr>
            <a:r>
              <a:rPr lang="en-US" i="1" dirty="0" smtClean="0">
                <a:solidFill>
                  <a:schemeClr val="tx1"/>
                </a:solidFill>
              </a:rPr>
              <a:t>Mechanistic</a:t>
            </a:r>
            <a:r>
              <a:rPr lang="en-US" dirty="0" smtClean="0">
                <a:solidFill>
                  <a:schemeClr val="tx1"/>
                </a:solidFill>
              </a:rPr>
              <a:t>: </a:t>
            </a:r>
            <a:r>
              <a:rPr lang="en-US" b="0" dirty="0" smtClean="0">
                <a:solidFill>
                  <a:schemeClr val="tx1"/>
                </a:solidFill>
              </a:rPr>
              <a:t>Algorithms designed to reflect real physical system and its processes</a:t>
            </a:r>
          </a:p>
          <a:p>
            <a:pPr marL="342900" indent="-342900">
              <a:spcAft>
                <a:spcPts val="600"/>
              </a:spcAft>
              <a:buFont typeface="Arial" panose="020B0604020202020204" pitchFamily="34" charset="0"/>
              <a:buChar char="•"/>
            </a:pPr>
            <a:r>
              <a:rPr lang="en-US" i="1" dirty="0" smtClean="0">
                <a:solidFill>
                  <a:schemeClr val="tx1"/>
                </a:solidFill>
              </a:rPr>
              <a:t>Stochastic</a:t>
            </a:r>
            <a:r>
              <a:rPr lang="en-US" dirty="0" smtClean="0">
                <a:solidFill>
                  <a:schemeClr val="tx1"/>
                </a:solidFill>
              </a:rPr>
              <a:t>: </a:t>
            </a:r>
            <a:r>
              <a:rPr lang="en-US" b="0" dirty="0" smtClean="0">
                <a:solidFill>
                  <a:schemeClr val="tx1"/>
                </a:solidFill>
              </a:rPr>
              <a:t>Monte-Carlo </a:t>
            </a:r>
            <a:r>
              <a:rPr lang="en-US" b="0" dirty="0">
                <a:solidFill>
                  <a:schemeClr val="tx1"/>
                </a:solidFill>
              </a:rPr>
              <a:t>based </a:t>
            </a:r>
            <a:r>
              <a:rPr lang="en-US" b="0" dirty="0" smtClean="0">
                <a:solidFill>
                  <a:schemeClr val="tx1"/>
                </a:solidFill>
              </a:rPr>
              <a:t>model; takes </a:t>
            </a:r>
            <a:r>
              <a:rPr lang="en-US" b="0" dirty="0">
                <a:solidFill>
                  <a:schemeClr val="tx1"/>
                </a:solidFill>
              </a:rPr>
              <a:t>distributions as </a:t>
            </a:r>
            <a:r>
              <a:rPr lang="en-US" b="0" dirty="0" smtClean="0">
                <a:solidFill>
                  <a:schemeClr val="tx1"/>
                </a:solidFill>
              </a:rPr>
              <a:t>inputs</a:t>
            </a:r>
          </a:p>
          <a:p>
            <a:pPr marL="342900" indent="-342900">
              <a:spcAft>
                <a:spcPts val="600"/>
              </a:spcAft>
              <a:buFont typeface="Arial" panose="020B0604020202020204" pitchFamily="34" charset="0"/>
              <a:buChar char="•"/>
            </a:pPr>
            <a:r>
              <a:rPr lang="en-US" i="1" dirty="0" smtClean="0">
                <a:solidFill>
                  <a:schemeClr val="tx1"/>
                </a:solidFill>
              </a:rPr>
              <a:t>Aggregate: </a:t>
            </a:r>
            <a:r>
              <a:rPr lang="en-US" b="0" dirty="0" smtClean="0">
                <a:solidFill>
                  <a:schemeClr val="tx1"/>
                </a:solidFill>
              </a:rPr>
              <a:t>single chemical exposures, multi-pathway and route</a:t>
            </a:r>
            <a:endParaRPr lang="en-US" i="1" dirty="0" smtClean="0">
              <a:solidFill>
                <a:schemeClr val="tx1"/>
              </a:solidFill>
            </a:endParaRPr>
          </a:p>
          <a:p>
            <a:pPr marL="342900" indent="-342900">
              <a:spcAft>
                <a:spcPts val="600"/>
              </a:spcAft>
              <a:buFont typeface="Arial" panose="020B0604020202020204" pitchFamily="34" charset="0"/>
              <a:buChar char="•"/>
            </a:pPr>
            <a:r>
              <a:rPr lang="en-US" i="1" dirty="0" smtClean="0">
                <a:solidFill>
                  <a:schemeClr val="tx1"/>
                </a:solidFill>
              </a:rPr>
              <a:t>Population-based</a:t>
            </a:r>
            <a:r>
              <a:rPr lang="en-US" b="0" dirty="0" smtClean="0">
                <a:solidFill>
                  <a:schemeClr val="tx1"/>
                </a:solidFill>
              </a:rPr>
              <a:t>: simulates individuals; age-and gender differences in behaviors and data are included where possible </a:t>
            </a:r>
          </a:p>
          <a:p>
            <a:pPr marL="342900" indent="-342900">
              <a:spcAft>
                <a:spcPts val="600"/>
              </a:spcAft>
              <a:buFont typeface="Arial" panose="020B0604020202020204" pitchFamily="34" charset="0"/>
              <a:buChar char="•"/>
            </a:pPr>
            <a:r>
              <a:rPr lang="en-US" i="1" dirty="0" smtClean="0">
                <a:solidFill>
                  <a:schemeClr val="tx1"/>
                </a:solidFill>
              </a:rPr>
              <a:t>Cross-sectional</a:t>
            </a:r>
            <a:r>
              <a:rPr lang="en-US" b="0" dirty="0" smtClean="0">
                <a:solidFill>
                  <a:schemeClr val="tx1"/>
                </a:solidFill>
              </a:rPr>
              <a:t>:  Single day simulation predicting chemical intake doses in mg/kg/day</a:t>
            </a:r>
          </a:p>
          <a:p>
            <a:pPr marL="342900" indent="-342900">
              <a:spcAft>
                <a:spcPts val="600"/>
              </a:spcAft>
              <a:buFont typeface="Arial" panose="020B0604020202020204" pitchFamily="34" charset="0"/>
              <a:buChar char="•"/>
            </a:pPr>
            <a:r>
              <a:rPr lang="en-US" b="0" dirty="0" smtClean="0">
                <a:solidFill>
                  <a:schemeClr val="tx1"/>
                </a:solidFill>
              </a:rPr>
              <a:t>Coded </a:t>
            </a:r>
            <a:r>
              <a:rPr lang="en-US" b="0" dirty="0">
                <a:solidFill>
                  <a:schemeClr val="tx1"/>
                </a:solidFill>
              </a:rPr>
              <a:t>in </a:t>
            </a:r>
            <a:r>
              <a:rPr lang="en-US" b="0" dirty="0" smtClean="0">
                <a:solidFill>
                  <a:schemeClr val="tx1"/>
                </a:solidFill>
              </a:rPr>
              <a:t>the freely available R programming language</a:t>
            </a:r>
          </a:p>
          <a:p>
            <a:pPr marL="342900" indent="-342900">
              <a:spcAft>
                <a:spcPts val="600"/>
              </a:spcAft>
              <a:buFont typeface="Arial" panose="020B0604020202020204" pitchFamily="34" charset="0"/>
              <a:buChar char="•"/>
            </a:pPr>
            <a:r>
              <a:rPr lang="en-US" b="0" dirty="0" smtClean="0">
                <a:solidFill>
                  <a:schemeClr val="tx1"/>
                </a:solidFill>
              </a:rPr>
              <a:t>Inputs and outputs are text CSV files</a:t>
            </a:r>
            <a:endParaRPr lang="en-US" b="0" dirty="0">
              <a:solidFill>
                <a:schemeClr val="tx1"/>
              </a:solidFill>
            </a:endParaRPr>
          </a:p>
        </p:txBody>
      </p:sp>
      <p:pic>
        <p:nvPicPr>
          <p:cNvPr id="6" name="Picture 14" descr="pltBase.png"/>
          <p:cNvPicPr>
            <a:picLocks noChangeAspect="1"/>
          </p:cNvPicPr>
          <p:nvPr/>
        </p:nvPicPr>
        <p:blipFill>
          <a:blip r:embed="rId3"/>
          <a:srcRect/>
          <a:stretch>
            <a:fillRect/>
          </a:stretch>
        </p:blipFill>
        <p:spPr bwMode="auto">
          <a:xfrm>
            <a:off x="5321608" y="4445001"/>
            <a:ext cx="3822392" cy="2136775"/>
          </a:xfrm>
          <a:prstGeom prst="rect">
            <a:avLst/>
          </a:prstGeom>
          <a:noFill/>
          <a:ln w="9525">
            <a:noFill/>
            <a:miter lim="800000"/>
            <a:headEnd/>
            <a:tailEnd/>
          </a:ln>
        </p:spPr>
      </p:pic>
    </p:spTree>
    <p:extLst>
      <p:ext uri="{BB962C8B-B14F-4D97-AF65-F5344CB8AC3E}">
        <p14:creationId xmlns:p14="http://schemas.microsoft.com/office/powerpoint/2010/main" val="3802487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2895600"/>
            <a:ext cx="9144000" cy="1295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p:nvSpPr>
        <p:spPr>
          <a:xfrm>
            <a:off x="0" y="1447800"/>
            <a:ext cx="9144000" cy="1447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Notched Right Arrow 17"/>
          <p:cNvSpPr/>
          <p:nvPr/>
        </p:nvSpPr>
        <p:spPr>
          <a:xfrm>
            <a:off x="152400" y="4343400"/>
            <a:ext cx="8610600" cy="685800"/>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3352800" y="4267200"/>
            <a:ext cx="1349375" cy="1625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389" name="TextBox 19"/>
          <p:cNvSpPr txBox="1">
            <a:spLocks noChangeArrowheads="1"/>
          </p:cNvSpPr>
          <p:nvPr/>
        </p:nvSpPr>
        <p:spPr bwMode="auto">
          <a:xfrm>
            <a:off x="0" y="4114800"/>
            <a:ext cx="652463" cy="369888"/>
          </a:xfrm>
          <a:prstGeom prst="rect">
            <a:avLst/>
          </a:prstGeom>
          <a:noFill/>
          <a:ln w="9525">
            <a:noFill/>
            <a:miter lim="800000"/>
            <a:headEnd/>
            <a:tailEnd/>
          </a:ln>
        </p:spPr>
        <p:txBody>
          <a:bodyPr wrap="none">
            <a:spAutoFit/>
          </a:bodyPr>
          <a:lstStyle/>
          <a:p>
            <a:r>
              <a:rPr lang="en-US">
                <a:latin typeface="Calibri" pitchFamily="34" charset="0"/>
              </a:rPr>
              <a:t>1999</a:t>
            </a:r>
          </a:p>
        </p:txBody>
      </p:sp>
      <p:sp>
        <p:nvSpPr>
          <p:cNvPr id="16390" name="TextBox 20"/>
          <p:cNvSpPr txBox="1">
            <a:spLocks noChangeArrowheads="1"/>
          </p:cNvSpPr>
          <p:nvPr/>
        </p:nvSpPr>
        <p:spPr bwMode="auto">
          <a:xfrm>
            <a:off x="8305800" y="4267200"/>
            <a:ext cx="652463" cy="381000"/>
          </a:xfrm>
          <a:prstGeom prst="rect">
            <a:avLst/>
          </a:prstGeom>
          <a:noFill/>
          <a:ln w="9525">
            <a:noFill/>
            <a:miter lim="800000"/>
            <a:headEnd/>
            <a:tailEnd/>
          </a:ln>
        </p:spPr>
        <p:txBody>
          <a:bodyPr>
            <a:spAutoFit/>
          </a:bodyPr>
          <a:lstStyle/>
          <a:p>
            <a:r>
              <a:rPr lang="en-US">
                <a:latin typeface="Calibri" pitchFamily="34" charset="0"/>
              </a:rPr>
              <a:t>2014</a:t>
            </a:r>
          </a:p>
        </p:txBody>
      </p:sp>
      <p:sp>
        <p:nvSpPr>
          <p:cNvPr id="16391" name="TextBox 21"/>
          <p:cNvSpPr txBox="1">
            <a:spLocks noChangeArrowheads="1"/>
          </p:cNvSpPr>
          <p:nvPr/>
        </p:nvSpPr>
        <p:spPr bwMode="auto">
          <a:xfrm>
            <a:off x="893763" y="5486400"/>
            <a:ext cx="1084262" cy="1016000"/>
          </a:xfrm>
          <a:prstGeom prst="rect">
            <a:avLst/>
          </a:prstGeom>
          <a:noFill/>
          <a:ln w="9525">
            <a:noFill/>
            <a:miter lim="800000"/>
            <a:headEnd/>
            <a:tailEnd/>
          </a:ln>
        </p:spPr>
        <p:txBody>
          <a:bodyPr wrap="none">
            <a:spAutoFit/>
          </a:bodyPr>
          <a:lstStyle/>
          <a:p>
            <a:pPr algn="ctr"/>
            <a:r>
              <a:rPr lang="en-US" sz="1200" b="1">
                <a:latin typeface="Calibri" pitchFamily="34" charset="0"/>
              </a:rPr>
              <a:t>2001</a:t>
            </a:r>
          </a:p>
          <a:p>
            <a:pPr algn="ctr"/>
            <a:r>
              <a:rPr lang="en-US" sz="1200">
                <a:latin typeface="Calibri" pitchFamily="34" charset="0"/>
              </a:rPr>
              <a:t> SHEDS-</a:t>
            </a:r>
          </a:p>
          <a:p>
            <a:pPr algn="ctr"/>
            <a:r>
              <a:rPr lang="en-US" sz="1200">
                <a:latin typeface="Calibri" pitchFamily="34" charset="0"/>
              </a:rPr>
              <a:t>Multimedia</a:t>
            </a:r>
          </a:p>
          <a:p>
            <a:pPr algn="ctr"/>
            <a:r>
              <a:rPr lang="en-US" sz="1200">
                <a:latin typeface="Calibri" pitchFamily="34" charset="0"/>
              </a:rPr>
              <a:t> version 2</a:t>
            </a:r>
          </a:p>
          <a:p>
            <a:pPr algn="ctr"/>
            <a:r>
              <a:rPr lang="en-US" sz="1200">
                <a:latin typeface="Calibri" pitchFamily="34" charset="0"/>
              </a:rPr>
              <a:t> (SAS and C++)</a:t>
            </a:r>
          </a:p>
        </p:txBody>
      </p:sp>
      <p:sp>
        <p:nvSpPr>
          <p:cNvPr id="16392" name="TextBox 22"/>
          <p:cNvSpPr txBox="1">
            <a:spLocks noChangeArrowheads="1"/>
          </p:cNvSpPr>
          <p:nvPr/>
        </p:nvSpPr>
        <p:spPr bwMode="auto">
          <a:xfrm>
            <a:off x="1994647" y="4926106"/>
            <a:ext cx="1539875" cy="830263"/>
          </a:xfrm>
          <a:prstGeom prst="rect">
            <a:avLst/>
          </a:prstGeom>
          <a:noFill/>
          <a:ln w="9525">
            <a:noFill/>
            <a:miter lim="800000"/>
            <a:headEnd/>
            <a:tailEnd/>
          </a:ln>
        </p:spPr>
        <p:txBody>
          <a:bodyPr wrap="none">
            <a:spAutoFit/>
          </a:bodyPr>
          <a:lstStyle/>
          <a:p>
            <a:pPr algn="ctr"/>
            <a:r>
              <a:rPr lang="en-US" sz="1200" b="1" dirty="0">
                <a:latin typeface="Calibri" pitchFamily="34" charset="0"/>
              </a:rPr>
              <a:t>2002-2005</a:t>
            </a:r>
          </a:p>
          <a:p>
            <a:pPr algn="ctr"/>
            <a:r>
              <a:rPr lang="en-US" sz="1200" b="1" dirty="0">
                <a:latin typeface="Calibri" pitchFamily="34" charset="0"/>
              </a:rPr>
              <a:t> </a:t>
            </a:r>
            <a:r>
              <a:rPr lang="en-US" sz="1200" dirty="0">
                <a:latin typeface="Calibri" pitchFamily="34" charset="0"/>
              </a:rPr>
              <a:t>Develop/apply </a:t>
            </a:r>
          </a:p>
          <a:p>
            <a:pPr algn="ctr"/>
            <a:r>
              <a:rPr lang="en-US" sz="1200" dirty="0">
                <a:latin typeface="Calibri" pitchFamily="34" charset="0"/>
              </a:rPr>
              <a:t>SHEDS-Wood for CCA</a:t>
            </a:r>
          </a:p>
          <a:p>
            <a:pPr algn="ctr"/>
            <a:r>
              <a:rPr lang="en-US" sz="1200" dirty="0">
                <a:latin typeface="Calibri" pitchFamily="34" charset="0"/>
              </a:rPr>
              <a:t> 2 FIFRA SAPs</a:t>
            </a:r>
          </a:p>
        </p:txBody>
      </p:sp>
      <p:sp>
        <p:nvSpPr>
          <p:cNvPr id="24" name="Rectangle 23"/>
          <p:cNvSpPr/>
          <p:nvPr/>
        </p:nvSpPr>
        <p:spPr>
          <a:xfrm>
            <a:off x="4876800" y="4419600"/>
            <a:ext cx="1349375" cy="1625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394" name="Rectangle 24"/>
          <p:cNvSpPr>
            <a:spLocks noChangeArrowheads="1"/>
          </p:cNvSpPr>
          <p:nvPr/>
        </p:nvSpPr>
        <p:spPr bwMode="auto">
          <a:xfrm>
            <a:off x="2438400" y="5791200"/>
            <a:ext cx="1676400" cy="830263"/>
          </a:xfrm>
          <a:prstGeom prst="rect">
            <a:avLst/>
          </a:prstGeom>
          <a:noFill/>
          <a:ln w="9525">
            <a:noFill/>
            <a:miter lim="800000"/>
            <a:headEnd/>
            <a:tailEnd/>
          </a:ln>
        </p:spPr>
        <p:txBody>
          <a:bodyPr>
            <a:spAutoFit/>
          </a:bodyPr>
          <a:lstStyle/>
          <a:p>
            <a:pPr lvl="1" algn="ctr"/>
            <a:r>
              <a:rPr lang="en-US" sz="1200" b="1">
                <a:latin typeface="Calibri" pitchFamily="34" charset="0"/>
              </a:rPr>
              <a:t>2004-2006</a:t>
            </a:r>
            <a:r>
              <a:rPr lang="en-US" sz="1200">
                <a:latin typeface="Calibri" pitchFamily="34" charset="0"/>
              </a:rPr>
              <a:t> </a:t>
            </a:r>
          </a:p>
          <a:p>
            <a:pPr lvl="1" algn="ctr"/>
            <a:r>
              <a:rPr lang="en-US" sz="1200">
                <a:latin typeface="Calibri" pitchFamily="34" charset="0"/>
              </a:rPr>
              <a:t>Develop </a:t>
            </a:r>
          </a:p>
          <a:p>
            <a:pPr lvl="1" algn="ctr"/>
            <a:r>
              <a:rPr lang="en-US" sz="1200">
                <a:latin typeface="Calibri" pitchFamily="34" charset="0"/>
              </a:rPr>
              <a:t>SHEDS-Multimedia v. 3 </a:t>
            </a:r>
          </a:p>
        </p:txBody>
      </p:sp>
      <p:sp>
        <p:nvSpPr>
          <p:cNvPr id="16395" name="Rectangle 25"/>
          <p:cNvSpPr>
            <a:spLocks noChangeArrowheads="1"/>
          </p:cNvSpPr>
          <p:nvPr/>
        </p:nvSpPr>
        <p:spPr bwMode="auto">
          <a:xfrm>
            <a:off x="3352800" y="5003800"/>
            <a:ext cx="1752600" cy="1016000"/>
          </a:xfrm>
          <a:prstGeom prst="rect">
            <a:avLst/>
          </a:prstGeom>
          <a:noFill/>
          <a:ln w="9525">
            <a:noFill/>
            <a:miter lim="800000"/>
            <a:headEnd/>
            <a:tailEnd/>
          </a:ln>
        </p:spPr>
        <p:txBody>
          <a:bodyPr>
            <a:spAutoFit/>
          </a:bodyPr>
          <a:lstStyle/>
          <a:p>
            <a:pPr lvl="1" algn="ctr"/>
            <a:r>
              <a:rPr lang="en-US" sz="1200" b="1">
                <a:latin typeface="Calibri" pitchFamily="34" charset="0"/>
              </a:rPr>
              <a:t>8/2007</a:t>
            </a:r>
          </a:p>
          <a:p>
            <a:pPr lvl="1" algn="ctr"/>
            <a:r>
              <a:rPr lang="en-US" sz="1200">
                <a:latin typeface="Calibri" pitchFamily="34" charset="0"/>
              </a:rPr>
              <a:t>FIFRA SAP review of SHEDS-Multimedia version 3</a:t>
            </a:r>
          </a:p>
        </p:txBody>
      </p:sp>
      <p:sp>
        <p:nvSpPr>
          <p:cNvPr id="16396" name="Rectangle 26"/>
          <p:cNvSpPr>
            <a:spLocks noChangeArrowheads="1"/>
          </p:cNvSpPr>
          <p:nvPr/>
        </p:nvSpPr>
        <p:spPr bwMode="auto">
          <a:xfrm>
            <a:off x="4495800" y="5029200"/>
            <a:ext cx="1676400" cy="1016000"/>
          </a:xfrm>
          <a:prstGeom prst="rect">
            <a:avLst/>
          </a:prstGeom>
          <a:noFill/>
          <a:ln w="9525">
            <a:noFill/>
            <a:miter lim="800000"/>
            <a:headEnd/>
            <a:tailEnd/>
          </a:ln>
        </p:spPr>
        <p:txBody>
          <a:bodyPr>
            <a:spAutoFit/>
          </a:bodyPr>
          <a:lstStyle/>
          <a:p>
            <a:pPr lvl="1" algn="ctr"/>
            <a:endParaRPr lang="en-US" sz="1200" b="1">
              <a:latin typeface="Calibri" pitchFamily="34" charset="0"/>
            </a:endParaRPr>
          </a:p>
          <a:p>
            <a:pPr lvl="1" algn="ctr"/>
            <a:r>
              <a:rPr lang="en-US" sz="1200" b="1">
                <a:latin typeface="Calibri" pitchFamily="34" charset="0"/>
              </a:rPr>
              <a:t>2007-2009:</a:t>
            </a:r>
            <a:r>
              <a:rPr lang="en-US" sz="1200">
                <a:latin typeface="Calibri" pitchFamily="34" charset="0"/>
              </a:rPr>
              <a:t> </a:t>
            </a:r>
          </a:p>
          <a:p>
            <a:pPr lvl="1" algn="ctr"/>
            <a:r>
              <a:rPr lang="en-US" sz="1200">
                <a:latin typeface="Calibri" pitchFamily="34" charset="0"/>
              </a:rPr>
              <a:t>Multimedia V.4, Including dietary module</a:t>
            </a:r>
          </a:p>
        </p:txBody>
      </p:sp>
      <p:sp>
        <p:nvSpPr>
          <p:cNvPr id="16397" name="Rectangle 27"/>
          <p:cNvSpPr>
            <a:spLocks noChangeArrowheads="1"/>
          </p:cNvSpPr>
          <p:nvPr/>
        </p:nvSpPr>
        <p:spPr bwMode="auto">
          <a:xfrm>
            <a:off x="6248400" y="4775200"/>
            <a:ext cx="1752600" cy="1385888"/>
          </a:xfrm>
          <a:prstGeom prst="rect">
            <a:avLst/>
          </a:prstGeom>
          <a:noFill/>
          <a:ln w="9525">
            <a:noFill/>
            <a:miter lim="800000"/>
            <a:headEnd/>
            <a:tailEnd/>
          </a:ln>
        </p:spPr>
        <p:txBody>
          <a:bodyPr>
            <a:spAutoFit/>
          </a:bodyPr>
          <a:lstStyle/>
          <a:p>
            <a:pPr lvl="1" algn="ctr"/>
            <a:endParaRPr lang="en-US" sz="1200" b="1">
              <a:latin typeface="Calibri" pitchFamily="34" charset="0"/>
            </a:endParaRPr>
          </a:p>
          <a:p>
            <a:pPr lvl="1" algn="ctr"/>
            <a:r>
              <a:rPr lang="en-US" sz="1200" b="1">
                <a:latin typeface="Calibri" pitchFamily="34" charset="0"/>
              </a:rPr>
              <a:t>2011-2013</a:t>
            </a:r>
            <a:r>
              <a:rPr lang="en-US" sz="1200">
                <a:latin typeface="Calibri" pitchFamily="34" charset="0"/>
              </a:rPr>
              <a:t> </a:t>
            </a:r>
          </a:p>
          <a:p>
            <a:pPr lvl="1" algn="ctr"/>
            <a:r>
              <a:rPr lang="en-US" sz="1200">
                <a:latin typeface="Calibri" pitchFamily="34" charset="0"/>
              </a:rPr>
              <a:t>SHEDS-Lite</a:t>
            </a:r>
          </a:p>
          <a:p>
            <a:pPr lvl="1" algn="ctr"/>
            <a:r>
              <a:rPr lang="en-US" sz="1200">
                <a:latin typeface="Calibri" pitchFamily="34" charset="0"/>
              </a:rPr>
              <a:t>Development/</a:t>
            </a:r>
          </a:p>
          <a:p>
            <a:pPr lvl="1" algn="ctr"/>
            <a:r>
              <a:rPr lang="en-US" sz="1200">
                <a:latin typeface="Calibri" pitchFamily="34" charset="0"/>
              </a:rPr>
              <a:t>parameterization</a:t>
            </a:r>
          </a:p>
          <a:p>
            <a:pPr lvl="1" algn="ctr"/>
            <a:r>
              <a:rPr lang="en-US" sz="1200">
                <a:latin typeface="Calibri" pitchFamily="34" charset="0"/>
              </a:rPr>
              <a:t>(SAS/R)</a:t>
            </a:r>
          </a:p>
          <a:p>
            <a:pPr lvl="1" algn="ctr"/>
            <a:endParaRPr lang="en-US" sz="1200">
              <a:latin typeface="Calibri" pitchFamily="34" charset="0"/>
            </a:endParaRPr>
          </a:p>
        </p:txBody>
      </p:sp>
      <p:sp>
        <p:nvSpPr>
          <p:cNvPr id="16398" name="Rectangle 28"/>
          <p:cNvSpPr>
            <a:spLocks noChangeArrowheads="1"/>
          </p:cNvSpPr>
          <p:nvPr/>
        </p:nvSpPr>
        <p:spPr bwMode="auto">
          <a:xfrm>
            <a:off x="7277100" y="4800600"/>
            <a:ext cx="1905000" cy="1384300"/>
          </a:xfrm>
          <a:prstGeom prst="rect">
            <a:avLst/>
          </a:prstGeom>
          <a:noFill/>
          <a:ln w="9525">
            <a:noFill/>
            <a:miter lim="800000"/>
            <a:headEnd/>
            <a:tailEnd/>
          </a:ln>
        </p:spPr>
        <p:txBody>
          <a:bodyPr>
            <a:spAutoFit/>
          </a:bodyPr>
          <a:lstStyle/>
          <a:p>
            <a:pPr lvl="1" algn="ctr"/>
            <a:endParaRPr lang="en-US" sz="1200" b="1">
              <a:latin typeface="Calibri" pitchFamily="34" charset="0"/>
            </a:endParaRPr>
          </a:p>
          <a:p>
            <a:pPr lvl="1" algn="ctr"/>
            <a:r>
              <a:rPr lang="en-US" sz="1200" b="1">
                <a:latin typeface="Calibri" pitchFamily="34" charset="0"/>
              </a:rPr>
              <a:t>2014</a:t>
            </a:r>
            <a:endParaRPr lang="en-US" sz="1200">
              <a:latin typeface="Calibri" pitchFamily="34" charset="0"/>
            </a:endParaRPr>
          </a:p>
          <a:p>
            <a:pPr lvl="1" algn="ctr"/>
            <a:r>
              <a:rPr lang="en-US" sz="1200">
                <a:latin typeface="Calibri" pitchFamily="34" charset="0"/>
              </a:rPr>
              <a:t>SHEDS-HT</a:t>
            </a:r>
          </a:p>
          <a:p>
            <a:pPr lvl="1" algn="ctr"/>
            <a:r>
              <a:rPr lang="en-US" sz="1200">
                <a:latin typeface="Calibri" pitchFamily="34" charset="0"/>
              </a:rPr>
              <a:t>Initial case study application</a:t>
            </a:r>
          </a:p>
          <a:p>
            <a:pPr lvl="1" algn="ctr"/>
            <a:r>
              <a:rPr lang="en-US" sz="1200">
                <a:latin typeface="Calibri" pitchFamily="34" charset="0"/>
              </a:rPr>
              <a:t> to 2500+</a:t>
            </a:r>
          </a:p>
          <a:p>
            <a:pPr lvl="1" algn="ctr"/>
            <a:r>
              <a:rPr lang="en-US" sz="1200">
                <a:latin typeface="Calibri" pitchFamily="34" charset="0"/>
              </a:rPr>
              <a:t>chemicals</a:t>
            </a:r>
          </a:p>
        </p:txBody>
      </p:sp>
      <p:sp>
        <p:nvSpPr>
          <p:cNvPr id="30" name="Oval 29"/>
          <p:cNvSpPr/>
          <p:nvPr/>
        </p:nvSpPr>
        <p:spPr>
          <a:xfrm>
            <a:off x="304800"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p:cNvSpPr/>
          <p:nvPr/>
        </p:nvSpPr>
        <p:spPr>
          <a:xfrm>
            <a:off x="828675"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Oval 31"/>
          <p:cNvSpPr/>
          <p:nvPr/>
        </p:nvSpPr>
        <p:spPr>
          <a:xfrm>
            <a:off x="1350963"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Oval 32"/>
          <p:cNvSpPr/>
          <p:nvPr/>
        </p:nvSpPr>
        <p:spPr>
          <a:xfrm>
            <a:off x="1874838"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p:cNvSpPr/>
          <p:nvPr/>
        </p:nvSpPr>
        <p:spPr>
          <a:xfrm>
            <a:off x="2397125"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Oval 34"/>
          <p:cNvSpPr/>
          <p:nvPr/>
        </p:nvSpPr>
        <p:spPr>
          <a:xfrm>
            <a:off x="2921000"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Oval 35"/>
          <p:cNvSpPr/>
          <p:nvPr/>
        </p:nvSpPr>
        <p:spPr>
          <a:xfrm>
            <a:off x="3444875"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Oval 36"/>
          <p:cNvSpPr/>
          <p:nvPr/>
        </p:nvSpPr>
        <p:spPr>
          <a:xfrm>
            <a:off x="3967163"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p:cNvSpPr/>
          <p:nvPr/>
        </p:nvSpPr>
        <p:spPr>
          <a:xfrm>
            <a:off x="4491038"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p:cNvSpPr/>
          <p:nvPr/>
        </p:nvSpPr>
        <p:spPr>
          <a:xfrm>
            <a:off x="8153400"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p:cNvSpPr/>
          <p:nvPr/>
        </p:nvSpPr>
        <p:spPr>
          <a:xfrm>
            <a:off x="5013325"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p:cNvSpPr/>
          <p:nvPr/>
        </p:nvSpPr>
        <p:spPr>
          <a:xfrm>
            <a:off x="5537200"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a:xfrm>
            <a:off x="6061075"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a:xfrm>
            <a:off x="6583363"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a:xfrm>
            <a:off x="7239000"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a:xfrm>
            <a:off x="7629525" y="4572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6" name="Straight Arrow Connector 45"/>
          <p:cNvCxnSpPr/>
          <p:nvPr/>
        </p:nvCxnSpPr>
        <p:spPr>
          <a:xfrm>
            <a:off x="228600" y="4953000"/>
            <a:ext cx="6858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219200" y="5410200"/>
            <a:ext cx="4572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981200" y="4953000"/>
            <a:ext cx="16002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048000" y="5791200"/>
            <a:ext cx="9906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495800" y="4953000"/>
            <a:ext cx="2286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800600" y="4953000"/>
            <a:ext cx="9906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421" name="Rectangle 51"/>
          <p:cNvSpPr>
            <a:spLocks noChangeArrowheads="1"/>
          </p:cNvSpPr>
          <p:nvPr/>
        </p:nvSpPr>
        <p:spPr bwMode="auto">
          <a:xfrm>
            <a:off x="5429250" y="5607050"/>
            <a:ext cx="1725613" cy="830263"/>
          </a:xfrm>
          <a:prstGeom prst="rect">
            <a:avLst/>
          </a:prstGeom>
          <a:noFill/>
          <a:ln w="9525">
            <a:noFill/>
            <a:miter lim="800000"/>
            <a:headEnd/>
            <a:tailEnd/>
          </a:ln>
        </p:spPr>
        <p:txBody>
          <a:bodyPr wrap="none">
            <a:spAutoFit/>
          </a:bodyPr>
          <a:lstStyle/>
          <a:p>
            <a:pPr lvl="1" algn="ctr"/>
            <a:r>
              <a:rPr lang="en-US" sz="1200" b="1">
                <a:latin typeface="Calibri" pitchFamily="34" charset="0"/>
              </a:rPr>
              <a:t>2010:</a:t>
            </a:r>
            <a:r>
              <a:rPr lang="en-US" sz="1200">
                <a:latin typeface="Calibri" pitchFamily="34" charset="0"/>
              </a:rPr>
              <a:t> </a:t>
            </a:r>
          </a:p>
          <a:p>
            <a:pPr lvl="1" algn="ctr"/>
            <a:r>
              <a:rPr lang="en-US" sz="1200">
                <a:latin typeface="Calibri" pitchFamily="34" charset="0"/>
              </a:rPr>
              <a:t>FIFRA SAP review</a:t>
            </a:r>
          </a:p>
          <a:p>
            <a:pPr lvl="1" algn="ctr"/>
            <a:r>
              <a:rPr lang="en-US" sz="1200">
                <a:latin typeface="Calibri" pitchFamily="34" charset="0"/>
              </a:rPr>
              <a:t> of SHEDS-MM</a:t>
            </a:r>
          </a:p>
          <a:p>
            <a:pPr lvl="1" algn="ctr"/>
            <a:r>
              <a:rPr lang="en-US" sz="1200">
                <a:latin typeface="Calibri" pitchFamily="34" charset="0"/>
              </a:rPr>
              <a:t>version 4 </a:t>
            </a:r>
          </a:p>
        </p:txBody>
      </p:sp>
      <p:cxnSp>
        <p:nvCxnSpPr>
          <p:cNvPr id="53" name="Straight Arrow Connector 52"/>
          <p:cNvCxnSpPr/>
          <p:nvPr/>
        </p:nvCxnSpPr>
        <p:spPr>
          <a:xfrm>
            <a:off x="6096000" y="4953000"/>
            <a:ext cx="2286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010400" y="4953000"/>
            <a:ext cx="6858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424" name="TextBox 54"/>
          <p:cNvSpPr txBox="1">
            <a:spLocks noChangeArrowheads="1"/>
          </p:cNvSpPr>
          <p:nvPr/>
        </p:nvSpPr>
        <p:spPr bwMode="auto">
          <a:xfrm>
            <a:off x="152400" y="1447800"/>
            <a:ext cx="1028700" cy="369888"/>
          </a:xfrm>
          <a:prstGeom prst="rect">
            <a:avLst/>
          </a:prstGeom>
          <a:noFill/>
          <a:ln w="9525">
            <a:noFill/>
            <a:miter lim="800000"/>
            <a:headEnd/>
            <a:tailEnd/>
          </a:ln>
        </p:spPr>
        <p:txBody>
          <a:bodyPr wrap="none">
            <a:spAutoFit/>
          </a:bodyPr>
          <a:lstStyle/>
          <a:p>
            <a:r>
              <a:rPr lang="en-US">
                <a:latin typeface="Calibri" pitchFamily="34" charset="0"/>
              </a:rPr>
              <a:t>Methods</a:t>
            </a:r>
          </a:p>
        </p:txBody>
      </p:sp>
      <p:sp>
        <p:nvSpPr>
          <p:cNvPr id="16425" name="TextBox 55"/>
          <p:cNvSpPr txBox="1">
            <a:spLocks noChangeArrowheads="1"/>
          </p:cNvSpPr>
          <p:nvPr/>
        </p:nvSpPr>
        <p:spPr bwMode="auto">
          <a:xfrm>
            <a:off x="152400" y="2819400"/>
            <a:ext cx="1335088" cy="369888"/>
          </a:xfrm>
          <a:prstGeom prst="rect">
            <a:avLst/>
          </a:prstGeom>
          <a:noFill/>
          <a:ln w="9525">
            <a:noFill/>
            <a:miter lim="800000"/>
            <a:headEnd/>
            <a:tailEnd/>
          </a:ln>
        </p:spPr>
        <p:txBody>
          <a:bodyPr wrap="none">
            <a:spAutoFit/>
          </a:bodyPr>
          <a:lstStyle/>
          <a:p>
            <a:r>
              <a:rPr lang="en-US">
                <a:latin typeface="Calibri" pitchFamily="34" charset="0"/>
              </a:rPr>
              <a:t>Applications</a:t>
            </a:r>
          </a:p>
        </p:txBody>
      </p:sp>
      <p:sp>
        <p:nvSpPr>
          <p:cNvPr id="16426" name="TextBox 56"/>
          <p:cNvSpPr txBox="1">
            <a:spLocks noChangeArrowheads="1"/>
          </p:cNvSpPr>
          <p:nvPr/>
        </p:nvSpPr>
        <p:spPr bwMode="auto">
          <a:xfrm>
            <a:off x="3786188" y="1828800"/>
            <a:ext cx="1362075" cy="430213"/>
          </a:xfrm>
          <a:prstGeom prst="rect">
            <a:avLst/>
          </a:prstGeom>
          <a:noFill/>
          <a:ln w="9525">
            <a:noFill/>
            <a:miter lim="800000"/>
            <a:headEnd/>
            <a:tailEnd/>
          </a:ln>
        </p:spPr>
        <p:txBody>
          <a:bodyPr wrap="none">
            <a:spAutoFit/>
          </a:bodyPr>
          <a:lstStyle/>
          <a:p>
            <a:pPr algn="ctr"/>
            <a:r>
              <a:rPr lang="en-US" sz="1100">
                <a:latin typeface="Calibri" pitchFamily="34" charset="0"/>
              </a:rPr>
              <a:t>Xue et al. </a:t>
            </a:r>
          </a:p>
          <a:p>
            <a:pPr algn="ctr"/>
            <a:r>
              <a:rPr lang="en-US" sz="1100">
                <a:latin typeface="Calibri" pitchFamily="34" charset="0"/>
              </a:rPr>
              <a:t>Hand-to-mouth data</a:t>
            </a:r>
          </a:p>
        </p:txBody>
      </p:sp>
      <p:sp>
        <p:nvSpPr>
          <p:cNvPr id="16427" name="TextBox 57"/>
          <p:cNvSpPr txBox="1">
            <a:spLocks noChangeArrowheads="1"/>
          </p:cNvSpPr>
          <p:nvPr/>
        </p:nvSpPr>
        <p:spPr bwMode="auto">
          <a:xfrm>
            <a:off x="5391150" y="1828800"/>
            <a:ext cx="1435100" cy="430213"/>
          </a:xfrm>
          <a:prstGeom prst="rect">
            <a:avLst/>
          </a:prstGeom>
          <a:noFill/>
          <a:ln w="9525">
            <a:noFill/>
            <a:miter lim="800000"/>
            <a:headEnd/>
            <a:tailEnd/>
          </a:ln>
        </p:spPr>
        <p:txBody>
          <a:bodyPr wrap="none">
            <a:spAutoFit/>
          </a:bodyPr>
          <a:lstStyle/>
          <a:p>
            <a:pPr algn="ctr"/>
            <a:r>
              <a:rPr lang="en-US" sz="1100">
                <a:latin typeface="Calibri" pitchFamily="34" charset="0"/>
              </a:rPr>
              <a:t>Xue et al. </a:t>
            </a:r>
          </a:p>
          <a:p>
            <a:pPr algn="ctr"/>
            <a:r>
              <a:rPr lang="en-US" sz="1100">
                <a:latin typeface="Calibri" pitchFamily="34" charset="0"/>
              </a:rPr>
              <a:t>Object-to-mouth data</a:t>
            </a:r>
          </a:p>
        </p:txBody>
      </p:sp>
      <p:sp>
        <p:nvSpPr>
          <p:cNvPr id="16428" name="TextBox 58"/>
          <p:cNvSpPr txBox="1">
            <a:spLocks noChangeArrowheads="1"/>
          </p:cNvSpPr>
          <p:nvPr/>
        </p:nvSpPr>
        <p:spPr bwMode="auto">
          <a:xfrm>
            <a:off x="3276600" y="2438400"/>
            <a:ext cx="2176463" cy="261938"/>
          </a:xfrm>
          <a:prstGeom prst="rect">
            <a:avLst/>
          </a:prstGeom>
          <a:noFill/>
          <a:ln w="9525">
            <a:noFill/>
            <a:miter lim="800000"/>
            <a:headEnd/>
            <a:tailEnd/>
          </a:ln>
        </p:spPr>
        <p:txBody>
          <a:bodyPr wrap="none">
            <a:spAutoFit/>
          </a:bodyPr>
          <a:lstStyle/>
          <a:p>
            <a:r>
              <a:rPr lang="en-US" sz="1100">
                <a:latin typeface="Calibri" pitchFamily="34" charset="0"/>
              </a:rPr>
              <a:t>Mokhtari et al. Sensitivity methods</a:t>
            </a:r>
          </a:p>
        </p:txBody>
      </p:sp>
      <p:sp>
        <p:nvSpPr>
          <p:cNvPr id="16429" name="TextBox 59"/>
          <p:cNvSpPr txBox="1">
            <a:spLocks noChangeArrowheads="1"/>
          </p:cNvSpPr>
          <p:nvPr/>
        </p:nvSpPr>
        <p:spPr bwMode="auto">
          <a:xfrm>
            <a:off x="6348413" y="2189163"/>
            <a:ext cx="2563812" cy="600075"/>
          </a:xfrm>
          <a:prstGeom prst="rect">
            <a:avLst/>
          </a:prstGeom>
          <a:noFill/>
          <a:ln w="9525">
            <a:noFill/>
            <a:miter lim="800000"/>
            <a:headEnd/>
            <a:tailEnd/>
          </a:ln>
        </p:spPr>
        <p:txBody>
          <a:bodyPr>
            <a:spAutoFit/>
          </a:bodyPr>
          <a:lstStyle/>
          <a:p>
            <a:pPr algn="ctr"/>
            <a:r>
              <a:rPr lang="en-US" sz="1100">
                <a:latin typeface="Calibri" pitchFamily="34" charset="0"/>
              </a:rPr>
              <a:t>Özkaynak et al.; Glen and Smith</a:t>
            </a:r>
          </a:p>
          <a:p>
            <a:pPr algn="ctr"/>
            <a:r>
              <a:rPr lang="en-US" sz="1100">
                <a:latin typeface="Calibri" pitchFamily="34" charset="0"/>
              </a:rPr>
              <a:t>Prototype model development and comparison to SHEDS-MM</a:t>
            </a:r>
          </a:p>
        </p:txBody>
      </p:sp>
      <p:sp>
        <p:nvSpPr>
          <p:cNvPr id="16430" name="TextBox 60"/>
          <p:cNvSpPr txBox="1">
            <a:spLocks noChangeArrowheads="1"/>
          </p:cNvSpPr>
          <p:nvPr/>
        </p:nvSpPr>
        <p:spPr bwMode="auto">
          <a:xfrm>
            <a:off x="1295400" y="2133600"/>
            <a:ext cx="2024063" cy="261938"/>
          </a:xfrm>
          <a:prstGeom prst="rect">
            <a:avLst/>
          </a:prstGeom>
          <a:noFill/>
          <a:ln w="9525">
            <a:noFill/>
            <a:miter lim="800000"/>
            <a:headEnd/>
            <a:tailEnd/>
          </a:ln>
        </p:spPr>
        <p:txBody>
          <a:bodyPr wrap="none">
            <a:spAutoFit/>
          </a:bodyPr>
          <a:lstStyle/>
          <a:p>
            <a:r>
              <a:rPr lang="en-US" sz="1100">
                <a:latin typeface="Calibri" pitchFamily="34" charset="0"/>
              </a:rPr>
              <a:t>Xue et al. Longitudinal methods </a:t>
            </a:r>
          </a:p>
        </p:txBody>
      </p:sp>
      <p:sp>
        <p:nvSpPr>
          <p:cNvPr id="16431" name="TextBox 61"/>
          <p:cNvSpPr txBox="1">
            <a:spLocks noChangeArrowheads="1"/>
          </p:cNvSpPr>
          <p:nvPr/>
        </p:nvSpPr>
        <p:spPr bwMode="auto">
          <a:xfrm>
            <a:off x="3962400" y="1524000"/>
            <a:ext cx="2071688" cy="261938"/>
          </a:xfrm>
          <a:prstGeom prst="rect">
            <a:avLst/>
          </a:prstGeom>
          <a:noFill/>
          <a:ln w="9525">
            <a:noFill/>
            <a:miter lim="800000"/>
            <a:headEnd/>
            <a:tailEnd/>
          </a:ln>
        </p:spPr>
        <p:txBody>
          <a:bodyPr wrap="none">
            <a:spAutoFit/>
          </a:bodyPr>
          <a:lstStyle/>
          <a:p>
            <a:r>
              <a:rPr lang="en-US" sz="1100">
                <a:latin typeface="Calibri" pitchFamily="34" charset="0"/>
              </a:rPr>
              <a:t>Glen et al. Longitudinal methods </a:t>
            </a:r>
          </a:p>
        </p:txBody>
      </p:sp>
      <p:cxnSp>
        <p:nvCxnSpPr>
          <p:cNvPr id="63" name="Straight Connector 62"/>
          <p:cNvCxnSpPr>
            <a:stCxn id="37" idx="0"/>
          </p:cNvCxnSpPr>
          <p:nvPr/>
        </p:nvCxnSpPr>
        <p:spPr>
          <a:xfrm flipH="1" flipV="1">
            <a:off x="4038600" y="2667000"/>
            <a:ext cx="4763" cy="190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297738" y="2743200"/>
            <a:ext cx="17462"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096000" y="2209800"/>
            <a:ext cx="0" cy="228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4572000" y="2209800"/>
            <a:ext cx="4763" cy="2362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5105400" y="1785938"/>
            <a:ext cx="4764" cy="2862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2971800" y="2362200"/>
            <a:ext cx="4763" cy="220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7696200" y="2057400"/>
            <a:ext cx="4763" cy="2590800"/>
          </a:xfrm>
          <a:prstGeom prst="line">
            <a:avLst/>
          </a:prstGeom>
        </p:spPr>
        <p:style>
          <a:lnRef idx="1">
            <a:schemeClr val="accent1"/>
          </a:lnRef>
          <a:fillRef idx="0">
            <a:schemeClr val="accent1"/>
          </a:fillRef>
          <a:effectRef idx="0">
            <a:schemeClr val="accent1"/>
          </a:effectRef>
          <a:fontRef idx="minor">
            <a:schemeClr val="tx1"/>
          </a:fontRef>
        </p:style>
      </p:cxnSp>
      <p:sp>
        <p:nvSpPr>
          <p:cNvPr id="16440" name="TextBox 70"/>
          <p:cNvSpPr txBox="1">
            <a:spLocks noChangeArrowheads="1"/>
          </p:cNvSpPr>
          <p:nvPr/>
        </p:nvSpPr>
        <p:spPr bwMode="auto">
          <a:xfrm>
            <a:off x="8004175" y="3200400"/>
            <a:ext cx="931863" cy="639763"/>
          </a:xfrm>
          <a:prstGeom prst="rect">
            <a:avLst/>
          </a:prstGeom>
          <a:noFill/>
          <a:ln w="9525">
            <a:noFill/>
            <a:miter lim="800000"/>
            <a:headEnd/>
            <a:tailEnd/>
          </a:ln>
        </p:spPr>
        <p:txBody>
          <a:bodyPr wrap="none">
            <a:spAutoFit/>
          </a:bodyPr>
          <a:lstStyle/>
          <a:p>
            <a:pPr algn="ctr"/>
            <a:r>
              <a:rPr lang="en-US" sz="1200">
                <a:latin typeface="Calibri" pitchFamily="34" charset="0"/>
              </a:rPr>
              <a:t>Isaacs et al. </a:t>
            </a:r>
          </a:p>
          <a:p>
            <a:pPr algn="ctr"/>
            <a:r>
              <a:rPr lang="en-US" sz="1200">
                <a:latin typeface="Calibri" pitchFamily="34" charset="0"/>
              </a:rPr>
              <a:t>SHEDS-HT</a:t>
            </a:r>
          </a:p>
          <a:p>
            <a:pPr algn="ctr"/>
            <a:r>
              <a:rPr lang="en-US" sz="1200">
                <a:latin typeface="Calibri" pitchFamily="34" charset="0"/>
              </a:rPr>
              <a:t>(2014)</a:t>
            </a:r>
          </a:p>
        </p:txBody>
      </p:sp>
      <p:cxnSp>
        <p:nvCxnSpPr>
          <p:cNvPr id="72" name="Straight Connector 71"/>
          <p:cNvCxnSpPr/>
          <p:nvPr/>
        </p:nvCxnSpPr>
        <p:spPr>
          <a:xfrm flipH="1" flipV="1">
            <a:off x="8229600" y="3886200"/>
            <a:ext cx="4763" cy="68580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H="1" flipV="1">
            <a:off x="4106863" y="3581400"/>
            <a:ext cx="4762" cy="914400"/>
          </a:xfrm>
          <a:prstGeom prst="line">
            <a:avLst/>
          </a:prstGeom>
        </p:spPr>
        <p:style>
          <a:lnRef idx="1">
            <a:schemeClr val="dk1"/>
          </a:lnRef>
          <a:fillRef idx="0">
            <a:schemeClr val="dk1"/>
          </a:fillRef>
          <a:effectRef idx="0">
            <a:schemeClr val="dk1"/>
          </a:effectRef>
          <a:fontRef idx="minor">
            <a:schemeClr val="tx1"/>
          </a:fontRef>
        </p:style>
      </p:cxnSp>
      <p:sp>
        <p:nvSpPr>
          <p:cNvPr id="16443" name="TextBox 73"/>
          <p:cNvSpPr txBox="1">
            <a:spLocks noChangeArrowheads="1"/>
          </p:cNvSpPr>
          <p:nvPr/>
        </p:nvSpPr>
        <p:spPr bwMode="auto">
          <a:xfrm>
            <a:off x="3733800" y="3200400"/>
            <a:ext cx="938213" cy="461963"/>
          </a:xfrm>
          <a:prstGeom prst="rect">
            <a:avLst/>
          </a:prstGeom>
          <a:noFill/>
          <a:ln w="9525">
            <a:noFill/>
            <a:miter lim="800000"/>
            <a:headEnd/>
            <a:tailEnd/>
          </a:ln>
        </p:spPr>
        <p:txBody>
          <a:bodyPr wrap="none">
            <a:spAutoFit/>
          </a:bodyPr>
          <a:lstStyle/>
          <a:p>
            <a:pPr algn="ctr"/>
            <a:r>
              <a:rPr lang="en-US" sz="1200">
                <a:latin typeface="Calibri" pitchFamily="34" charset="0"/>
              </a:rPr>
              <a:t>Hore et al.</a:t>
            </a:r>
          </a:p>
          <a:p>
            <a:pPr algn="ctr"/>
            <a:r>
              <a:rPr lang="en-US" sz="1200">
                <a:latin typeface="Calibri" pitchFamily="34" charset="0"/>
              </a:rPr>
              <a:t>Chlorpyrifos</a:t>
            </a:r>
          </a:p>
        </p:txBody>
      </p:sp>
      <p:sp>
        <p:nvSpPr>
          <p:cNvPr id="16444" name="TextBox 74"/>
          <p:cNvSpPr txBox="1">
            <a:spLocks noChangeArrowheads="1"/>
          </p:cNvSpPr>
          <p:nvPr/>
        </p:nvSpPr>
        <p:spPr bwMode="auto">
          <a:xfrm>
            <a:off x="1749425" y="3200400"/>
            <a:ext cx="1250950" cy="461963"/>
          </a:xfrm>
          <a:prstGeom prst="rect">
            <a:avLst/>
          </a:prstGeom>
          <a:noFill/>
          <a:ln w="9525">
            <a:noFill/>
            <a:miter lim="800000"/>
            <a:headEnd/>
            <a:tailEnd/>
          </a:ln>
        </p:spPr>
        <p:txBody>
          <a:bodyPr wrap="none">
            <a:spAutoFit/>
          </a:bodyPr>
          <a:lstStyle/>
          <a:p>
            <a:pPr algn="ctr"/>
            <a:r>
              <a:rPr lang="en-US" sz="1200">
                <a:latin typeface="Calibri" pitchFamily="34" charset="0"/>
              </a:rPr>
              <a:t>Stout and Mason</a:t>
            </a:r>
          </a:p>
          <a:p>
            <a:pPr algn="ctr"/>
            <a:r>
              <a:rPr lang="en-US" sz="1200">
                <a:latin typeface="Calibri" pitchFamily="34" charset="0"/>
              </a:rPr>
              <a:t>Chlorpyrifos</a:t>
            </a:r>
          </a:p>
        </p:txBody>
      </p:sp>
      <p:cxnSp>
        <p:nvCxnSpPr>
          <p:cNvPr id="76" name="Straight Connector 75"/>
          <p:cNvCxnSpPr/>
          <p:nvPr/>
        </p:nvCxnSpPr>
        <p:spPr>
          <a:xfrm flipH="1" flipV="1">
            <a:off x="2438400" y="3657600"/>
            <a:ext cx="4763" cy="914400"/>
          </a:xfrm>
          <a:prstGeom prst="line">
            <a:avLst/>
          </a:prstGeom>
        </p:spPr>
        <p:style>
          <a:lnRef idx="1">
            <a:schemeClr val="dk1"/>
          </a:lnRef>
          <a:fillRef idx="0">
            <a:schemeClr val="dk1"/>
          </a:fillRef>
          <a:effectRef idx="0">
            <a:schemeClr val="dk1"/>
          </a:effectRef>
          <a:fontRef idx="minor">
            <a:schemeClr val="tx1"/>
          </a:fontRef>
        </p:style>
      </p:cxnSp>
      <p:sp>
        <p:nvSpPr>
          <p:cNvPr id="16446" name="TextBox 76"/>
          <p:cNvSpPr txBox="1">
            <a:spLocks noChangeArrowheads="1"/>
          </p:cNvSpPr>
          <p:nvPr/>
        </p:nvSpPr>
        <p:spPr bwMode="auto">
          <a:xfrm>
            <a:off x="917575" y="3276600"/>
            <a:ext cx="939800" cy="461963"/>
          </a:xfrm>
          <a:prstGeom prst="rect">
            <a:avLst/>
          </a:prstGeom>
          <a:noFill/>
          <a:ln w="9525">
            <a:noFill/>
            <a:miter lim="800000"/>
            <a:headEnd/>
            <a:tailEnd/>
          </a:ln>
        </p:spPr>
        <p:txBody>
          <a:bodyPr wrap="none">
            <a:spAutoFit/>
          </a:bodyPr>
          <a:lstStyle/>
          <a:p>
            <a:pPr algn="ctr"/>
            <a:r>
              <a:rPr lang="en-US" sz="1200">
                <a:latin typeface="Calibri" pitchFamily="34" charset="0"/>
              </a:rPr>
              <a:t>Buck et al.</a:t>
            </a:r>
          </a:p>
          <a:p>
            <a:pPr algn="ctr"/>
            <a:r>
              <a:rPr lang="en-US" sz="1200">
                <a:latin typeface="Calibri" pitchFamily="34" charset="0"/>
              </a:rPr>
              <a:t>Chlorpyrifos</a:t>
            </a:r>
          </a:p>
        </p:txBody>
      </p:sp>
      <p:cxnSp>
        <p:nvCxnSpPr>
          <p:cNvPr id="78" name="Straight Connector 77"/>
          <p:cNvCxnSpPr/>
          <p:nvPr/>
        </p:nvCxnSpPr>
        <p:spPr>
          <a:xfrm flipV="1">
            <a:off x="1447800" y="3810000"/>
            <a:ext cx="0" cy="762000"/>
          </a:xfrm>
          <a:prstGeom prst="line">
            <a:avLst/>
          </a:prstGeom>
        </p:spPr>
        <p:style>
          <a:lnRef idx="1">
            <a:schemeClr val="dk1"/>
          </a:lnRef>
          <a:fillRef idx="0">
            <a:schemeClr val="dk1"/>
          </a:fillRef>
          <a:effectRef idx="0">
            <a:schemeClr val="dk1"/>
          </a:effectRef>
          <a:fontRef idx="minor">
            <a:schemeClr val="tx1"/>
          </a:fontRef>
        </p:style>
      </p:cxnSp>
      <p:sp>
        <p:nvSpPr>
          <p:cNvPr id="16448" name="TextBox 78"/>
          <p:cNvSpPr txBox="1">
            <a:spLocks noChangeArrowheads="1"/>
          </p:cNvSpPr>
          <p:nvPr/>
        </p:nvSpPr>
        <p:spPr bwMode="auto">
          <a:xfrm>
            <a:off x="150813" y="3652838"/>
            <a:ext cx="1093787" cy="461962"/>
          </a:xfrm>
          <a:prstGeom prst="rect">
            <a:avLst/>
          </a:prstGeom>
          <a:noFill/>
          <a:ln w="9525">
            <a:noFill/>
            <a:miter lim="800000"/>
            <a:headEnd/>
            <a:tailEnd/>
          </a:ln>
        </p:spPr>
        <p:txBody>
          <a:bodyPr wrap="none">
            <a:spAutoFit/>
          </a:bodyPr>
          <a:lstStyle/>
          <a:p>
            <a:pPr algn="ctr"/>
            <a:r>
              <a:rPr lang="en-US" sz="1200">
                <a:latin typeface="Calibri" pitchFamily="34" charset="0"/>
              </a:rPr>
              <a:t>Zartarian et al.</a:t>
            </a:r>
          </a:p>
          <a:p>
            <a:pPr algn="ctr"/>
            <a:r>
              <a:rPr lang="en-US" sz="1200">
                <a:latin typeface="Calibri" pitchFamily="34" charset="0"/>
              </a:rPr>
              <a:t>Chlorpyrifos</a:t>
            </a:r>
          </a:p>
        </p:txBody>
      </p:sp>
      <p:cxnSp>
        <p:nvCxnSpPr>
          <p:cNvPr id="80" name="Straight Connector 79"/>
          <p:cNvCxnSpPr/>
          <p:nvPr/>
        </p:nvCxnSpPr>
        <p:spPr>
          <a:xfrm flipV="1">
            <a:off x="914400" y="4114800"/>
            <a:ext cx="0" cy="457200"/>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flipV="1">
            <a:off x="4343400" y="4038600"/>
            <a:ext cx="0" cy="533400"/>
          </a:xfrm>
          <a:prstGeom prst="line">
            <a:avLst/>
          </a:prstGeom>
        </p:spPr>
        <p:style>
          <a:lnRef idx="1">
            <a:schemeClr val="dk1"/>
          </a:lnRef>
          <a:fillRef idx="0">
            <a:schemeClr val="dk1"/>
          </a:fillRef>
          <a:effectRef idx="0">
            <a:schemeClr val="dk1"/>
          </a:effectRef>
          <a:fontRef idx="minor">
            <a:schemeClr val="tx1"/>
          </a:fontRef>
        </p:style>
      </p:cxnSp>
      <p:sp>
        <p:nvSpPr>
          <p:cNvPr id="16451" name="TextBox 81"/>
          <p:cNvSpPr txBox="1">
            <a:spLocks noChangeArrowheads="1"/>
          </p:cNvSpPr>
          <p:nvPr/>
        </p:nvSpPr>
        <p:spPr bwMode="auto">
          <a:xfrm>
            <a:off x="2921000" y="3652838"/>
            <a:ext cx="1093788" cy="461962"/>
          </a:xfrm>
          <a:prstGeom prst="rect">
            <a:avLst/>
          </a:prstGeom>
          <a:noFill/>
          <a:ln w="9525">
            <a:noFill/>
            <a:miter lim="800000"/>
            <a:headEnd/>
            <a:tailEnd/>
          </a:ln>
        </p:spPr>
        <p:txBody>
          <a:bodyPr wrap="none">
            <a:spAutoFit/>
          </a:bodyPr>
          <a:lstStyle/>
          <a:p>
            <a:pPr algn="ctr"/>
            <a:r>
              <a:rPr lang="en-US" sz="1200">
                <a:latin typeface="Calibri" pitchFamily="34" charset="0"/>
              </a:rPr>
              <a:t>Zartarian et al.</a:t>
            </a:r>
          </a:p>
          <a:p>
            <a:pPr algn="ctr"/>
            <a:r>
              <a:rPr lang="en-US" sz="1200">
                <a:latin typeface="Calibri" pitchFamily="34" charset="0"/>
              </a:rPr>
              <a:t>CCA</a:t>
            </a:r>
          </a:p>
        </p:txBody>
      </p:sp>
      <p:cxnSp>
        <p:nvCxnSpPr>
          <p:cNvPr id="83" name="Straight Connector 82"/>
          <p:cNvCxnSpPr/>
          <p:nvPr/>
        </p:nvCxnSpPr>
        <p:spPr>
          <a:xfrm flipV="1">
            <a:off x="3505200" y="4038600"/>
            <a:ext cx="0" cy="533400"/>
          </a:xfrm>
          <a:prstGeom prst="line">
            <a:avLst/>
          </a:prstGeom>
        </p:spPr>
        <p:style>
          <a:lnRef idx="1">
            <a:schemeClr val="dk1"/>
          </a:lnRef>
          <a:fillRef idx="0">
            <a:schemeClr val="dk1"/>
          </a:fillRef>
          <a:effectRef idx="0">
            <a:schemeClr val="dk1"/>
          </a:effectRef>
          <a:fontRef idx="minor">
            <a:schemeClr val="tx1"/>
          </a:fontRef>
        </p:style>
      </p:cxnSp>
      <p:sp>
        <p:nvSpPr>
          <p:cNvPr id="16453" name="TextBox 83"/>
          <p:cNvSpPr txBox="1">
            <a:spLocks noChangeArrowheads="1"/>
          </p:cNvSpPr>
          <p:nvPr/>
        </p:nvSpPr>
        <p:spPr bwMode="auto">
          <a:xfrm>
            <a:off x="4111625" y="3657600"/>
            <a:ext cx="1146175" cy="276225"/>
          </a:xfrm>
          <a:prstGeom prst="rect">
            <a:avLst/>
          </a:prstGeom>
          <a:noFill/>
          <a:ln w="9525">
            <a:noFill/>
            <a:miter lim="800000"/>
            <a:headEnd/>
            <a:tailEnd/>
          </a:ln>
        </p:spPr>
        <p:txBody>
          <a:bodyPr>
            <a:spAutoFit/>
          </a:bodyPr>
          <a:lstStyle/>
          <a:p>
            <a:pPr algn="ctr"/>
            <a:r>
              <a:rPr lang="en-US" sz="1200">
                <a:latin typeface="Calibri" pitchFamily="34" charset="0"/>
              </a:rPr>
              <a:t>Xue et al. CCA</a:t>
            </a:r>
          </a:p>
        </p:txBody>
      </p:sp>
      <p:sp>
        <p:nvSpPr>
          <p:cNvPr id="16454" name="TextBox 84"/>
          <p:cNvSpPr txBox="1">
            <a:spLocks noChangeArrowheads="1"/>
          </p:cNvSpPr>
          <p:nvPr/>
        </p:nvSpPr>
        <p:spPr bwMode="auto">
          <a:xfrm>
            <a:off x="4111625" y="3810000"/>
            <a:ext cx="1450975" cy="276225"/>
          </a:xfrm>
          <a:prstGeom prst="rect">
            <a:avLst/>
          </a:prstGeom>
          <a:noFill/>
          <a:ln w="9525">
            <a:noFill/>
            <a:miter lim="800000"/>
            <a:headEnd/>
            <a:tailEnd/>
          </a:ln>
        </p:spPr>
        <p:txBody>
          <a:bodyPr>
            <a:spAutoFit/>
          </a:bodyPr>
          <a:lstStyle/>
          <a:p>
            <a:pPr algn="ctr"/>
            <a:r>
              <a:rPr lang="en-US" sz="1200">
                <a:latin typeface="Calibri" pitchFamily="34" charset="0"/>
              </a:rPr>
              <a:t>Zartarian et al. CCA</a:t>
            </a:r>
          </a:p>
        </p:txBody>
      </p:sp>
      <p:cxnSp>
        <p:nvCxnSpPr>
          <p:cNvPr id="86" name="Straight Connector 85"/>
          <p:cNvCxnSpPr/>
          <p:nvPr/>
        </p:nvCxnSpPr>
        <p:spPr>
          <a:xfrm flipV="1">
            <a:off x="5638800" y="3505200"/>
            <a:ext cx="0" cy="990600"/>
          </a:xfrm>
          <a:prstGeom prst="line">
            <a:avLst/>
          </a:prstGeom>
        </p:spPr>
        <p:style>
          <a:lnRef idx="1">
            <a:schemeClr val="dk1"/>
          </a:lnRef>
          <a:fillRef idx="0">
            <a:schemeClr val="dk1"/>
          </a:fillRef>
          <a:effectRef idx="0">
            <a:schemeClr val="dk1"/>
          </a:effectRef>
          <a:fontRef idx="minor">
            <a:schemeClr val="tx1"/>
          </a:fontRef>
        </p:style>
      </p:cxnSp>
      <p:sp>
        <p:nvSpPr>
          <p:cNvPr id="16456" name="TextBox 86"/>
          <p:cNvSpPr txBox="1">
            <a:spLocks noChangeArrowheads="1"/>
          </p:cNvSpPr>
          <p:nvPr/>
        </p:nvSpPr>
        <p:spPr bwMode="auto">
          <a:xfrm>
            <a:off x="4648200" y="3305175"/>
            <a:ext cx="1841500" cy="276225"/>
          </a:xfrm>
          <a:prstGeom prst="rect">
            <a:avLst/>
          </a:prstGeom>
          <a:noFill/>
          <a:ln w="9525">
            <a:noFill/>
            <a:miter lim="800000"/>
            <a:headEnd/>
            <a:tailEnd/>
          </a:ln>
        </p:spPr>
        <p:txBody>
          <a:bodyPr>
            <a:spAutoFit/>
          </a:bodyPr>
          <a:lstStyle/>
          <a:p>
            <a:pPr algn="ctr"/>
            <a:r>
              <a:rPr lang="en-US" sz="1200">
                <a:latin typeface="Calibri" pitchFamily="34" charset="0"/>
              </a:rPr>
              <a:t>Stout et al. Diazinon</a:t>
            </a:r>
          </a:p>
        </p:txBody>
      </p:sp>
      <p:cxnSp>
        <p:nvCxnSpPr>
          <p:cNvPr id="88" name="Straight Connector 87"/>
          <p:cNvCxnSpPr/>
          <p:nvPr/>
        </p:nvCxnSpPr>
        <p:spPr>
          <a:xfrm flipV="1">
            <a:off x="5029200" y="3124200"/>
            <a:ext cx="0" cy="1447800"/>
          </a:xfrm>
          <a:prstGeom prst="line">
            <a:avLst/>
          </a:prstGeom>
        </p:spPr>
        <p:style>
          <a:lnRef idx="1">
            <a:schemeClr val="dk1"/>
          </a:lnRef>
          <a:fillRef idx="0">
            <a:schemeClr val="dk1"/>
          </a:fillRef>
          <a:effectRef idx="0">
            <a:schemeClr val="dk1"/>
          </a:effectRef>
          <a:fontRef idx="minor">
            <a:schemeClr val="tx1"/>
          </a:fontRef>
        </p:style>
      </p:cxnSp>
      <p:sp>
        <p:nvSpPr>
          <p:cNvPr id="16458" name="TextBox 88"/>
          <p:cNvSpPr txBox="1">
            <a:spLocks noChangeArrowheads="1"/>
          </p:cNvSpPr>
          <p:nvPr/>
        </p:nvSpPr>
        <p:spPr bwMode="auto">
          <a:xfrm>
            <a:off x="4572000" y="2895600"/>
            <a:ext cx="2146300" cy="276225"/>
          </a:xfrm>
          <a:prstGeom prst="rect">
            <a:avLst/>
          </a:prstGeom>
          <a:noFill/>
          <a:ln w="9525">
            <a:noFill/>
            <a:miter lim="800000"/>
            <a:headEnd/>
            <a:tailEnd/>
          </a:ln>
        </p:spPr>
        <p:txBody>
          <a:bodyPr>
            <a:spAutoFit/>
          </a:bodyPr>
          <a:lstStyle/>
          <a:p>
            <a:pPr algn="ctr"/>
            <a:r>
              <a:rPr lang="en-US" sz="1200">
                <a:latin typeface="Calibri" pitchFamily="34" charset="0"/>
              </a:rPr>
              <a:t>Georgopoulos et al. Arsenic</a:t>
            </a:r>
          </a:p>
        </p:txBody>
      </p:sp>
      <p:sp>
        <p:nvSpPr>
          <p:cNvPr id="16459" name="TextBox 89"/>
          <p:cNvSpPr txBox="1">
            <a:spLocks noChangeArrowheads="1"/>
          </p:cNvSpPr>
          <p:nvPr/>
        </p:nvSpPr>
        <p:spPr bwMode="auto">
          <a:xfrm>
            <a:off x="5410200" y="3505200"/>
            <a:ext cx="2146300" cy="276225"/>
          </a:xfrm>
          <a:prstGeom prst="rect">
            <a:avLst/>
          </a:prstGeom>
          <a:noFill/>
          <a:ln w="9525">
            <a:noFill/>
            <a:miter lim="800000"/>
            <a:headEnd/>
            <a:tailEnd/>
          </a:ln>
        </p:spPr>
        <p:txBody>
          <a:bodyPr>
            <a:spAutoFit/>
          </a:bodyPr>
          <a:lstStyle/>
          <a:p>
            <a:pPr algn="ctr"/>
            <a:r>
              <a:rPr lang="en-US" sz="1200">
                <a:latin typeface="Calibri" pitchFamily="34" charset="0"/>
              </a:rPr>
              <a:t>Xue et al. Arsenic</a:t>
            </a:r>
          </a:p>
        </p:txBody>
      </p:sp>
      <p:cxnSp>
        <p:nvCxnSpPr>
          <p:cNvPr id="91" name="Straight Connector 90"/>
          <p:cNvCxnSpPr/>
          <p:nvPr/>
        </p:nvCxnSpPr>
        <p:spPr>
          <a:xfrm flipV="1">
            <a:off x="6324600" y="3733800"/>
            <a:ext cx="0" cy="762000"/>
          </a:xfrm>
          <a:prstGeom prst="line">
            <a:avLst/>
          </a:prstGeom>
        </p:spPr>
        <p:style>
          <a:lnRef idx="1">
            <a:schemeClr val="dk1"/>
          </a:lnRef>
          <a:fillRef idx="0">
            <a:schemeClr val="dk1"/>
          </a:fillRef>
          <a:effectRef idx="0">
            <a:schemeClr val="dk1"/>
          </a:effectRef>
          <a:fontRef idx="minor">
            <a:schemeClr val="tx1"/>
          </a:fontRef>
        </p:style>
      </p:cxnSp>
      <p:sp>
        <p:nvSpPr>
          <p:cNvPr id="16461" name="TextBox 91"/>
          <p:cNvSpPr txBox="1">
            <a:spLocks noChangeArrowheads="1"/>
          </p:cNvSpPr>
          <p:nvPr/>
        </p:nvSpPr>
        <p:spPr bwMode="auto">
          <a:xfrm>
            <a:off x="5943600" y="3733800"/>
            <a:ext cx="2146300" cy="276225"/>
          </a:xfrm>
          <a:prstGeom prst="rect">
            <a:avLst/>
          </a:prstGeom>
          <a:noFill/>
          <a:ln w="9525">
            <a:noFill/>
            <a:miter lim="800000"/>
            <a:headEnd/>
            <a:tailEnd/>
          </a:ln>
        </p:spPr>
        <p:txBody>
          <a:bodyPr>
            <a:spAutoFit/>
          </a:bodyPr>
          <a:lstStyle/>
          <a:p>
            <a:pPr algn="ctr"/>
            <a:r>
              <a:rPr lang="en-US" sz="1200">
                <a:latin typeface="Calibri" pitchFamily="34" charset="0"/>
              </a:rPr>
              <a:t>Tulve et al. Pyrethroids</a:t>
            </a:r>
          </a:p>
        </p:txBody>
      </p:sp>
      <p:cxnSp>
        <p:nvCxnSpPr>
          <p:cNvPr id="93" name="Straight Connector 92"/>
          <p:cNvCxnSpPr/>
          <p:nvPr/>
        </p:nvCxnSpPr>
        <p:spPr>
          <a:xfrm flipV="1">
            <a:off x="6477000" y="3962400"/>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p:cNvCxnSpPr/>
          <p:nvPr/>
        </p:nvCxnSpPr>
        <p:spPr>
          <a:xfrm flipV="1">
            <a:off x="7239000" y="3124200"/>
            <a:ext cx="20638" cy="1447800"/>
          </a:xfrm>
          <a:prstGeom prst="line">
            <a:avLst/>
          </a:prstGeom>
        </p:spPr>
        <p:style>
          <a:lnRef idx="1">
            <a:schemeClr val="dk1"/>
          </a:lnRef>
          <a:fillRef idx="0">
            <a:schemeClr val="dk1"/>
          </a:fillRef>
          <a:effectRef idx="0">
            <a:schemeClr val="dk1"/>
          </a:effectRef>
          <a:fontRef idx="minor">
            <a:schemeClr val="tx1"/>
          </a:fontRef>
        </p:style>
      </p:cxnSp>
      <p:sp>
        <p:nvSpPr>
          <p:cNvPr id="16464" name="TextBox 94"/>
          <p:cNvSpPr txBox="1">
            <a:spLocks noChangeArrowheads="1"/>
          </p:cNvSpPr>
          <p:nvPr/>
        </p:nvSpPr>
        <p:spPr bwMode="auto">
          <a:xfrm>
            <a:off x="6550025" y="2895600"/>
            <a:ext cx="2060575" cy="276225"/>
          </a:xfrm>
          <a:prstGeom prst="rect">
            <a:avLst/>
          </a:prstGeom>
          <a:noFill/>
          <a:ln w="9525">
            <a:noFill/>
            <a:miter lim="800000"/>
            <a:headEnd/>
            <a:tailEnd/>
          </a:ln>
        </p:spPr>
        <p:txBody>
          <a:bodyPr>
            <a:spAutoFit/>
          </a:bodyPr>
          <a:lstStyle/>
          <a:p>
            <a:pPr algn="ctr"/>
            <a:r>
              <a:rPr lang="en-US" sz="1200">
                <a:latin typeface="Calibri" pitchFamily="34" charset="0"/>
              </a:rPr>
              <a:t>Zartarian et al. Permethrin</a:t>
            </a:r>
          </a:p>
        </p:txBody>
      </p:sp>
      <p:cxnSp>
        <p:nvCxnSpPr>
          <p:cNvPr id="96" name="Straight Connector 95"/>
          <p:cNvCxnSpPr/>
          <p:nvPr/>
        </p:nvCxnSpPr>
        <p:spPr>
          <a:xfrm flipV="1">
            <a:off x="6705600" y="3276600"/>
            <a:ext cx="0" cy="1295400"/>
          </a:xfrm>
          <a:prstGeom prst="line">
            <a:avLst/>
          </a:prstGeom>
        </p:spPr>
        <p:style>
          <a:lnRef idx="1">
            <a:schemeClr val="dk1"/>
          </a:lnRef>
          <a:fillRef idx="0">
            <a:schemeClr val="dk1"/>
          </a:fillRef>
          <a:effectRef idx="0">
            <a:schemeClr val="dk1"/>
          </a:effectRef>
          <a:fontRef idx="minor">
            <a:schemeClr val="tx1"/>
          </a:fontRef>
        </p:style>
      </p:cxnSp>
      <p:sp>
        <p:nvSpPr>
          <p:cNvPr id="16466" name="TextBox 96"/>
          <p:cNvSpPr txBox="1">
            <a:spLocks noChangeArrowheads="1"/>
          </p:cNvSpPr>
          <p:nvPr/>
        </p:nvSpPr>
        <p:spPr bwMode="auto">
          <a:xfrm>
            <a:off x="5635625" y="3124200"/>
            <a:ext cx="2060575" cy="276225"/>
          </a:xfrm>
          <a:prstGeom prst="rect">
            <a:avLst/>
          </a:prstGeom>
          <a:noFill/>
          <a:ln w="9525">
            <a:noFill/>
            <a:miter lim="800000"/>
            <a:headEnd/>
            <a:tailEnd/>
          </a:ln>
        </p:spPr>
        <p:txBody>
          <a:bodyPr>
            <a:spAutoFit/>
          </a:bodyPr>
          <a:lstStyle/>
          <a:p>
            <a:pPr algn="ctr"/>
            <a:r>
              <a:rPr lang="en-US" sz="1200">
                <a:latin typeface="Calibri" pitchFamily="34" charset="0"/>
              </a:rPr>
              <a:t>Özkaynak et al. Soil and dust</a:t>
            </a:r>
          </a:p>
        </p:txBody>
      </p:sp>
      <p:cxnSp>
        <p:nvCxnSpPr>
          <p:cNvPr id="98" name="Straight Connector 97"/>
          <p:cNvCxnSpPr/>
          <p:nvPr/>
        </p:nvCxnSpPr>
        <p:spPr>
          <a:xfrm flipH="1" flipV="1">
            <a:off x="7418388" y="3581400"/>
            <a:ext cx="6350" cy="942975"/>
          </a:xfrm>
          <a:prstGeom prst="line">
            <a:avLst/>
          </a:prstGeom>
        </p:spPr>
        <p:style>
          <a:lnRef idx="1">
            <a:schemeClr val="dk1"/>
          </a:lnRef>
          <a:fillRef idx="0">
            <a:schemeClr val="dk1"/>
          </a:fillRef>
          <a:effectRef idx="0">
            <a:schemeClr val="dk1"/>
          </a:effectRef>
          <a:fontRef idx="minor">
            <a:schemeClr val="tx1"/>
          </a:fontRef>
        </p:style>
      </p:cxnSp>
      <p:sp>
        <p:nvSpPr>
          <p:cNvPr id="16468" name="TextBox 98"/>
          <p:cNvSpPr txBox="1">
            <a:spLocks noChangeArrowheads="1"/>
          </p:cNvSpPr>
          <p:nvPr/>
        </p:nvSpPr>
        <p:spPr bwMode="auto">
          <a:xfrm>
            <a:off x="6400800" y="3352800"/>
            <a:ext cx="2146300" cy="276225"/>
          </a:xfrm>
          <a:prstGeom prst="rect">
            <a:avLst/>
          </a:prstGeom>
          <a:noFill/>
          <a:ln w="9525">
            <a:noFill/>
            <a:miter lim="800000"/>
            <a:headEnd/>
            <a:tailEnd/>
          </a:ln>
        </p:spPr>
        <p:txBody>
          <a:bodyPr>
            <a:spAutoFit/>
          </a:bodyPr>
          <a:lstStyle/>
          <a:p>
            <a:pPr algn="ctr"/>
            <a:r>
              <a:rPr lang="en-US" sz="1200">
                <a:latin typeface="Calibri" pitchFamily="34" charset="0"/>
              </a:rPr>
              <a:t>Xue et al. MeHg</a:t>
            </a:r>
          </a:p>
        </p:txBody>
      </p:sp>
      <p:sp>
        <p:nvSpPr>
          <p:cNvPr id="16469" name="TextBox 99"/>
          <p:cNvSpPr txBox="1">
            <a:spLocks noChangeArrowheads="1"/>
          </p:cNvSpPr>
          <p:nvPr/>
        </p:nvSpPr>
        <p:spPr bwMode="auto">
          <a:xfrm>
            <a:off x="5595938" y="1427163"/>
            <a:ext cx="2562225" cy="430212"/>
          </a:xfrm>
          <a:prstGeom prst="rect">
            <a:avLst/>
          </a:prstGeom>
          <a:noFill/>
          <a:ln w="9525">
            <a:noFill/>
            <a:miter lim="800000"/>
            <a:headEnd/>
            <a:tailEnd/>
          </a:ln>
        </p:spPr>
        <p:txBody>
          <a:bodyPr>
            <a:spAutoFit/>
          </a:bodyPr>
          <a:lstStyle/>
          <a:p>
            <a:pPr algn="ctr"/>
            <a:r>
              <a:rPr lang="en-US" sz="1100">
                <a:latin typeface="Calibri" pitchFamily="34" charset="0"/>
              </a:rPr>
              <a:t>Glen and Isaacs</a:t>
            </a:r>
          </a:p>
          <a:p>
            <a:pPr algn="ctr"/>
            <a:r>
              <a:rPr lang="en-US" sz="1100">
                <a:latin typeface="Calibri" pitchFamily="34" charset="0"/>
              </a:rPr>
              <a:t>Sensitivity analysis methods </a:t>
            </a:r>
          </a:p>
        </p:txBody>
      </p:sp>
      <p:cxnSp>
        <p:nvCxnSpPr>
          <p:cNvPr id="101" name="Straight Connector 100"/>
          <p:cNvCxnSpPr/>
          <p:nvPr/>
        </p:nvCxnSpPr>
        <p:spPr>
          <a:xfrm flipH="1" flipV="1">
            <a:off x="7145338" y="1828800"/>
            <a:ext cx="30162"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16471" name="Title 1"/>
          <p:cNvSpPr>
            <a:spLocks noGrp="1"/>
          </p:cNvSpPr>
          <p:nvPr>
            <p:ph type="title"/>
          </p:nvPr>
        </p:nvSpPr>
        <p:spPr bwMode="auto">
          <a:xfrm>
            <a:off x="2481263" y="76200"/>
            <a:ext cx="6196012"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solidFill>
                  <a:srgbClr val="355777"/>
                </a:solidFill>
              </a:rPr>
              <a:t>Background and History: SHEDS-Multimedia</a:t>
            </a:r>
          </a:p>
        </p:txBody>
      </p:sp>
    </p:spTree>
    <p:extLst>
      <p:ext uri="{BB962C8B-B14F-4D97-AF65-F5344CB8AC3E}">
        <p14:creationId xmlns:p14="http://schemas.microsoft.com/office/powerpoint/2010/main" val="1832105968"/>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3"/>
          <p:cNvSpPr>
            <a:spLocks noGrp="1"/>
          </p:cNvSpPr>
          <p:nvPr>
            <p:ph type="title"/>
          </p:nvPr>
        </p:nvSpPr>
        <p:spPr bwMode="auto">
          <a:xfrm>
            <a:off x="1322388" y="239713"/>
            <a:ext cx="7966075" cy="91916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SHEDS-MM to SHEDS-HT</a:t>
            </a:r>
          </a:p>
        </p:txBody>
      </p:sp>
      <p:pic>
        <p:nvPicPr>
          <p:cNvPr id="19458" name="Picture 2"/>
          <p:cNvPicPr>
            <a:picLocks noChangeAspect="1"/>
          </p:cNvPicPr>
          <p:nvPr/>
        </p:nvPicPr>
        <p:blipFill>
          <a:blip r:embed="rId2"/>
          <a:srcRect/>
          <a:stretch>
            <a:fillRect/>
          </a:stretch>
        </p:blipFill>
        <p:spPr bwMode="auto">
          <a:xfrm>
            <a:off x="6121400" y="1570038"/>
            <a:ext cx="2336800" cy="2390775"/>
          </a:xfrm>
          <a:prstGeom prst="rect">
            <a:avLst/>
          </a:prstGeom>
          <a:noFill/>
          <a:ln w="9525">
            <a:noFill/>
            <a:miter lim="800000"/>
            <a:headEnd/>
            <a:tailEnd/>
          </a:ln>
        </p:spPr>
      </p:pic>
      <p:pic>
        <p:nvPicPr>
          <p:cNvPr id="19459" name="Picture 5"/>
          <p:cNvPicPr>
            <a:picLocks noChangeAspect="1" noChangeArrowheads="1"/>
          </p:cNvPicPr>
          <p:nvPr/>
        </p:nvPicPr>
        <p:blipFill>
          <a:blip r:embed="rId3"/>
          <a:srcRect/>
          <a:stretch>
            <a:fillRect/>
          </a:stretch>
        </p:blipFill>
        <p:spPr bwMode="auto">
          <a:xfrm>
            <a:off x="1557338" y="3068638"/>
            <a:ext cx="2090737" cy="1646237"/>
          </a:xfrm>
          <a:prstGeom prst="rect">
            <a:avLst/>
          </a:prstGeom>
          <a:noFill/>
          <a:ln w="9525">
            <a:noFill/>
            <a:miter lim="800000"/>
            <a:headEnd/>
            <a:tailEnd/>
          </a:ln>
        </p:spPr>
      </p:pic>
      <p:pic>
        <p:nvPicPr>
          <p:cNvPr id="19460" name="Picture 3"/>
          <p:cNvPicPr>
            <a:picLocks noChangeAspect="1" noChangeArrowheads="1"/>
          </p:cNvPicPr>
          <p:nvPr/>
        </p:nvPicPr>
        <p:blipFill>
          <a:blip r:embed="rId4"/>
          <a:srcRect/>
          <a:stretch>
            <a:fillRect/>
          </a:stretch>
        </p:blipFill>
        <p:spPr bwMode="auto">
          <a:xfrm>
            <a:off x="2081213" y="1570038"/>
            <a:ext cx="1265237" cy="1500187"/>
          </a:xfrm>
          <a:prstGeom prst="rect">
            <a:avLst/>
          </a:prstGeom>
          <a:noFill/>
          <a:ln w="9525">
            <a:noFill/>
            <a:miter lim="800000"/>
            <a:headEnd/>
            <a:tailEnd/>
          </a:ln>
        </p:spPr>
      </p:pic>
      <p:pic>
        <p:nvPicPr>
          <p:cNvPr id="19461" name="Picture 4"/>
          <p:cNvPicPr>
            <a:picLocks noChangeAspect="1" noChangeArrowheads="1"/>
          </p:cNvPicPr>
          <p:nvPr/>
        </p:nvPicPr>
        <p:blipFill>
          <a:blip r:embed="rId5"/>
          <a:srcRect/>
          <a:stretch>
            <a:fillRect/>
          </a:stretch>
        </p:blipFill>
        <p:spPr bwMode="auto">
          <a:xfrm>
            <a:off x="141288" y="2582863"/>
            <a:ext cx="1454150" cy="1947862"/>
          </a:xfrm>
          <a:prstGeom prst="rect">
            <a:avLst/>
          </a:prstGeom>
          <a:noFill/>
          <a:ln w="9525">
            <a:noFill/>
            <a:miter lim="800000"/>
            <a:headEnd/>
            <a:tailEnd/>
          </a:ln>
        </p:spPr>
      </p:pic>
      <p:pic>
        <p:nvPicPr>
          <p:cNvPr id="19462" name="Picture 7"/>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3175" y="1355725"/>
            <a:ext cx="2279650" cy="1898650"/>
          </a:xfrm>
          <a:prstGeom prst="rect">
            <a:avLst/>
          </a:prstGeom>
          <a:noFill/>
          <a:ln w="9525">
            <a:noFill/>
            <a:miter lim="800000"/>
            <a:headEnd/>
            <a:tailEnd/>
          </a:ln>
        </p:spPr>
      </p:pic>
      <p:sp>
        <p:nvSpPr>
          <p:cNvPr id="19463" name="TextBox 8"/>
          <p:cNvSpPr txBox="1">
            <a:spLocks noChangeArrowheads="1"/>
          </p:cNvSpPr>
          <p:nvPr/>
        </p:nvSpPr>
        <p:spPr bwMode="auto">
          <a:xfrm>
            <a:off x="-3175" y="4530725"/>
            <a:ext cx="4144963" cy="2462213"/>
          </a:xfrm>
          <a:prstGeom prst="rect">
            <a:avLst/>
          </a:prstGeom>
          <a:noFill/>
          <a:ln w="9525">
            <a:noFill/>
            <a:miter lim="800000"/>
            <a:headEnd/>
            <a:tailEnd/>
          </a:ln>
        </p:spPr>
        <p:txBody>
          <a:bodyPr wrap="none">
            <a:spAutoFit/>
          </a:bodyPr>
          <a:lstStyle/>
          <a:p>
            <a:pPr marL="285750" indent="-285750">
              <a:buFont typeface="Arial" charset="0"/>
              <a:buChar char="•"/>
            </a:pPr>
            <a:r>
              <a:rPr lang="en-US" sz="1400">
                <a:latin typeface="Calibri" pitchFamily="34" charset="0"/>
              </a:rPr>
              <a:t>High-tier</a:t>
            </a:r>
          </a:p>
          <a:p>
            <a:pPr marL="285750" indent="-285750">
              <a:buFont typeface="Arial" charset="0"/>
              <a:buChar char="•"/>
            </a:pPr>
            <a:r>
              <a:rPr lang="en-US" sz="1400">
                <a:latin typeface="Calibri" pitchFamily="34" charset="0"/>
              </a:rPr>
              <a:t>Minute-level time resolution</a:t>
            </a:r>
          </a:p>
          <a:p>
            <a:pPr marL="285750" indent="-285750">
              <a:buFont typeface="Arial" charset="0"/>
              <a:buChar char="•"/>
            </a:pPr>
            <a:r>
              <a:rPr lang="en-US" sz="1400">
                <a:latin typeface="Calibri" pitchFamily="34" charset="0"/>
              </a:rPr>
              <a:t>Best for single/few chemicals</a:t>
            </a:r>
          </a:p>
          <a:p>
            <a:pPr marL="285750" indent="-285750">
              <a:buFont typeface="Arial" charset="0"/>
              <a:buChar char="•"/>
            </a:pPr>
            <a:r>
              <a:rPr lang="en-US" sz="1400">
                <a:latin typeface="Calibri" pitchFamily="34" charset="0"/>
              </a:rPr>
              <a:t>SAS-based</a:t>
            </a:r>
          </a:p>
          <a:p>
            <a:pPr marL="285750" indent="-285750">
              <a:buFont typeface="Arial" charset="0"/>
              <a:buChar char="•"/>
            </a:pPr>
            <a:r>
              <a:rPr lang="en-US" sz="1400">
                <a:latin typeface="Calibri" pitchFamily="34" charset="0"/>
              </a:rPr>
              <a:t>Separate dietary/residential modules</a:t>
            </a:r>
          </a:p>
          <a:p>
            <a:pPr marL="285750" indent="-285750">
              <a:buFont typeface="Arial" charset="0"/>
              <a:buChar char="•"/>
            </a:pPr>
            <a:r>
              <a:rPr lang="en-US" sz="1400">
                <a:latin typeface="Calibri" pitchFamily="34" charset="0"/>
              </a:rPr>
              <a:t>40+ interface screens</a:t>
            </a:r>
          </a:p>
          <a:p>
            <a:pPr marL="285750" indent="-285750">
              <a:buFont typeface="Arial" charset="0"/>
              <a:buChar char="•"/>
            </a:pPr>
            <a:r>
              <a:rPr lang="en-US" sz="1400">
                <a:latin typeface="Calibri" pitchFamily="34" charset="0"/>
              </a:rPr>
              <a:t>~200 inputs/distributions</a:t>
            </a:r>
          </a:p>
          <a:p>
            <a:pPr marL="285750" indent="-285750">
              <a:buFont typeface="Arial" charset="0"/>
              <a:buChar char="•"/>
            </a:pPr>
            <a:r>
              <a:rPr lang="en-US" sz="1400">
                <a:latin typeface="Calibri" pitchFamily="34" charset="0"/>
              </a:rPr>
              <a:t>Longitudinal</a:t>
            </a:r>
          </a:p>
          <a:p>
            <a:pPr marL="285750" indent="-285750">
              <a:buFont typeface="Arial" charset="0"/>
              <a:buChar char="•"/>
            </a:pPr>
            <a:r>
              <a:rPr lang="en-US" sz="1400">
                <a:latin typeface="Calibri" pitchFamily="34" charset="0"/>
              </a:rPr>
              <a:t>Potentially long run times for large populations</a:t>
            </a:r>
          </a:p>
          <a:p>
            <a:pPr marL="285750" indent="-285750">
              <a:buFont typeface="Arial" charset="0"/>
              <a:buChar char="•"/>
            </a:pPr>
            <a:endParaRPr lang="en-US" sz="1400">
              <a:latin typeface="Calibri" pitchFamily="34" charset="0"/>
            </a:endParaRPr>
          </a:p>
          <a:p>
            <a:pPr marL="285750" indent="-285750">
              <a:buFont typeface="Arial" charset="0"/>
              <a:buChar char="•"/>
            </a:pPr>
            <a:endParaRPr lang="en-US" sz="1400">
              <a:latin typeface="Calibri" pitchFamily="34" charset="0"/>
            </a:endParaRPr>
          </a:p>
        </p:txBody>
      </p:sp>
      <p:sp>
        <p:nvSpPr>
          <p:cNvPr id="10" name="Right Arrow 9"/>
          <p:cNvSpPr/>
          <p:nvPr/>
        </p:nvSpPr>
        <p:spPr bwMode="auto">
          <a:xfrm>
            <a:off x="3946021" y="1708607"/>
            <a:ext cx="1549199" cy="861134"/>
          </a:xfrm>
          <a:prstGeom prst="rightArrow">
            <a:avLst/>
          </a:prstGeom>
          <a:solidFill>
            <a:srgbClr val="0070C0"/>
          </a:solidFill>
          <a:ln w="9525" cap="flat" cmpd="sng" algn="ctr">
            <a:noFill/>
            <a:prstDash val="solid"/>
            <a:round/>
            <a:headEnd type="none" w="med" len="med"/>
            <a:tailEnd type="none" w="med" len="med"/>
          </a:ln>
          <a:effectLst/>
          <a:scene3d>
            <a:camera prst="orthographicFront"/>
            <a:lightRig rig="threePt" dir="t"/>
          </a:scene3d>
          <a:sp3d>
            <a:bevelT/>
          </a:sp3d>
          <a:extLst/>
        </p:spPr>
        <p:txBody>
          <a:bodyPr/>
          <a:lstStyle/>
          <a:p>
            <a:pPr eaLnBrk="0" fontAlgn="auto" hangingPunct="0">
              <a:spcBef>
                <a:spcPts val="0"/>
              </a:spcBef>
              <a:spcAft>
                <a:spcPts val="0"/>
              </a:spcAft>
              <a:defRPr/>
            </a:pPr>
            <a:endParaRPr lang="en-US" sz="2400">
              <a:latin typeface="+mn-lt"/>
              <a:ea typeface="ＭＳ Ｐゴシック" pitchFamily="1" charset="-128"/>
              <a:cs typeface="+mn-cs"/>
            </a:endParaRPr>
          </a:p>
        </p:txBody>
      </p:sp>
      <p:sp>
        <p:nvSpPr>
          <p:cNvPr id="11" name="TextBox 10"/>
          <p:cNvSpPr txBox="1"/>
          <p:nvPr/>
        </p:nvSpPr>
        <p:spPr>
          <a:xfrm>
            <a:off x="6892925" y="1158875"/>
            <a:ext cx="1363663" cy="369888"/>
          </a:xfrm>
          <a:prstGeom prst="rect">
            <a:avLst/>
          </a:prstGeom>
          <a:noFill/>
        </p:spPr>
        <p:txBody>
          <a:bodyPr wrap="none">
            <a:spAutoFit/>
          </a:bodyPr>
          <a:lstStyle/>
          <a:p>
            <a:pPr fontAlgn="auto">
              <a:spcBef>
                <a:spcPts val="0"/>
              </a:spcBef>
              <a:spcAft>
                <a:spcPts val="0"/>
              </a:spcAft>
              <a:defRPr/>
            </a:pPr>
            <a:r>
              <a:rPr lang="en-US" dirty="0">
                <a:solidFill>
                  <a:schemeClr val="accent1">
                    <a:lumMod val="25000"/>
                  </a:schemeClr>
                </a:solidFill>
                <a:latin typeface="+mn-lt"/>
                <a:cs typeface="+mn-cs"/>
              </a:rPr>
              <a:t>SHEDS-HT</a:t>
            </a:r>
          </a:p>
        </p:txBody>
      </p:sp>
      <p:sp>
        <p:nvSpPr>
          <p:cNvPr id="12" name="TextBox 11"/>
          <p:cNvSpPr txBox="1"/>
          <p:nvPr/>
        </p:nvSpPr>
        <p:spPr>
          <a:xfrm>
            <a:off x="1563688" y="1139825"/>
            <a:ext cx="1441450" cy="369888"/>
          </a:xfrm>
          <a:prstGeom prst="rect">
            <a:avLst/>
          </a:prstGeom>
          <a:noFill/>
        </p:spPr>
        <p:txBody>
          <a:bodyPr wrap="none">
            <a:spAutoFit/>
          </a:bodyPr>
          <a:lstStyle/>
          <a:p>
            <a:pPr fontAlgn="auto">
              <a:spcBef>
                <a:spcPts val="0"/>
              </a:spcBef>
              <a:spcAft>
                <a:spcPts val="0"/>
              </a:spcAft>
              <a:defRPr/>
            </a:pPr>
            <a:r>
              <a:rPr lang="en-US" dirty="0">
                <a:solidFill>
                  <a:schemeClr val="accent1">
                    <a:lumMod val="25000"/>
                  </a:schemeClr>
                </a:solidFill>
                <a:latin typeface="+mn-lt"/>
                <a:cs typeface="+mn-cs"/>
              </a:rPr>
              <a:t>SHEDS-MM</a:t>
            </a:r>
          </a:p>
        </p:txBody>
      </p:sp>
      <p:sp>
        <p:nvSpPr>
          <p:cNvPr id="19469" name="TextBox 12"/>
          <p:cNvSpPr txBox="1">
            <a:spLocks noChangeArrowheads="1"/>
          </p:cNvSpPr>
          <p:nvPr/>
        </p:nvSpPr>
        <p:spPr bwMode="auto">
          <a:xfrm>
            <a:off x="3543300" y="2614613"/>
            <a:ext cx="2603500" cy="2462212"/>
          </a:xfrm>
          <a:prstGeom prst="rect">
            <a:avLst/>
          </a:prstGeom>
          <a:noFill/>
          <a:ln w="9525">
            <a:noFill/>
            <a:miter lim="800000"/>
            <a:headEnd/>
            <a:tailEnd/>
          </a:ln>
        </p:spPr>
        <p:txBody>
          <a:bodyPr>
            <a:spAutoFit/>
          </a:bodyPr>
          <a:lstStyle/>
          <a:p>
            <a:pPr marL="285750" indent="-285750">
              <a:buFont typeface="Arial" charset="0"/>
              <a:buChar char="•"/>
            </a:pPr>
            <a:r>
              <a:rPr lang="en-US" sz="1400">
                <a:latin typeface="Calibri" pitchFamily="34" charset="0"/>
              </a:rPr>
              <a:t>Reduced temporal resolution (daily)</a:t>
            </a:r>
          </a:p>
          <a:p>
            <a:pPr marL="285750" indent="-285750">
              <a:buFont typeface="Arial" charset="0"/>
              <a:buChar char="•"/>
            </a:pPr>
            <a:r>
              <a:rPr lang="en-US" sz="1400">
                <a:latin typeface="Calibri" pitchFamily="34" charset="0"/>
              </a:rPr>
              <a:t>Variance decomposition based sensitivity: elimination of minor inputs</a:t>
            </a:r>
          </a:p>
          <a:p>
            <a:pPr marL="285750" indent="-285750">
              <a:buFont typeface="Arial" charset="0"/>
              <a:buChar char="•"/>
            </a:pPr>
            <a:r>
              <a:rPr lang="en-US" sz="1400">
                <a:latin typeface="Calibri" pitchFamily="34" charset="0"/>
              </a:rPr>
              <a:t>Additional exposure scenarios (direct exposures to consumer products; emission from articles)</a:t>
            </a:r>
          </a:p>
          <a:p>
            <a:pPr marL="285750" indent="-285750">
              <a:buFont typeface="Arial" charset="0"/>
              <a:buChar char="•"/>
            </a:pPr>
            <a:r>
              <a:rPr lang="en-US" sz="1400">
                <a:latin typeface="Calibri" pitchFamily="34" charset="0"/>
              </a:rPr>
              <a:t>Reduced version of indoor emissions fugacity module</a:t>
            </a:r>
          </a:p>
        </p:txBody>
      </p:sp>
      <p:sp>
        <p:nvSpPr>
          <p:cNvPr id="19470" name="TextBox 13"/>
          <p:cNvSpPr txBox="1">
            <a:spLocks noChangeArrowheads="1"/>
          </p:cNvSpPr>
          <p:nvPr/>
        </p:nvSpPr>
        <p:spPr bwMode="auto">
          <a:xfrm>
            <a:off x="6130925" y="4168775"/>
            <a:ext cx="3041650" cy="2247900"/>
          </a:xfrm>
          <a:prstGeom prst="rect">
            <a:avLst/>
          </a:prstGeom>
          <a:noFill/>
          <a:ln w="9525">
            <a:noFill/>
            <a:miter lim="800000"/>
            <a:headEnd/>
            <a:tailEnd/>
          </a:ln>
        </p:spPr>
        <p:txBody>
          <a:bodyPr>
            <a:spAutoFit/>
          </a:bodyPr>
          <a:lstStyle/>
          <a:p>
            <a:pPr marL="285750" indent="-285750">
              <a:buFont typeface="Arial" charset="0"/>
              <a:buChar char="•"/>
            </a:pPr>
            <a:r>
              <a:rPr lang="en-US" sz="1400">
                <a:latin typeface="Calibri" pitchFamily="34" charset="0"/>
              </a:rPr>
              <a:t>Low-to-mid tier</a:t>
            </a:r>
          </a:p>
          <a:p>
            <a:pPr marL="285750" indent="-285750">
              <a:buFont typeface="Arial" charset="0"/>
              <a:buChar char="•"/>
            </a:pPr>
            <a:r>
              <a:rPr lang="en-US" sz="1400">
                <a:latin typeface="Calibri" pitchFamily="34" charset="0"/>
              </a:rPr>
              <a:t>Appropriate for 1000s of chemicals</a:t>
            </a:r>
          </a:p>
          <a:p>
            <a:pPr marL="285750" indent="-285750">
              <a:buFont typeface="Arial" charset="0"/>
              <a:buChar char="•"/>
            </a:pPr>
            <a:r>
              <a:rPr lang="en-US" sz="1400">
                <a:latin typeface="Calibri" pitchFamily="34" charset="0"/>
              </a:rPr>
              <a:t>Retains population and life-stage information</a:t>
            </a:r>
          </a:p>
          <a:p>
            <a:pPr marL="285750" indent="-285750">
              <a:buFont typeface="Arial" charset="0"/>
              <a:buChar char="•"/>
            </a:pPr>
            <a:r>
              <a:rPr lang="en-US" sz="1400">
                <a:latin typeface="Calibri" pitchFamily="34" charset="0"/>
              </a:rPr>
              <a:t>R-based (freely available)</a:t>
            </a:r>
          </a:p>
          <a:p>
            <a:pPr marL="285750" indent="-285750">
              <a:buFont typeface="Arial" charset="0"/>
              <a:buChar char="•"/>
            </a:pPr>
            <a:r>
              <a:rPr lang="en-US" sz="1400">
                <a:latin typeface="Calibri" pitchFamily="34" charset="0"/>
              </a:rPr>
              <a:t>Fast execution (1000 person-days per chemical ~10 seconds)</a:t>
            </a:r>
          </a:p>
          <a:p>
            <a:pPr marL="285750" indent="-285750">
              <a:buFont typeface="Arial" charset="0"/>
              <a:buChar char="•"/>
            </a:pPr>
            <a:r>
              <a:rPr lang="en-US" sz="1400">
                <a:latin typeface="Calibri" pitchFamily="34" charset="0"/>
              </a:rPr>
              <a:t>Combined dietary/residential: aggregate predictions</a:t>
            </a:r>
          </a:p>
          <a:p>
            <a:pPr marL="285750" indent="-285750">
              <a:buFont typeface="Arial" charset="0"/>
              <a:buChar char="•"/>
            </a:pPr>
            <a:r>
              <a:rPr lang="en-US" sz="1400">
                <a:latin typeface="Calibri" pitchFamily="34" charset="0"/>
              </a:rPr>
              <a:t>Extendable to additional scenarios</a:t>
            </a:r>
          </a:p>
        </p:txBody>
      </p:sp>
      <p:pic>
        <p:nvPicPr>
          <p:cNvPr id="19471" name="Picture 14" descr="pltBase.png"/>
          <p:cNvPicPr>
            <a:picLocks noChangeAspect="1"/>
          </p:cNvPicPr>
          <p:nvPr/>
        </p:nvPicPr>
        <p:blipFill>
          <a:blip r:embed="rId7"/>
          <a:srcRect/>
          <a:stretch>
            <a:fillRect/>
          </a:stretch>
        </p:blipFill>
        <p:spPr bwMode="auto">
          <a:xfrm>
            <a:off x="6892925" y="2943225"/>
            <a:ext cx="2192338" cy="1225550"/>
          </a:xfrm>
          <a:prstGeom prst="rect">
            <a:avLst/>
          </a:prstGeom>
          <a:noFill/>
          <a:ln w="9525">
            <a:noFill/>
            <a:miter lim="800000"/>
            <a:headEnd/>
            <a:tailEnd/>
          </a:ln>
        </p:spPr>
      </p:pic>
    </p:spTree>
    <p:extLst>
      <p:ext uri="{BB962C8B-B14F-4D97-AF65-F5344CB8AC3E}">
        <p14:creationId xmlns:p14="http://schemas.microsoft.com/office/powerpoint/2010/main" val="3595680851"/>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3" y="1168400"/>
            <a:ext cx="8017933" cy="4525963"/>
          </a:xfrm>
        </p:spPr>
        <p:txBody>
          <a:bodyPr>
            <a:normAutofit/>
          </a:bodyPr>
          <a:lstStyle/>
          <a:p>
            <a:r>
              <a:rPr lang="en-US" sz="2400" dirty="0" smtClean="0">
                <a:latin typeface="Calibri" pitchFamily="34" charset="0"/>
              </a:rPr>
              <a:t>Used to estimate population exposures for 2500 consumer product chemicals and agricultural pesticides</a:t>
            </a:r>
            <a:endParaRPr lang="en-US" sz="2400" b="1" dirty="0">
              <a:latin typeface="Calibri" pitchFamily="34" charset="0"/>
            </a:endParaRPr>
          </a:p>
          <a:p>
            <a:r>
              <a:rPr lang="en-US" sz="2400" dirty="0" smtClean="0">
                <a:latin typeface="Calibri" pitchFamily="34" charset="0"/>
              </a:rPr>
              <a:t>Isaacs et al. </a:t>
            </a:r>
            <a:r>
              <a:rPr lang="en-US" sz="2400" i="1" dirty="0" smtClean="0">
                <a:latin typeface="Calibri" pitchFamily="34" charset="0"/>
              </a:rPr>
              <a:t>Environmental Science </a:t>
            </a:r>
            <a:r>
              <a:rPr lang="en-US" sz="2400" i="1" dirty="0">
                <a:latin typeface="Calibri" pitchFamily="34" charset="0"/>
              </a:rPr>
              <a:t>and Technology, </a:t>
            </a:r>
            <a:r>
              <a:rPr lang="en-US" sz="2400" dirty="0">
                <a:latin typeface="Calibri" pitchFamily="34" charset="0"/>
              </a:rPr>
              <a:t>2014, 48 (21), pp </a:t>
            </a:r>
            <a:r>
              <a:rPr lang="en-US" sz="2400" dirty="0" smtClean="0">
                <a:latin typeface="Calibri" pitchFamily="34" charset="0"/>
              </a:rPr>
              <a:t>12750–12759.</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B4941D5D-740C-4FFB-98F5-25B11CADE75F}" type="slidenum">
              <a:rPr lang="en-US" smtClean="0"/>
              <a:pPr>
                <a:defRPr/>
              </a:pPr>
              <a:t>19</a:t>
            </a:fld>
            <a:r>
              <a:rPr lang="en-US" sz="1600" smtClean="0"/>
              <a:t>                                                                          </a:t>
            </a:r>
            <a:endParaRPr lang="en-US" sz="1600"/>
          </a:p>
        </p:txBody>
      </p:sp>
      <p:pic>
        <p:nvPicPr>
          <p:cNvPr id="5" name="Picture 4"/>
          <p:cNvPicPr>
            <a:picLocks noChangeAspect="1"/>
          </p:cNvPicPr>
          <p:nvPr/>
        </p:nvPicPr>
        <p:blipFill rotWithShape="1">
          <a:blip r:embed="rId2"/>
          <a:srcRect l="37705" t="12571" r="24272" b="38302"/>
          <a:stretch/>
        </p:blipFill>
        <p:spPr>
          <a:xfrm>
            <a:off x="197151" y="2900211"/>
            <a:ext cx="4688115" cy="3652989"/>
          </a:xfrm>
          <a:prstGeom prst="rect">
            <a:avLst/>
          </a:prstGeom>
        </p:spPr>
      </p:pic>
      <p:pic>
        <p:nvPicPr>
          <p:cNvPr id="6" name="Picture 3"/>
          <p:cNvPicPr>
            <a:picLocks noChangeAspect="1"/>
          </p:cNvPicPr>
          <p:nvPr/>
        </p:nvPicPr>
        <p:blipFill>
          <a:blip r:embed="rId3"/>
          <a:srcRect/>
          <a:stretch>
            <a:fillRect/>
          </a:stretch>
        </p:blipFill>
        <p:spPr bwMode="auto">
          <a:xfrm>
            <a:off x="5051087" y="2836333"/>
            <a:ext cx="4092913" cy="3784600"/>
          </a:xfrm>
          <a:prstGeom prst="rect">
            <a:avLst/>
          </a:prstGeom>
          <a:noFill/>
          <a:ln w="9525">
            <a:noFill/>
            <a:miter lim="800000"/>
            <a:headEnd/>
            <a:tailEnd/>
          </a:ln>
        </p:spPr>
      </p:pic>
      <p:sp>
        <p:nvSpPr>
          <p:cNvPr id="8" name="Title 3"/>
          <p:cNvSpPr>
            <a:spLocks noGrp="1"/>
          </p:cNvSpPr>
          <p:nvPr>
            <p:ph type="title"/>
          </p:nvPr>
        </p:nvSpPr>
        <p:spPr>
          <a:xfrm>
            <a:off x="2489812" y="287517"/>
            <a:ext cx="6196988" cy="1143000"/>
          </a:xfrm>
        </p:spPr>
        <p:txBody>
          <a:bodyPr>
            <a:noAutofit/>
          </a:bodyPr>
          <a:lstStyle/>
          <a:p>
            <a:r>
              <a:rPr lang="en-US" sz="2700" dirty="0" smtClean="0"/>
              <a:t>How Has The Model Been Used?</a:t>
            </a:r>
            <a:endParaRPr lang="en-US" sz="2700" dirty="0"/>
          </a:p>
        </p:txBody>
      </p:sp>
    </p:spTree>
    <p:extLst>
      <p:ext uri="{BB962C8B-B14F-4D97-AF65-F5344CB8AC3E}">
        <p14:creationId xmlns:p14="http://schemas.microsoft.com/office/powerpoint/2010/main" val="2819171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p:cNvSpPr txBox="1">
            <a:spLocks/>
          </p:cNvSpPr>
          <p:nvPr/>
        </p:nvSpPr>
        <p:spPr>
          <a:xfrm>
            <a:off x="278812" y="1520575"/>
            <a:ext cx="8383858" cy="4723226"/>
          </a:xfrm>
          <a:prstGeom prst="rect">
            <a:avLst/>
          </a:prstGeom>
        </p:spPr>
        <p:txBody>
          <a:bodyPr>
            <a:normAutofit fontScale="92500" lnSpcReduction="20000"/>
          </a:bodyPr>
          <a:lstStyle>
            <a:lvl1pPr marL="168275"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cs typeface="+mn-cs"/>
              </a:defRPr>
            </a:lvl1pPr>
            <a:lvl2pPr marL="458788" indent="-174625" algn="l" rtl="0" fontAlgn="base">
              <a:spcBef>
                <a:spcPct val="20000"/>
              </a:spcBef>
              <a:spcAft>
                <a:spcPct val="0"/>
              </a:spcAft>
              <a:buClr>
                <a:srgbClr val="355777"/>
              </a:buClr>
              <a:buChar char="–"/>
              <a:defRPr sz="2400">
                <a:solidFill>
                  <a:schemeClr val="tx1"/>
                </a:solidFill>
                <a:latin typeface="+mn-lt"/>
                <a:ea typeface="+mn-ea"/>
              </a:defRPr>
            </a:lvl2pPr>
            <a:lvl3pPr marL="742950"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defRPr>
            </a:lvl3pPr>
            <a:lvl4pPr marL="1027113" indent="-169863" algn="l" rtl="0" fontAlgn="base">
              <a:spcBef>
                <a:spcPct val="20000"/>
              </a:spcBef>
              <a:spcAft>
                <a:spcPct val="0"/>
              </a:spcAft>
              <a:buClr>
                <a:srgbClr val="355777"/>
              </a:buClr>
              <a:buChar char="–"/>
              <a:defRPr sz="2400">
                <a:solidFill>
                  <a:schemeClr val="tx1"/>
                </a:solidFill>
                <a:latin typeface="+mn-lt"/>
                <a:ea typeface="+mn-ea"/>
              </a:defRPr>
            </a:lvl4pPr>
            <a:lvl5pPr marL="1317625" indent="-176213" algn="l" rtl="0" fontAlgn="base">
              <a:spcBef>
                <a:spcPct val="20000"/>
              </a:spcBef>
              <a:spcAft>
                <a:spcPct val="0"/>
              </a:spcAft>
              <a:buClr>
                <a:srgbClr val="355777"/>
              </a:buClr>
              <a:buChar char="»"/>
              <a:defRPr sz="2400" i="1">
                <a:solidFill>
                  <a:schemeClr val="tx1"/>
                </a:solidFill>
                <a:latin typeface="+mn-lt"/>
                <a:ea typeface="+mn-ea"/>
              </a:defRPr>
            </a:lvl5pPr>
            <a:lvl6pPr marL="1774825" indent="-176213" algn="l" rtl="0" fontAlgn="base">
              <a:spcBef>
                <a:spcPct val="20000"/>
              </a:spcBef>
              <a:spcAft>
                <a:spcPct val="0"/>
              </a:spcAft>
              <a:buClr>
                <a:srgbClr val="355777"/>
              </a:buClr>
              <a:buChar char="»"/>
              <a:defRPr sz="2400" i="1">
                <a:solidFill>
                  <a:schemeClr val="tx1"/>
                </a:solidFill>
                <a:latin typeface="+mn-lt"/>
                <a:ea typeface="+mn-ea"/>
              </a:defRPr>
            </a:lvl6pPr>
            <a:lvl7pPr marL="2232025" indent="-176213" algn="l" rtl="0" fontAlgn="base">
              <a:spcBef>
                <a:spcPct val="20000"/>
              </a:spcBef>
              <a:spcAft>
                <a:spcPct val="0"/>
              </a:spcAft>
              <a:buClr>
                <a:srgbClr val="355777"/>
              </a:buClr>
              <a:buChar char="»"/>
              <a:defRPr sz="2400" i="1">
                <a:solidFill>
                  <a:schemeClr val="tx1"/>
                </a:solidFill>
                <a:latin typeface="+mn-lt"/>
                <a:ea typeface="+mn-ea"/>
              </a:defRPr>
            </a:lvl7pPr>
            <a:lvl8pPr marL="2689225" indent="-176213" algn="l" rtl="0" fontAlgn="base">
              <a:spcBef>
                <a:spcPct val="20000"/>
              </a:spcBef>
              <a:spcAft>
                <a:spcPct val="0"/>
              </a:spcAft>
              <a:buClr>
                <a:srgbClr val="355777"/>
              </a:buClr>
              <a:buChar char="»"/>
              <a:defRPr sz="2400" i="1">
                <a:solidFill>
                  <a:schemeClr val="tx1"/>
                </a:solidFill>
                <a:latin typeface="+mn-lt"/>
                <a:ea typeface="+mn-ea"/>
              </a:defRPr>
            </a:lvl8pPr>
            <a:lvl9pPr marL="3146425" indent="-176213" algn="l" rtl="0" fontAlgn="base">
              <a:spcBef>
                <a:spcPct val="20000"/>
              </a:spcBef>
              <a:spcAft>
                <a:spcPct val="0"/>
              </a:spcAft>
              <a:buClr>
                <a:srgbClr val="355777"/>
              </a:buClr>
              <a:buChar char="»"/>
              <a:defRPr sz="2400" i="1">
                <a:solidFill>
                  <a:schemeClr val="tx1"/>
                </a:solidFill>
                <a:latin typeface="+mn-lt"/>
                <a:ea typeface="+mn-ea"/>
              </a:defRPr>
            </a:lvl9pPr>
          </a:lstStyle>
          <a:p>
            <a:pPr>
              <a:defRPr/>
            </a:pPr>
            <a:r>
              <a:rPr lang="en-US" sz="2800" dirty="0" smtClean="0"/>
              <a:t>PART I: SHEDS-HT Background</a:t>
            </a:r>
          </a:p>
          <a:p>
            <a:pPr lvl="1">
              <a:defRPr/>
            </a:pPr>
            <a:r>
              <a:rPr lang="en-US" sz="2800" dirty="0" smtClean="0"/>
              <a:t>Research problem and motivation</a:t>
            </a:r>
          </a:p>
          <a:p>
            <a:pPr lvl="1">
              <a:defRPr/>
            </a:pPr>
            <a:r>
              <a:rPr lang="en-US" sz="2800" kern="0" dirty="0" smtClean="0"/>
              <a:t>SHEDS-HT Overview</a:t>
            </a:r>
          </a:p>
          <a:p>
            <a:pPr lvl="1">
              <a:defRPr/>
            </a:pPr>
            <a:r>
              <a:rPr lang="en-US" sz="2800" kern="0" dirty="0" smtClean="0"/>
              <a:t>SHEDS-HT history, development, algorithms, and initial case study</a:t>
            </a:r>
          </a:p>
          <a:p>
            <a:pPr>
              <a:defRPr/>
            </a:pPr>
            <a:r>
              <a:rPr lang="en-US" sz="2800" kern="0" dirty="0" smtClean="0"/>
              <a:t>PART II: Understanding and Using the Model (R Package)</a:t>
            </a:r>
          </a:p>
          <a:p>
            <a:pPr lvl="1">
              <a:defRPr/>
            </a:pPr>
            <a:r>
              <a:rPr lang="en-US" sz="2800" kern="0" dirty="0" smtClean="0"/>
              <a:t>Understanding SHEDS Terminology: Sources, Scenarios and Routes</a:t>
            </a:r>
          </a:p>
          <a:p>
            <a:pPr lvl="1">
              <a:defRPr/>
            </a:pPr>
            <a:r>
              <a:rPr lang="en-US" sz="2800" kern="0" dirty="0" smtClean="0"/>
              <a:t>Default Input Files</a:t>
            </a:r>
          </a:p>
          <a:p>
            <a:pPr lvl="1">
              <a:defRPr/>
            </a:pPr>
            <a:r>
              <a:rPr lang="en-US" sz="2800" kern="0" dirty="0" smtClean="0"/>
              <a:t>Run-Specific Input Files</a:t>
            </a:r>
          </a:p>
          <a:p>
            <a:pPr lvl="1">
              <a:defRPr/>
            </a:pPr>
            <a:r>
              <a:rPr lang="en-US" sz="2800" kern="0" dirty="0" smtClean="0"/>
              <a:t>Running the Model</a:t>
            </a:r>
          </a:p>
          <a:p>
            <a:pPr lvl="1">
              <a:defRPr/>
            </a:pPr>
            <a:r>
              <a:rPr lang="en-US" sz="2800" kern="0" dirty="0" smtClean="0"/>
              <a:t>Model Outputs and </a:t>
            </a:r>
            <a:r>
              <a:rPr lang="en-US" sz="2800" kern="0" dirty="0" err="1" smtClean="0"/>
              <a:t>Postprocessing</a:t>
            </a:r>
            <a:endParaRPr lang="en-US" sz="2800" kern="0" dirty="0" smtClean="0"/>
          </a:p>
          <a:p>
            <a:pPr lvl="1">
              <a:defRPr/>
            </a:pPr>
            <a:endParaRPr lang="en-US" sz="3200" kern="0" dirty="0" smtClean="0">
              <a:cs typeface="+mn-cs"/>
            </a:endParaRPr>
          </a:p>
        </p:txBody>
      </p:sp>
      <p:sp>
        <p:nvSpPr>
          <p:cNvPr id="23" name="Title 1"/>
          <p:cNvSpPr txBox="1">
            <a:spLocks/>
          </p:cNvSpPr>
          <p:nvPr/>
        </p:nvSpPr>
        <p:spPr>
          <a:xfrm>
            <a:off x="998919" y="121163"/>
            <a:ext cx="6172200" cy="1143000"/>
          </a:xfrm>
          <a:prstGeom prst="rect">
            <a:avLst/>
          </a:prstGeom>
        </p:spPr>
        <p:txBody>
          <a:bodyPr anchor="ctr">
            <a:normAutofit fontScale="97500"/>
          </a:bodyPr>
          <a:lstStyle>
            <a:lvl1pPr algn="ctr" defTabSz="914400" rtl="0" eaLnBrk="1" latinLnBrk="0" hangingPunct="1">
              <a:spcBef>
                <a:spcPct val="0"/>
              </a:spcBef>
              <a:buNone/>
              <a:defRPr sz="4400" b="1" kern="1200">
                <a:solidFill>
                  <a:schemeClr val="accent1"/>
                </a:solidFill>
                <a:latin typeface="+mj-lt"/>
                <a:ea typeface="+mj-ea"/>
                <a:cs typeface="+mj-cs"/>
              </a:defRPr>
            </a:lvl1pPr>
          </a:lstStyle>
          <a:p>
            <a:pPr fontAlgn="auto">
              <a:spcAft>
                <a:spcPts val="0"/>
              </a:spcAft>
              <a:defRPr/>
            </a:pPr>
            <a:r>
              <a:rPr lang="en-US" dirty="0" smtClean="0">
                <a:solidFill>
                  <a:srgbClr val="355777"/>
                </a:solidFill>
              </a:rPr>
              <a:t>Road Map</a:t>
            </a:r>
            <a:endParaRPr lang="en-US" dirty="0">
              <a:solidFill>
                <a:srgbClr val="355777"/>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315" y="184404"/>
            <a:ext cx="2609850" cy="1752600"/>
          </a:xfrm>
          <a:prstGeom prst="rect">
            <a:avLst/>
          </a:prstGeom>
        </p:spPr>
      </p:pic>
    </p:spTree>
    <p:extLst>
      <p:ext uri="{BB962C8B-B14F-4D97-AF65-F5344CB8AC3E}">
        <p14:creationId xmlns:p14="http://schemas.microsoft.com/office/powerpoint/2010/main" val="2824939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700" dirty="0" smtClean="0"/>
              <a:t>How Has The Model Been Used?</a:t>
            </a:r>
            <a:endParaRPr lang="en-US" sz="2700" dirty="0"/>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p>
            <a:pPr>
              <a:defRPr/>
            </a:pPr>
            <a:fld id="{DB6EA68D-DC4A-46F1-A744-91405BD2CAE1}" type="slidenum">
              <a:rPr lang="en-US" smtClean="0"/>
              <a:pPr>
                <a:defRPr/>
              </a:pPr>
              <a:t>20</a:t>
            </a:fld>
            <a:r>
              <a:rPr lang="en-US" sz="1600" smtClean="0"/>
              <a:t>                                                                          </a:t>
            </a:r>
            <a:endParaRPr lang="en-US" sz="1600"/>
          </a:p>
        </p:txBody>
      </p:sp>
      <p:pic>
        <p:nvPicPr>
          <p:cNvPr id="5" name="Picture 4"/>
          <p:cNvPicPr>
            <a:picLocks noChangeAspect="1"/>
          </p:cNvPicPr>
          <p:nvPr/>
        </p:nvPicPr>
        <p:blipFill>
          <a:blip r:embed="rId2"/>
          <a:stretch>
            <a:fillRect/>
          </a:stretch>
        </p:blipFill>
        <p:spPr>
          <a:xfrm>
            <a:off x="102231" y="1400501"/>
            <a:ext cx="8888738" cy="5157663"/>
          </a:xfrm>
          <a:prstGeom prst="rect">
            <a:avLst/>
          </a:prstGeom>
        </p:spPr>
      </p:pic>
    </p:spTree>
    <p:extLst>
      <p:ext uri="{BB962C8B-B14F-4D97-AF65-F5344CB8AC3E}">
        <p14:creationId xmlns:p14="http://schemas.microsoft.com/office/powerpoint/2010/main" val="219620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400" dirty="0"/>
              <a:t>How is the model supported, maintained, distributed, updated?</a:t>
            </a:r>
            <a:endParaRPr lang="en-US" sz="2700" dirty="0"/>
          </a:p>
        </p:txBody>
      </p:sp>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p>
            <a:pPr>
              <a:defRPr/>
            </a:pPr>
            <a:fld id="{DB6EA68D-DC4A-46F1-A744-91405BD2CAE1}" type="slidenum">
              <a:rPr lang="en-US" smtClean="0"/>
              <a:pPr>
                <a:defRPr/>
              </a:pPr>
              <a:t>21</a:t>
            </a:fld>
            <a:r>
              <a:rPr lang="en-US" sz="1600" smtClean="0"/>
              <a:t>                                                                          </a:t>
            </a:r>
            <a:endParaRPr lang="en-US" sz="1600"/>
          </a:p>
        </p:txBody>
      </p:sp>
      <p:sp>
        <p:nvSpPr>
          <p:cNvPr id="42" name="TextBox 41"/>
          <p:cNvSpPr txBox="1"/>
          <p:nvPr/>
        </p:nvSpPr>
        <p:spPr>
          <a:xfrm>
            <a:off x="291681" y="1272615"/>
            <a:ext cx="8174985" cy="421653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b="0" dirty="0">
                <a:solidFill>
                  <a:schemeClr val="tx1"/>
                </a:solidFill>
                <a:latin typeface="+mj-lt"/>
              </a:rPr>
              <a:t>Development and application </a:t>
            </a:r>
            <a:r>
              <a:rPr lang="en-US" sz="2400" b="0" dirty="0" smtClean="0">
                <a:solidFill>
                  <a:schemeClr val="tx1"/>
                </a:solidFill>
                <a:latin typeface="+mj-lt"/>
              </a:rPr>
              <a:t>supported under EPA’s Chemical Safety for Sustainability Program: Rapid Exposure and Dosimetry Project (includes </a:t>
            </a:r>
            <a:r>
              <a:rPr lang="en-US" sz="2400" b="0" dirty="0" err="1" smtClean="0">
                <a:solidFill>
                  <a:schemeClr val="tx1"/>
                </a:solidFill>
                <a:latin typeface="+mj-lt"/>
              </a:rPr>
              <a:t>ExpoCast</a:t>
            </a:r>
            <a:r>
              <a:rPr lang="en-US" sz="2400" b="0" dirty="0" smtClean="0">
                <a:solidFill>
                  <a:schemeClr val="tx1"/>
                </a:solidFill>
                <a:latin typeface="+mj-lt"/>
              </a:rPr>
              <a:t>): John Wambaugh, NCCT and Kristin Isaacs, NERL co-leads</a:t>
            </a:r>
          </a:p>
          <a:p>
            <a:pPr marL="342900" indent="-342900">
              <a:spcAft>
                <a:spcPts val="1200"/>
              </a:spcAft>
              <a:buFont typeface="Arial" panose="020B0604020202020204" pitchFamily="34" charset="0"/>
              <a:buChar char="•"/>
            </a:pPr>
            <a:r>
              <a:rPr lang="en-US" sz="2400" b="0" dirty="0" smtClean="0">
                <a:solidFill>
                  <a:schemeClr val="tx1"/>
                </a:solidFill>
                <a:latin typeface="+mj-lt"/>
              </a:rPr>
              <a:t>FY14 version available in FIFRA SAP Docket</a:t>
            </a:r>
          </a:p>
          <a:p>
            <a:pPr marL="800100" lvl="1" indent="-342900">
              <a:spcAft>
                <a:spcPts val="1200"/>
              </a:spcAft>
              <a:buFont typeface="Arial" panose="020B0604020202020204" pitchFamily="34" charset="0"/>
              <a:buChar char="•"/>
            </a:pPr>
            <a:r>
              <a:rPr lang="nn-NO" b="0" dirty="0" smtClean="0">
                <a:solidFill>
                  <a:schemeClr val="tx1"/>
                </a:solidFill>
                <a:latin typeface="+mj-lt"/>
              </a:rPr>
              <a:t>https</a:t>
            </a:r>
            <a:r>
              <a:rPr lang="nn-NO" b="0" dirty="0">
                <a:solidFill>
                  <a:schemeClr val="tx1"/>
                </a:solidFill>
                <a:latin typeface="+mj-lt"/>
              </a:rPr>
              <a:t>://federalregister.gov/a/2014-12593</a:t>
            </a:r>
          </a:p>
          <a:p>
            <a:pPr marL="800100" lvl="1" indent="-342900">
              <a:spcAft>
                <a:spcPts val="1200"/>
              </a:spcAft>
              <a:buFont typeface="Arial" panose="020B0604020202020204" pitchFamily="34" charset="0"/>
              <a:buChar char="•"/>
            </a:pPr>
            <a:r>
              <a:rPr lang="nn-NO" b="0" dirty="0">
                <a:solidFill>
                  <a:schemeClr val="tx1"/>
                </a:solidFill>
                <a:latin typeface="+mj-lt"/>
              </a:rPr>
              <a:t>Agency/Docket </a:t>
            </a:r>
            <a:r>
              <a:rPr lang="nn-NO" b="0" dirty="0" smtClean="0">
                <a:solidFill>
                  <a:schemeClr val="tx1"/>
                </a:solidFill>
                <a:latin typeface="+mj-lt"/>
              </a:rPr>
              <a:t>Numbers: EPA-HQ-OPP-2014-0331/FRL-9910-22</a:t>
            </a:r>
            <a:endParaRPr lang="nn-NO" b="0" dirty="0">
              <a:solidFill>
                <a:schemeClr val="tx1"/>
              </a:solidFill>
              <a:latin typeface="+mj-lt"/>
            </a:endParaRPr>
          </a:p>
          <a:p>
            <a:pPr marL="342900" indent="-342900">
              <a:spcAft>
                <a:spcPts val="1200"/>
              </a:spcAft>
              <a:buFont typeface="Arial" panose="020B0604020202020204" pitchFamily="34" charset="0"/>
              <a:buChar char="•"/>
            </a:pPr>
            <a:r>
              <a:rPr lang="en-US" sz="2400" b="0" dirty="0" smtClean="0">
                <a:solidFill>
                  <a:schemeClr val="tx1"/>
                </a:solidFill>
                <a:latin typeface="+mj-lt"/>
              </a:rPr>
              <a:t>Scientific </a:t>
            </a:r>
            <a:r>
              <a:rPr lang="en-US" sz="2400" b="0" dirty="0">
                <a:solidFill>
                  <a:schemeClr val="tx1"/>
                </a:solidFill>
                <a:latin typeface="+mj-lt"/>
              </a:rPr>
              <a:t>model for a specific </a:t>
            </a:r>
            <a:r>
              <a:rPr lang="en-US" sz="2400" b="0" dirty="0" smtClean="0">
                <a:solidFill>
                  <a:schemeClr val="tx1"/>
                </a:solidFill>
                <a:latin typeface="+mj-lt"/>
              </a:rPr>
              <a:t>purpose (chemical prioritization) </a:t>
            </a:r>
            <a:r>
              <a:rPr lang="en-US" sz="2400" b="0" dirty="0">
                <a:solidFill>
                  <a:schemeClr val="tx1"/>
                </a:solidFill>
                <a:latin typeface="+mj-lt"/>
              </a:rPr>
              <a:t>provided for </a:t>
            </a:r>
            <a:r>
              <a:rPr lang="en-US" sz="2400" b="0" dirty="0" smtClean="0">
                <a:solidFill>
                  <a:schemeClr val="tx1"/>
                </a:solidFill>
                <a:latin typeface="+mj-lt"/>
              </a:rPr>
              <a:t>transparency; model </a:t>
            </a:r>
            <a:r>
              <a:rPr lang="en-US" sz="2400" b="0" dirty="0">
                <a:solidFill>
                  <a:schemeClr val="tx1"/>
                </a:solidFill>
                <a:latin typeface="+mj-lt"/>
              </a:rPr>
              <a:t>and input data </a:t>
            </a:r>
            <a:r>
              <a:rPr lang="en-US" sz="2400" b="0" dirty="0" smtClean="0">
                <a:solidFill>
                  <a:schemeClr val="tx1"/>
                </a:solidFill>
                <a:latin typeface="+mj-lt"/>
              </a:rPr>
              <a:t>may be </a:t>
            </a:r>
            <a:r>
              <a:rPr lang="en-US" sz="2400" b="0" dirty="0">
                <a:solidFill>
                  <a:schemeClr val="tx1"/>
                </a:solidFill>
                <a:latin typeface="+mj-lt"/>
              </a:rPr>
              <a:t>useful </a:t>
            </a:r>
            <a:r>
              <a:rPr lang="en-US" sz="2400" b="0" dirty="0" smtClean="0">
                <a:solidFill>
                  <a:schemeClr val="tx1"/>
                </a:solidFill>
                <a:latin typeface="+mj-lt"/>
              </a:rPr>
              <a:t>to the scientific community</a:t>
            </a:r>
            <a:endParaRPr lang="en-US" sz="2400" b="0" dirty="0">
              <a:solidFill>
                <a:schemeClr val="tx1"/>
              </a:solidFill>
              <a:latin typeface="+mj-lt"/>
            </a:endParaRPr>
          </a:p>
        </p:txBody>
      </p:sp>
    </p:spTree>
    <p:extLst>
      <p:ext uri="{BB962C8B-B14F-4D97-AF65-F5344CB8AC3E}">
        <p14:creationId xmlns:p14="http://schemas.microsoft.com/office/powerpoint/2010/main" val="2034370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93215" y="1456538"/>
            <a:ext cx="8158357" cy="4789716"/>
          </a:xfrm>
        </p:spPr>
        <p:txBody>
          <a:bodyPr rtlCol="0">
            <a:noAutofit/>
          </a:bodyPr>
          <a:lstStyle/>
          <a:p>
            <a:pPr eaLnBrk="1" fontAlgn="auto" hangingPunct="1">
              <a:spcAft>
                <a:spcPts val="0"/>
              </a:spcAft>
              <a:buClr>
                <a:schemeClr val="tx2">
                  <a:lumMod val="60000"/>
                  <a:lumOff val="40000"/>
                </a:schemeClr>
              </a:buClr>
              <a:defRPr/>
            </a:pPr>
            <a:r>
              <a:rPr lang="en-US" sz="2400" dirty="0" smtClean="0"/>
              <a:t>Database of product composition information in part allow for custom parameterization of SHEDS (Parts III and IV of today’s Workshop)</a:t>
            </a:r>
          </a:p>
          <a:p>
            <a:pPr eaLnBrk="1" fontAlgn="auto" hangingPunct="1">
              <a:spcAft>
                <a:spcPts val="0"/>
              </a:spcAft>
              <a:buClr>
                <a:schemeClr val="tx2">
                  <a:lumMod val="60000"/>
                  <a:lumOff val="40000"/>
                </a:schemeClr>
              </a:buClr>
              <a:defRPr/>
            </a:pPr>
            <a:r>
              <a:rPr lang="en-US" sz="2400" dirty="0"/>
              <a:t>SHEDS-HT Beta Version </a:t>
            </a:r>
            <a:r>
              <a:rPr lang="en-US" sz="2400" dirty="0" smtClean="0"/>
              <a:t>B.1</a:t>
            </a:r>
            <a:r>
              <a:rPr lang="en-US" sz="2400" dirty="0"/>
              <a:t> </a:t>
            </a:r>
            <a:r>
              <a:rPr lang="en-US" sz="2400" dirty="0" smtClean="0"/>
              <a:t>and R package</a:t>
            </a:r>
          </a:p>
          <a:p>
            <a:pPr lvl="1" eaLnBrk="1" fontAlgn="auto" hangingPunct="1">
              <a:spcAft>
                <a:spcPts val="0"/>
              </a:spcAft>
              <a:buClr>
                <a:schemeClr val="tx2">
                  <a:lumMod val="60000"/>
                  <a:lumOff val="40000"/>
                </a:schemeClr>
              </a:buClr>
              <a:defRPr/>
            </a:pPr>
            <a:r>
              <a:rPr lang="en-US" sz="2400" dirty="0" smtClean="0"/>
              <a:t>Reconfigured input files, sustainable structure, suited for external users</a:t>
            </a:r>
          </a:p>
          <a:p>
            <a:pPr lvl="1" eaLnBrk="1" fontAlgn="auto" hangingPunct="1">
              <a:spcAft>
                <a:spcPts val="0"/>
              </a:spcAft>
              <a:buClr>
                <a:schemeClr val="tx2">
                  <a:lumMod val="60000"/>
                  <a:lumOff val="40000"/>
                </a:schemeClr>
              </a:buClr>
              <a:defRPr/>
            </a:pPr>
            <a:r>
              <a:rPr lang="en-US" sz="2400" dirty="0" smtClean="0"/>
              <a:t>Documentation (Technical Manual and R package help documentation)</a:t>
            </a:r>
          </a:p>
          <a:p>
            <a:pPr lvl="1" eaLnBrk="1" fontAlgn="auto" hangingPunct="1">
              <a:spcAft>
                <a:spcPts val="0"/>
              </a:spcAft>
              <a:buClr>
                <a:schemeClr val="tx2">
                  <a:lumMod val="60000"/>
                  <a:lumOff val="40000"/>
                </a:schemeClr>
              </a:buClr>
              <a:defRPr/>
            </a:pPr>
            <a:r>
              <a:rPr lang="en-US" sz="2400" dirty="0" smtClean="0"/>
              <a:t>Allows for incorporation of new exposure scenarios into aggregate exposures (article emission and migration from food contact materials)</a:t>
            </a:r>
            <a:endParaRPr lang="en-US" sz="2400" dirty="0"/>
          </a:p>
        </p:txBody>
      </p:sp>
      <p:sp>
        <p:nvSpPr>
          <p:cNvPr id="28679" name="Title 2"/>
          <p:cNvSpPr txBox="1">
            <a:spLocks/>
          </p:cNvSpPr>
          <p:nvPr/>
        </p:nvSpPr>
        <p:spPr bwMode="auto">
          <a:xfrm>
            <a:off x="1792288" y="313538"/>
            <a:ext cx="7504112" cy="1143000"/>
          </a:xfrm>
          <a:prstGeom prst="rect">
            <a:avLst/>
          </a:prstGeom>
          <a:noFill/>
          <a:ln w="9525">
            <a:noFill/>
            <a:miter lim="800000"/>
            <a:headEnd/>
            <a:tailEnd/>
          </a:ln>
        </p:spPr>
        <p:txBody>
          <a:bodyPr anchor="ctr"/>
          <a:lstStyle/>
          <a:p>
            <a:pPr algn="ctr"/>
            <a:r>
              <a:rPr lang="en-US" sz="3200" b="1" dirty="0" smtClean="0">
                <a:solidFill>
                  <a:srgbClr val="355777"/>
                </a:solidFill>
                <a:latin typeface="Calibri" pitchFamily="34" charset="0"/>
              </a:rPr>
              <a:t>Recent SHEDS-Related Developments</a:t>
            </a:r>
            <a:r>
              <a:rPr lang="en-US" sz="3200" b="1" dirty="0">
                <a:solidFill>
                  <a:srgbClr val="355777"/>
                </a:solidFill>
                <a:latin typeface="Calibri" pitchFamily="34" charset="0"/>
              </a:rPr>
              <a:t/>
            </a:r>
            <a:br>
              <a:rPr lang="en-US" sz="3200" b="1" dirty="0">
                <a:solidFill>
                  <a:srgbClr val="355777"/>
                </a:solidFill>
                <a:latin typeface="Calibri" pitchFamily="34" charset="0"/>
              </a:rPr>
            </a:br>
            <a:endParaRPr lang="en-US" sz="3200" b="1" dirty="0">
              <a:solidFill>
                <a:srgbClr val="355777"/>
              </a:solidFill>
              <a:latin typeface="Calibri" pitchFamily="34" charset="0"/>
            </a:endParaRPr>
          </a:p>
        </p:txBody>
      </p:sp>
      <p:pic>
        <p:nvPicPr>
          <p:cNvPr id="4" name="Picture 2" descr="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1486" y="398755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690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1024" y="223123"/>
            <a:ext cx="6196988" cy="832945"/>
          </a:xfrm>
        </p:spPr>
        <p:txBody>
          <a:bodyPr/>
          <a:lstStyle/>
          <a:p>
            <a:r>
              <a:rPr lang="en-US" dirty="0" smtClean="0"/>
              <a:t>Recent Scientific Development</a:t>
            </a:r>
            <a:r>
              <a:rPr lang="en-US" dirty="0"/>
              <a:t/>
            </a:r>
            <a:br>
              <a:rPr lang="en-US" dirty="0"/>
            </a:br>
            <a:endParaRPr lang="en-US" dirty="0"/>
          </a:p>
        </p:txBody>
      </p:sp>
      <p:sp>
        <p:nvSpPr>
          <p:cNvPr id="3" name="Content Placeholder 2"/>
          <p:cNvSpPr>
            <a:spLocks noGrp="1"/>
          </p:cNvSpPr>
          <p:nvPr>
            <p:ph idx="1"/>
          </p:nvPr>
        </p:nvSpPr>
        <p:spPr>
          <a:xfrm>
            <a:off x="0" y="1349349"/>
            <a:ext cx="4823138" cy="4525963"/>
          </a:xfrm>
        </p:spPr>
        <p:txBody>
          <a:bodyPr/>
          <a:lstStyle/>
          <a:p>
            <a:pPr eaLnBrk="1" fontAlgn="auto" hangingPunct="1">
              <a:spcAft>
                <a:spcPts val="0"/>
              </a:spcAft>
              <a:buClr>
                <a:schemeClr val="tx2">
                  <a:lumMod val="60000"/>
                  <a:lumOff val="40000"/>
                </a:schemeClr>
              </a:buClr>
              <a:defRPr/>
            </a:pPr>
            <a:r>
              <a:rPr lang="en-US" sz="2400" dirty="0"/>
              <a:t>Prediction of chemical functions and weight fractions in personal care products (in part for parameterization of SHEDS)  Isaacs et al., </a:t>
            </a:r>
            <a:r>
              <a:rPr lang="en-US" sz="2400" i="1" dirty="0"/>
              <a:t>Toxicology Reports, 2016 </a:t>
            </a:r>
          </a:p>
          <a:p>
            <a:pPr marL="457200" lvl="1" indent="0" eaLnBrk="1" fontAlgn="auto" hangingPunct="1">
              <a:spcAft>
                <a:spcPts val="0"/>
              </a:spcAft>
              <a:buClr>
                <a:schemeClr val="tx2">
                  <a:lumMod val="60000"/>
                  <a:lumOff val="40000"/>
                </a:schemeClr>
              </a:buClr>
              <a:buNone/>
              <a:defRPr/>
            </a:pPr>
            <a:endParaRPr lang="en-US" sz="2000" i="1" dirty="0" smtClean="0"/>
          </a:p>
          <a:p>
            <a:pPr marL="457200" lvl="1" indent="0" eaLnBrk="1" fontAlgn="auto" hangingPunct="1">
              <a:spcAft>
                <a:spcPts val="0"/>
              </a:spcAft>
              <a:buClr>
                <a:schemeClr val="tx2">
                  <a:lumMod val="60000"/>
                  <a:lumOff val="40000"/>
                </a:schemeClr>
              </a:buClr>
              <a:buNone/>
              <a:defRPr/>
            </a:pPr>
            <a:endParaRPr lang="en-US" sz="2000" i="1" dirty="0"/>
          </a:p>
          <a:p>
            <a:pPr eaLnBrk="1" fontAlgn="auto" hangingPunct="1">
              <a:spcAft>
                <a:spcPts val="0"/>
              </a:spcAft>
              <a:buClr>
                <a:schemeClr val="tx2">
                  <a:lumMod val="60000"/>
                  <a:lumOff val="40000"/>
                </a:schemeClr>
              </a:buClr>
              <a:defRPr/>
            </a:pPr>
            <a:r>
              <a:rPr lang="en-US" sz="2400" dirty="0"/>
              <a:t>High-Throughput Dietary Exposure Predictions for Chemical Migrants from Food Contact Substances for Use in Chemical Prioritization. </a:t>
            </a:r>
            <a:r>
              <a:rPr lang="en-US" sz="2400" dirty="0" err="1"/>
              <a:t>Derya</a:t>
            </a:r>
            <a:r>
              <a:rPr lang="en-US" sz="2400" dirty="0"/>
              <a:t> </a:t>
            </a:r>
            <a:r>
              <a:rPr lang="en-US" sz="2400" dirty="0" err="1"/>
              <a:t>Biryol</a:t>
            </a:r>
            <a:r>
              <a:rPr lang="en-US" sz="2400" dirty="0"/>
              <a:t> et al</a:t>
            </a:r>
            <a:r>
              <a:rPr lang="en-US" sz="2400" i="1" dirty="0"/>
              <a:t>. (</a:t>
            </a:r>
            <a:r>
              <a:rPr lang="en-US" sz="2400" i="1" dirty="0" smtClean="0"/>
              <a:t>submitted to Environment International)</a:t>
            </a:r>
            <a:endParaRPr lang="en-US" sz="2400" dirty="0"/>
          </a:p>
          <a:p>
            <a:endParaRPr lang="en-US" dirty="0"/>
          </a:p>
        </p:txBody>
      </p:sp>
      <p:pic>
        <p:nvPicPr>
          <p:cNvPr id="4" name="Picture 3"/>
          <p:cNvPicPr>
            <a:picLocks noChangeAspect="1"/>
          </p:cNvPicPr>
          <p:nvPr/>
        </p:nvPicPr>
        <p:blipFill rotWithShape="1">
          <a:blip r:embed="rId2"/>
          <a:srcRect l="28286" t="32005" r="30043" b="22767"/>
          <a:stretch/>
        </p:blipFill>
        <p:spPr>
          <a:xfrm>
            <a:off x="4785630" y="1243396"/>
            <a:ext cx="4188437" cy="2827671"/>
          </a:xfrm>
          <a:prstGeom prst="rect">
            <a:avLst/>
          </a:prstGeom>
        </p:spPr>
      </p:pic>
      <p:pic>
        <p:nvPicPr>
          <p:cNvPr id="5" name="Picture 4"/>
          <p:cNvPicPr/>
          <p:nvPr/>
        </p:nvPicPr>
        <p:blipFill rotWithShape="1">
          <a:blip r:embed="rId3">
            <a:extLst>
              <a:ext uri="{28A0092B-C50C-407E-A947-70E740481C1C}">
                <a14:useLocalDpi xmlns:a14="http://schemas.microsoft.com/office/drawing/2010/main" val="0"/>
              </a:ext>
            </a:extLst>
          </a:blip>
          <a:srcRect r="40146"/>
          <a:stretch/>
        </p:blipFill>
        <p:spPr bwMode="auto">
          <a:xfrm>
            <a:off x="5381204" y="4224042"/>
            <a:ext cx="3463391" cy="2512577"/>
          </a:xfrm>
          <a:prstGeom prst="rect">
            <a:avLst/>
          </a:prstGeom>
          <a:noFill/>
        </p:spPr>
      </p:pic>
    </p:spTree>
    <p:extLst>
      <p:ext uri="{BB962C8B-B14F-4D97-AF65-F5344CB8AC3E}">
        <p14:creationId xmlns:p14="http://schemas.microsoft.com/office/powerpoint/2010/main" val="2844895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p>
            <a:pPr>
              <a:defRPr/>
            </a:pPr>
            <a:fld id="{DB6EA68D-DC4A-46F1-A744-91405BD2CAE1}" type="slidenum">
              <a:rPr lang="en-US" smtClean="0"/>
              <a:pPr>
                <a:defRPr/>
              </a:pPr>
              <a:t>24</a:t>
            </a:fld>
            <a:r>
              <a:rPr lang="en-US" sz="1600" smtClean="0"/>
              <a:t>                                                                          </a:t>
            </a:r>
            <a:endParaRPr lang="en-US" sz="1600"/>
          </a:p>
        </p:txBody>
      </p:sp>
      <p:pic>
        <p:nvPicPr>
          <p:cNvPr id="3074" name="Picture 2" descr="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705" y="4901950"/>
            <a:ext cx="95250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R Package ‘</a:t>
            </a:r>
            <a:r>
              <a:rPr lang="en-US" dirty="0" err="1" smtClean="0"/>
              <a:t>ShedsHT</a:t>
            </a:r>
            <a:r>
              <a:rPr lang="en-US" dirty="0" smtClean="0"/>
              <a:t>”</a:t>
            </a:r>
            <a:endParaRPr lang="en-US" dirty="0"/>
          </a:p>
        </p:txBody>
      </p:sp>
      <p:pic>
        <p:nvPicPr>
          <p:cNvPr id="5" name="Picture 4"/>
          <p:cNvPicPr>
            <a:picLocks noChangeAspect="1"/>
          </p:cNvPicPr>
          <p:nvPr/>
        </p:nvPicPr>
        <p:blipFill rotWithShape="1">
          <a:blip r:embed="rId3"/>
          <a:srcRect l="35575" t="31173" r="37230" b="28593"/>
          <a:stretch/>
        </p:blipFill>
        <p:spPr>
          <a:xfrm>
            <a:off x="236288" y="1145465"/>
            <a:ext cx="4372494" cy="402387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745979" y="1155654"/>
            <a:ext cx="4122892" cy="1631216"/>
          </a:xfrm>
          <a:prstGeom prst="rect">
            <a:avLst/>
          </a:prstGeom>
        </p:spPr>
        <p:txBody>
          <a:bodyPr wrap="square">
            <a:spAutoFit/>
          </a:bodyPr>
          <a:lstStyle/>
          <a:p>
            <a:pPr marL="342900" indent="-342900">
              <a:spcAft>
                <a:spcPts val="600"/>
              </a:spcAft>
              <a:buFont typeface="Arial" panose="020B0604020202020204" pitchFamily="34" charset="0"/>
              <a:buChar char="•"/>
            </a:pPr>
            <a:r>
              <a:rPr lang="en-US" dirty="0"/>
              <a:t>R Package with help documentation and User’s </a:t>
            </a:r>
            <a:r>
              <a:rPr lang="en-US" dirty="0" smtClean="0"/>
              <a:t>Guide</a:t>
            </a:r>
          </a:p>
          <a:p>
            <a:pPr marL="342900" indent="-342900">
              <a:spcAft>
                <a:spcPts val="600"/>
              </a:spcAft>
              <a:buFont typeface="Arial" panose="020B0604020202020204" pitchFamily="34" charset="0"/>
              <a:buChar char="•"/>
            </a:pPr>
            <a:r>
              <a:rPr lang="en-US" dirty="0" smtClean="0"/>
              <a:t>Default input files (e.g. population, food diaries)</a:t>
            </a:r>
          </a:p>
          <a:p>
            <a:pPr marL="342900" indent="-342900">
              <a:spcAft>
                <a:spcPts val="600"/>
              </a:spcAft>
              <a:buFont typeface="Arial" panose="020B0604020202020204" pitchFamily="34" charset="0"/>
              <a:buChar char="•"/>
            </a:pPr>
            <a:r>
              <a:rPr lang="en-US" dirty="0" smtClean="0"/>
              <a:t>Example run-specific input files</a:t>
            </a:r>
            <a:endParaRPr lang="en-US" dirty="0"/>
          </a:p>
        </p:txBody>
      </p:sp>
    </p:spTree>
    <p:extLst>
      <p:ext uri="{BB962C8B-B14F-4D97-AF65-F5344CB8AC3E}">
        <p14:creationId xmlns:p14="http://schemas.microsoft.com/office/powerpoint/2010/main" val="11515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p>
            <a:pPr>
              <a:defRPr/>
            </a:pPr>
            <a:fld id="{DB6EA68D-DC4A-46F1-A744-91405BD2CAE1}" type="slidenum">
              <a:rPr lang="en-US" smtClean="0"/>
              <a:pPr>
                <a:defRPr/>
              </a:pPr>
              <a:t>25</a:t>
            </a:fld>
            <a:r>
              <a:rPr lang="en-US" sz="1600" smtClean="0"/>
              <a:t>                                                                          </a:t>
            </a:r>
            <a:endParaRPr lang="en-US" sz="1600"/>
          </a:p>
        </p:txBody>
      </p:sp>
      <p:pic>
        <p:nvPicPr>
          <p:cNvPr id="3074" name="Picture 2" descr="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705" y="4901950"/>
            <a:ext cx="95250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R Package ‘</a:t>
            </a:r>
            <a:r>
              <a:rPr lang="en-US" dirty="0" err="1" smtClean="0"/>
              <a:t>ShedsHT</a:t>
            </a:r>
            <a:r>
              <a:rPr lang="en-US" dirty="0" smtClean="0"/>
              <a:t>”</a:t>
            </a:r>
            <a:endParaRPr lang="en-US" dirty="0"/>
          </a:p>
        </p:txBody>
      </p:sp>
      <p:pic>
        <p:nvPicPr>
          <p:cNvPr id="5" name="Picture 4"/>
          <p:cNvPicPr>
            <a:picLocks noChangeAspect="1"/>
          </p:cNvPicPr>
          <p:nvPr/>
        </p:nvPicPr>
        <p:blipFill rotWithShape="1">
          <a:blip r:embed="rId3"/>
          <a:srcRect l="35575" t="31173" r="37230" b="28593"/>
          <a:stretch/>
        </p:blipFill>
        <p:spPr>
          <a:xfrm>
            <a:off x="236288" y="1145465"/>
            <a:ext cx="4372494" cy="402387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745979" y="1155654"/>
            <a:ext cx="4122892" cy="1631216"/>
          </a:xfrm>
          <a:prstGeom prst="rect">
            <a:avLst/>
          </a:prstGeom>
        </p:spPr>
        <p:txBody>
          <a:bodyPr wrap="square">
            <a:spAutoFit/>
          </a:bodyPr>
          <a:lstStyle/>
          <a:p>
            <a:pPr marL="342900" indent="-342900">
              <a:spcAft>
                <a:spcPts val="600"/>
              </a:spcAft>
              <a:buFont typeface="Arial" panose="020B0604020202020204" pitchFamily="34" charset="0"/>
              <a:buChar char="•"/>
            </a:pPr>
            <a:r>
              <a:rPr lang="en-US" dirty="0"/>
              <a:t>R Package with help documentation and User’s </a:t>
            </a:r>
            <a:r>
              <a:rPr lang="en-US" dirty="0" smtClean="0"/>
              <a:t>Guide</a:t>
            </a:r>
          </a:p>
          <a:p>
            <a:pPr marL="342900" indent="-342900">
              <a:spcAft>
                <a:spcPts val="600"/>
              </a:spcAft>
              <a:buFont typeface="Arial" panose="020B0604020202020204" pitchFamily="34" charset="0"/>
              <a:buChar char="•"/>
            </a:pPr>
            <a:r>
              <a:rPr lang="en-US" dirty="0" smtClean="0"/>
              <a:t>Default input files (e.g. population, food diaries)</a:t>
            </a:r>
          </a:p>
          <a:p>
            <a:pPr marL="342900" indent="-342900">
              <a:spcAft>
                <a:spcPts val="600"/>
              </a:spcAft>
              <a:buFont typeface="Arial" panose="020B0604020202020204" pitchFamily="34" charset="0"/>
              <a:buChar char="•"/>
            </a:pPr>
            <a:r>
              <a:rPr lang="en-US" dirty="0" smtClean="0"/>
              <a:t>Example run-specific input files</a:t>
            </a:r>
            <a:endParaRPr lang="en-US" dirty="0"/>
          </a:p>
        </p:txBody>
      </p:sp>
      <p:pic>
        <p:nvPicPr>
          <p:cNvPr id="7" name="Picture 6"/>
          <p:cNvPicPr>
            <a:picLocks noChangeAspect="1"/>
          </p:cNvPicPr>
          <p:nvPr/>
        </p:nvPicPr>
        <p:blipFill>
          <a:blip r:embed="rId4"/>
          <a:stretch>
            <a:fillRect/>
          </a:stretch>
        </p:blipFill>
        <p:spPr>
          <a:xfrm>
            <a:off x="314440" y="1882178"/>
            <a:ext cx="4096867" cy="1896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40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553200" y="6356350"/>
            <a:ext cx="2133600" cy="365125"/>
          </a:xfrm>
          <a:prstGeom prst="rect">
            <a:avLst/>
          </a:prstGeom>
        </p:spPr>
        <p:txBody>
          <a:bodyPr/>
          <a:lstStyle/>
          <a:p>
            <a:pPr>
              <a:defRPr/>
            </a:pPr>
            <a:fld id="{DB6EA68D-DC4A-46F1-A744-91405BD2CAE1}" type="slidenum">
              <a:rPr lang="en-US" smtClean="0"/>
              <a:pPr>
                <a:defRPr/>
              </a:pPr>
              <a:t>26</a:t>
            </a:fld>
            <a:r>
              <a:rPr lang="en-US" sz="1600" smtClean="0"/>
              <a:t>                                                                          </a:t>
            </a:r>
            <a:endParaRPr lang="en-US" sz="1600"/>
          </a:p>
        </p:txBody>
      </p:sp>
      <p:pic>
        <p:nvPicPr>
          <p:cNvPr id="3074" name="Picture 2" descr="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705" y="4901950"/>
            <a:ext cx="95250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R Package ‘</a:t>
            </a:r>
            <a:r>
              <a:rPr lang="en-US" dirty="0" err="1" smtClean="0"/>
              <a:t>ShedsHT</a:t>
            </a:r>
            <a:r>
              <a:rPr lang="en-US" dirty="0" smtClean="0"/>
              <a:t>”</a:t>
            </a:r>
            <a:endParaRPr lang="en-US" dirty="0"/>
          </a:p>
        </p:txBody>
      </p:sp>
      <p:pic>
        <p:nvPicPr>
          <p:cNvPr id="5" name="Picture 4"/>
          <p:cNvPicPr>
            <a:picLocks noChangeAspect="1"/>
          </p:cNvPicPr>
          <p:nvPr/>
        </p:nvPicPr>
        <p:blipFill rotWithShape="1">
          <a:blip r:embed="rId3"/>
          <a:srcRect l="35575" t="31173" r="37230" b="28593"/>
          <a:stretch/>
        </p:blipFill>
        <p:spPr>
          <a:xfrm>
            <a:off x="236288" y="1145465"/>
            <a:ext cx="4372494" cy="402387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745979" y="1155654"/>
            <a:ext cx="4122892" cy="1631216"/>
          </a:xfrm>
          <a:prstGeom prst="rect">
            <a:avLst/>
          </a:prstGeom>
        </p:spPr>
        <p:txBody>
          <a:bodyPr wrap="square">
            <a:spAutoFit/>
          </a:bodyPr>
          <a:lstStyle/>
          <a:p>
            <a:pPr marL="342900" indent="-342900">
              <a:spcAft>
                <a:spcPts val="600"/>
              </a:spcAft>
              <a:buFont typeface="Arial" panose="020B0604020202020204" pitchFamily="34" charset="0"/>
              <a:buChar char="•"/>
            </a:pPr>
            <a:r>
              <a:rPr lang="en-US" dirty="0"/>
              <a:t>R Package with help documentation and User’s </a:t>
            </a:r>
            <a:r>
              <a:rPr lang="en-US" dirty="0" smtClean="0"/>
              <a:t>Guide</a:t>
            </a:r>
          </a:p>
          <a:p>
            <a:pPr marL="342900" indent="-342900">
              <a:spcAft>
                <a:spcPts val="600"/>
              </a:spcAft>
              <a:buFont typeface="Arial" panose="020B0604020202020204" pitchFamily="34" charset="0"/>
              <a:buChar char="•"/>
            </a:pPr>
            <a:r>
              <a:rPr lang="en-US" dirty="0" smtClean="0"/>
              <a:t>Default input files (e.g. population, food diaries)</a:t>
            </a:r>
          </a:p>
          <a:p>
            <a:pPr marL="342900" indent="-342900">
              <a:spcAft>
                <a:spcPts val="600"/>
              </a:spcAft>
              <a:buFont typeface="Arial" panose="020B0604020202020204" pitchFamily="34" charset="0"/>
              <a:buChar char="•"/>
            </a:pPr>
            <a:r>
              <a:rPr lang="en-US" dirty="0" smtClean="0"/>
              <a:t>Example run-specific input files</a:t>
            </a:r>
            <a:endParaRPr lang="en-US" dirty="0"/>
          </a:p>
        </p:txBody>
      </p:sp>
      <p:pic>
        <p:nvPicPr>
          <p:cNvPr id="7" name="Picture 6"/>
          <p:cNvPicPr>
            <a:picLocks noChangeAspect="1"/>
          </p:cNvPicPr>
          <p:nvPr/>
        </p:nvPicPr>
        <p:blipFill>
          <a:blip r:embed="rId4"/>
          <a:stretch>
            <a:fillRect/>
          </a:stretch>
        </p:blipFill>
        <p:spPr>
          <a:xfrm>
            <a:off x="314440" y="1882178"/>
            <a:ext cx="4096867" cy="189602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5"/>
          <a:srcRect l="26938" t="22043" r="27878" b="10100"/>
          <a:stretch/>
        </p:blipFill>
        <p:spPr>
          <a:xfrm>
            <a:off x="323682" y="3293458"/>
            <a:ext cx="4426343" cy="413503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099049" y="4306824"/>
            <a:ext cx="1609343" cy="523220"/>
          </a:xfrm>
          <a:prstGeom prst="rect">
            <a:avLst/>
          </a:prstGeom>
          <a:noFill/>
        </p:spPr>
        <p:txBody>
          <a:bodyPr wrap="square" rtlCol="0">
            <a:spAutoFit/>
          </a:bodyPr>
          <a:lstStyle/>
          <a:p>
            <a:r>
              <a:rPr lang="en-US" sz="1400" i="1" dirty="0" smtClean="0">
                <a:solidFill>
                  <a:schemeClr val="bg1">
                    <a:lumMod val="50000"/>
                  </a:schemeClr>
                </a:solidFill>
              </a:rPr>
              <a:t>SHEDS Technical Manual Table 1.</a:t>
            </a:r>
            <a:endParaRPr lang="en-US" sz="1400" i="1" dirty="0">
              <a:solidFill>
                <a:schemeClr val="bg1">
                  <a:lumMod val="50000"/>
                </a:schemeClr>
              </a:solidFill>
            </a:endParaRPr>
          </a:p>
        </p:txBody>
      </p:sp>
      <p:sp>
        <p:nvSpPr>
          <p:cNvPr id="4" name="Rectangle 3"/>
          <p:cNvSpPr/>
          <p:nvPr/>
        </p:nvSpPr>
        <p:spPr>
          <a:xfrm>
            <a:off x="5048007" y="3911846"/>
            <a:ext cx="4095993" cy="369332"/>
          </a:xfrm>
          <a:prstGeom prst="rect">
            <a:avLst/>
          </a:prstGeom>
        </p:spPr>
        <p:txBody>
          <a:bodyPr wrap="none">
            <a:spAutoFit/>
          </a:bodyPr>
          <a:lstStyle/>
          <a:p>
            <a:r>
              <a:rPr lang="en-US" i="1" dirty="0" smtClean="0"/>
              <a:t>Will try to reference relevant sections: </a:t>
            </a:r>
            <a:endParaRPr lang="en-US" i="1" dirty="0"/>
          </a:p>
        </p:txBody>
      </p:sp>
    </p:spTree>
    <p:extLst>
      <p:ext uri="{BB962C8B-B14F-4D97-AF65-F5344CB8AC3E}">
        <p14:creationId xmlns:p14="http://schemas.microsoft.com/office/powerpoint/2010/main" val="329856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bwMode="auto">
          <a:xfrm>
            <a:off x="2489200" y="274638"/>
            <a:ext cx="6197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solidFill>
                  <a:srgbClr val="355777"/>
                </a:solidFill>
              </a:rPr>
              <a:t>SHEDS-HT: Overview</a:t>
            </a:r>
          </a:p>
        </p:txBody>
      </p:sp>
      <p:sp>
        <p:nvSpPr>
          <p:cNvPr id="3" name="Content Placeholder 2"/>
          <p:cNvSpPr>
            <a:spLocks noGrp="1"/>
          </p:cNvSpPr>
          <p:nvPr>
            <p:ph idx="1"/>
          </p:nvPr>
        </p:nvSpPr>
        <p:spPr>
          <a:xfrm>
            <a:off x="457200" y="1417638"/>
            <a:ext cx="8229600" cy="4525962"/>
          </a:xfrm>
        </p:spPr>
        <p:txBody>
          <a:bodyPr rtlCol="0">
            <a:normAutofit fontScale="92500" lnSpcReduction="10000"/>
          </a:bodyPr>
          <a:lstStyle/>
          <a:p>
            <a:pPr eaLnBrk="1" fontAlgn="auto" hangingPunct="1">
              <a:spcAft>
                <a:spcPts val="0"/>
              </a:spcAft>
              <a:buClr>
                <a:schemeClr val="tx2">
                  <a:lumMod val="60000"/>
                  <a:lumOff val="40000"/>
                </a:schemeClr>
              </a:buClr>
              <a:defRPr/>
            </a:pPr>
            <a:r>
              <a:rPr lang="en-US" dirty="0" smtClean="0"/>
              <a:t>Stochastic Human Exposure and Dose Simulation Model (SHEDS) – High Throughput (HT)</a:t>
            </a:r>
            <a:endParaRPr lang="en-US" dirty="0"/>
          </a:p>
          <a:p>
            <a:pPr eaLnBrk="1" fontAlgn="auto" hangingPunct="1">
              <a:spcAft>
                <a:spcPts val="0"/>
              </a:spcAft>
              <a:buClr>
                <a:schemeClr val="tx2">
                  <a:lumMod val="60000"/>
                  <a:lumOff val="40000"/>
                </a:schemeClr>
              </a:buClr>
              <a:defRPr/>
            </a:pPr>
            <a:r>
              <a:rPr lang="en-US" dirty="0" smtClean="0"/>
              <a:t>Developed from ORD’s higher-tier SHEDS-Multimedia exposure model</a:t>
            </a:r>
          </a:p>
          <a:p>
            <a:pPr eaLnBrk="1" fontAlgn="auto" hangingPunct="1">
              <a:spcAft>
                <a:spcPts val="0"/>
              </a:spcAft>
              <a:buClr>
                <a:schemeClr val="tx2">
                  <a:lumMod val="60000"/>
                  <a:lumOff val="40000"/>
                </a:schemeClr>
              </a:buClr>
              <a:defRPr/>
            </a:pPr>
            <a:r>
              <a:rPr lang="en-US" dirty="0" smtClean="0"/>
              <a:t>Produces population-level distributions of exposures to chemicals with near-field sources</a:t>
            </a:r>
          </a:p>
          <a:p>
            <a:pPr eaLnBrk="1" fontAlgn="auto" hangingPunct="1">
              <a:spcAft>
                <a:spcPts val="0"/>
              </a:spcAft>
              <a:buClr>
                <a:schemeClr val="tx2">
                  <a:lumMod val="60000"/>
                  <a:lumOff val="40000"/>
                </a:schemeClr>
              </a:buClr>
              <a:defRPr/>
            </a:pPr>
            <a:r>
              <a:rPr lang="en-US" dirty="0" smtClean="0"/>
              <a:t>Calculates aggregate exposures to chemicals from relevant exposure scenarios (including different consumer products containing a chemical), via multiple routes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bwMode="auto">
          <a:xfrm>
            <a:off x="2489200" y="274638"/>
            <a:ext cx="6197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solidFill>
                  <a:srgbClr val="355777"/>
                </a:solidFill>
              </a:rPr>
              <a:t>General SHEDS Approach</a:t>
            </a:r>
          </a:p>
        </p:txBody>
      </p:sp>
      <p:grpSp>
        <p:nvGrpSpPr>
          <p:cNvPr id="17410" name="Group 5"/>
          <p:cNvGrpSpPr>
            <a:grpSpLocks/>
          </p:cNvGrpSpPr>
          <p:nvPr/>
        </p:nvGrpSpPr>
        <p:grpSpPr bwMode="auto">
          <a:xfrm>
            <a:off x="6248400" y="1447800"/>
            <a:ext cx="2590800" cy="4191000"/>
            <a:chOff x="3888" y="480"/>
            <a:chExt cx="1632" cy="2640"/>
          </a:xfrm>
        </p:grpSpPr>
        <p:sp>
          <p:nvSpPr>
            <p:cNvPr id="17428" name="Rectangle 25"/>
            <p:cNvSpPr>
              <a:spLocks noChangeArrowheads="1"/>
            </p:cNvSpPr>
            <p:nvPr/>
          </p:nvSpPr>
          <p:spPr bwMode="auto">
            <a:xfrm>
              <a:off x="3888" y="480"/>
              <a:ext cx="1488" cy="2640"/>
            </a:xfrm>
            <a:prstGeom prst="rect">
              <a:avLst/>
            </a:prstGeom>
            <a:gradFill rotWithShape="0">
              <a:gsLst>
                <a:gs pos="0">
                  <a:srgbClr val="FF0000"/>
                </a:gs>
                <a:gs pos="100000">
                  <a:srgbClr val="FFFFFF"/>
                </a:gs>
              </a:gsLst>
              <a:lin ang="5400000" scaled="1"/>
            </a:gradFill>
            <a:ln w="9525">
              <a:solidFill>
                <a:srgbClr val="FF0000"/>
              </a:solidFill>
              <a:miter lim="800000"/>
              <a:headEnd/>
              <a:tailEnd/>
            </a:ln>
          </p:spPr>
          <p:txBody>
            <a:bodyPr anchorCtr="1"/>
            <a:lstStyle/>
            <a:p>
              <a:pPr algn="ctr"/>
              <a:r>
                <a:rPr lang="en-US">
                  <a:solidFill>
                    <a:schemeClr val="bg1"/>
                  </a:solidFill>
                  <a:latin typeface="Tahoma" pitchFamily="34" charset="0"/>
                </a:rPr>
                <a:t>Output</a:t>
              </a:r>
            </a:p>
          </p:txBody>
        </p:sp>
        <p:pic>
          <p:nvPicPr>
            <p:cNvPr id="17429" name="Picture 26"/>
            <p:cNvPicPr>
              <a:picLocks noChangeAspect="1" noChangeArrowheads="1"/>
            </p:cNvPicPr>
            <p:nvPr/>
          </p:nvPicPr>
          <p:blipFill>
            <a:blip r:embed="rId3"/>
            <a:srcRect/>
            <a:stretch>
              <a:fillRect/>
            </a:stretch>
          </p:blipFill>
          <p:spPr bwMode="auto">
            <a:xfrm>
              <a:off x="4176" y="2205"/>
              <a:ext cx="924" cy="786"/>
            </a:xfrm>
            <a:prstGeom prst="rect">
              <a:avLst/>
            </a:prstGeom>
            <a:solidFill>
              <a:schemeClr val="bg1"/>
            </a:solidFill>
            <a:ln w="9525">
              <a:solidFill>
                <a:schemeClr val="tx1"/>
              </a:solidFill>
              <a:miter lim="800000"/>
              <a:headEnd/>
              <a:tailEnd/>
            </a:ln>
          </p:spPr>
        </p:pic>
        <p:sp>
          <p:nvSpPr>
            <p:cNvPr id="17430" name="Text Box 5"/>
            <p:cNvSpPr txBox="1">
              <a:spLocks noChangeArrowheads="1"/>
            </p:cNvSpPr>
            <p:nvPr/>
          </p:nvSpPr>
          <p:spPr bwMode="auto">
            <a:xfrm>
              <a:off x="3888" y="768"/>
              <a:ext cx="1632" cy="231"/>
            </a:xfrm>
            <a:prstGeom prst="rect">
              <a:avLst/>
            </a:prstGeom>
            <a:noFill/>
            <a:ln w="9525">
              <a:noFill/>
              <a:miter lim="800000"/>
              <a:headEnd/>
              <a:tailEnd/>
            </a:ln>
          </p:spPr>
          <p:txBody>
            <a:bodyPr>
              <a:spAutoFit/>
            </a:bodyPr>
            <a:lstStyle/>
            <a:p>
              <a:pPr>
                <a:buClr>
                  <a:schemeClr val="tx1"/>
                </a:buClr>
                <a:buFontTx/>
                <a:buChar char="•"/>
              </a:pPr>
              <a:r>
                <a:rPr lang="en-US">
                  <a:solidFill>
                    <a:schemeClr val="bg2"/>
                  </a:solidFill>
                  <a:latin typeface="Tahoma" pitchFamily="34" charset="0"/>
                </a:rPr>
                <a:t> </a:t>
              </a:r>
              <a:r>
                <a:rPr lang="en-US">
                  <a:solidFill>
                    <a:schemeClr val="tx2"/>
                  </a:solidFill>
                  <a:latin typeface="Tahoma" pitchFamily="34" charset="0"/>
                </a:rPr>
                <a:t>Population Exposure</a:t>
              </a:r>
            </a:p>
          </p:txBody>
        </p:sp>
        <p:sp>
          <p:nvSpPr>
            <p:cNvPr id="17431" name="Text Box 6"/>
            <p:cNvSpPr txBox="1">
              <a:spLocks noChangeArrowheads="1"/>
            </p:cNvSpPr>
            <p:nvPr/>
          </p:nvSpPr>
          <p:spPr bwMode="auto">
            <a:xfrm>
              <a:off x="3888" y="1968"/>
              <a:ext cx="1632" cy="231"/>
            </a:xfrm>
            <a:prstGeom prst="rect">
              <a:avLst/>
            </a:prstGeom>
            <a:noFill/>
            <a:ln w="9525">
              <a:noFill/>
              <a:miter lim="800000"/>
              <a:headEnd/>
              <a:tailEnd/>
            </a:ln>
          </p:spPr>
          <p:txBody>
            <a:bodyPr>
              <a:spAutoFit/>
            </a:bodyPr>
            <a:lstStyle/>
            <a:p>
              <a:pPr>
                <a:buClr>
                  <a:schemeClr val="tx1"/>
                </a:buClr>
                <a:buFontTx/>
                <a:buChar char="•"/>
              </a:pPr>
              <a:r>
                <a:rPr lang="en-US">
                  <a:solidFill>
                    <a:schemeClr val="bg2"/>
                  </a:solidFill>
                  <a:latin typeface="Tahoma" pitchFamily="34" charset="0"/>
                </a:rPr>
                <a:t> </a:t>
              </a:r>
              <a:r>
                <a:rPr lang="en-US">
                  <a:solidFill>
                    <a:schemeClr val="tx2"/>
                  </a:solidFill>
                  <a:latin typeface="Tahoma" pitchFamily="34" charset="0"/>
                </a:rPr>
                <a:t>Population Dose</a:t>
              </a:r>
              <a:endParaRPr lang="en-US">
                <a:solidFill>
                  <a:schemeClr val="bg2"/>
                </a:solidFill>
                <a:latin typeface="Tahoma" pitchFamily="34" charset="0"/>
              </a:endParaRPr>
            </a:p>
          </p:txBody>
        </p:sp>
        <p:pic>
          <p:nvPicPr>
            <p:cNvPr id="17432" name="Picture 29"/>
            <p:cNvPicPr>
              <a:picLocks noChangeAspect="1" noChangeArrowheads="1"/>
            </p:cNvPicPr>
            <p:nvPr/>
          </p:nvPicPr>
          <p:blipFill>
            <a:blip r:embed="rId4"/>
            <a:srcRect/>
            <a:stretch>
              <a:fillRect/>
            </a:stretch>
          </p:blipFill>
          <p:spPr bwMode="auto">
            <a:xfrm>
              <a:off x="4164" y="1044"/>
              <a:ext cx="924" cy="786"/>
            </a:xfrm>
            <a:prstGeom prst="rect">
              <a:avLst/>
            </a:prstGeom>
            <a:solidFill>
              <a:schemeClr val="bg1"/>
            </a:solidFill>
            <a:ln w="9525">
              <a:solidFill>
                <a:schemeClr val="tx1"/>
              </a:solidFill>
              <a:miter lim="800000"/>
              <a:headEnd/>
              <a:tailEnd/>
            </a:ln>
          </p:spPr>
        </p:pic>
      </p:grpSp>
      <p:sp>
        <p:nvSpPr>
          <p:cNvPr id="17411" name="AutoShape 9"/>
          <p:cNvSpPr>
            <a:spLocks noChangeArrowheads="1"/>
          </p:cNvSpPr>
          <p:nvPr/>
        </p:nvSpPr>
        <p:spPr bwMode="auto">
          <a:xfrm>
            <a:off x="3426976" y="1450512"/>
            <a:ext cx="3124200" cy="4191000"/>
          </a:xfrm>
          <a:prstGeom prst="rightArrowCallout">
            <a:avLst>
              <a:gd name="adj1" fmla="val 33437"/>
              <a:gd name="adj2" fmla="val 30438"/>
              <a:gd name="adj3" fmla="val 15398"/>
              <a:gd name="adj4" fmla="val 77130"/>
            </a:avLst>
          </a:prstGeom>
          <a:gradFill rotWithShape="0">
            <a:gsLst>
              <a:gs pos="0">
                <a:srgbClr val="FF9900"/>
              </a:gs>
              <a:gs pos="100000">
                <a:srgbClr val="FFFFFF"/>
              </a:gs>
            </a:gsLst>
            <a:lin ang="5400000" scaled="1"/>
          </a:gradFill>
          <a:ln w="9525">
            <a:solidFill>
              <a:srgbClr val="FF9900"/>
            </a:solidFill>
            <a:miter lim="800000"/>
            <a:headEnd/>
            <a:tailEnd/>
          </a:ln>
        </p:spPr>
        <p:txBody>
          <a:bodyPr anchorCtr="1"/>
          <a:lstStyle/>
          <a:p>
            <a:pPr algn="ctr"/>
            <a:r>
              <a:rPr lang="en-US">
                <a:solidFill>
                  <a:schemeClr val="bg1"/>
                </a:solidFill>
                <a:latin typeface="Tahoma" pitchFamily="34" charset="0"/>
              </a:rPr>
              <a:t>Algorithms</a:t>
            </a:r>
          </a:p>
        </p:txBody>
      </p:sp>
      <p:pic>
        <p:nvPicPr>
          <p:cNvPr id="17412" name="Picture 9"/>
          <p:cNvPicPr preferRelativeResize="0">
            <a:picLocks noChangeAspect="1" noChangeArrowheads="1"/>
          </p:cNvPicPr>
          <p:nvPr/>
        </p:nvPicPr>
        <p:blipFill>
          <a:blip r:embed="rId5"/>
          <a:srcRect/>
          <a:stretch>
            <a:fillRect/>
          </a:stretch>
        </p:blipFill>
        <p:spPr bwMode="auto">
          <a:xfrm>
            <a:off x="3969818" y="3315009"/>
            <a:ext cx="1527175" cy="739775"/>
          </a:xfrm>
          <a:prstGeom prst="rect">
            <a:avLst/>
          </a:prstGeom>
          <a:noFill/>
          <a:ln w="9525">
            <a:noFill/>
            <a:miter lim="800000"/>
            <a:headEnd/>
            <a:tailEnd/>
          </a:ln>
        </p:spPr>
      </p:pic>
      <p:sp>
        <p:nvSpPr>
          <p:cNvPr id="17413" name="Oval 10"/>
          <p:cNvSpPr>
            <a:spLocks noChangeArrowheads="1"/>
          </p:cNvSpPr>
          <p:nvPr/>
        </p:nvSpPr>
        <p:spPr bwMode="auto">
          <a:xfrm>
            <a:off x="3953634" y="3227388"/>
            <a:ext cx="423863" cy="914400"/>
          </a:xfrm>
          <a:prstGeom prst="ellipse">
            <a:avLst/>
          </a:prstGeom>
          <a:noFill/>
          <a:ln w="19050">
            <a:solidFill>
              <a:srgbClr val="000080"/>
            </a:solidFill>
            <a:round/>
            <a:headEnd/>
            <a:tailEnd/>
          </a:ln>
        </p:spPr>
        <p:txBody>
          <a:bodyPr wrap="none" anchor="ctr"/>
          <a:lstStyle/>
          <a:p>
            <a:endParaRPr lang="en-US">
              <a:latin typeface="Calibri" pitchFamily="34" charset="0"/>
            </a:endParaRPr>
          </a:p>
        </p:txBody>
      </p:sp>
      <p:sp>
        <p:nvSpPr>
          <p:cNvPr id="17414" name="Text Box 12"/>
          <p:cNvSpPr txBox="1">
            <a:spLocks noChangeArrowheads="1"/>
          </p:cNvSpPr>
          <p:nvPr/>
        </p:nvSpPr>
        <p:spPr bwMode="auto">
          <a:xfrm>
            <a:off x="3580726" y="1935683"/>
            <a:ext cx="2667000" cy="1092607"/>
          </a:xfrm>
          <a:prstGeom prst="rect">
            <a:avLst/>
          </a:prstGeom>
          <a:noFill/>
          <a:ln w="9525">
            <a:noFill/>
            <a:miter lim="800000"/>
            <a:headEnd/>
            <a:tailEnd/>
          </a:ln>
        </p:spPr>
        <p:txBody>
          <a:bodyPr>
            <a:spAutoFit/>
          </a:bodyPr>
          <a:lstStyle/>
          <a:p>
            <a:pPr>
              <a:spcAft>
                <a:spcPts val="600"/>
              </a:spcAft>
              <a:buClr>
                <a:schemeClr val="tx1"/>
              </a:buClr>
              <a:buFontTx/>
              <a:buChar char="•"/>
              <a:tabLst>
                <a:tab pos="176213" algn="l"/>
              </a:tabLst>
            </a:pPr>
            <a:r>
              <a:rPr lang="en-US" sz="1500" dirty="0" smtClean="0">
                <a:latin typeface="Tahoma" pitchFamily="34" charset="0"/>
              </a:rPr>
              <a:t>Calculate Media Concentrations </a:t>
            </a:r>
          </a:p>
          <a:p>
            <a:pPr>
              <a:spcAft>
                <a:spcPts val="600"/>
              </a:spcAft>
              <a:buClr>
                <a:schemeClr val="tx1"/>
              </a:buClr>
              <a:buFontTx/>
              <a:buChar char="•"/>
              <a:tabLst>
                <a:tab pos="176213" algn="l"/>
              </a:tabLst>
            </a:pPr>
            <a:r>
              <a:rPr lang="en-US" sz="1500" dirty="0" smtClean="0">
                <a:latin typeface="Tahoma" pitchFamily="34" charset="0"/>
              </a:rPr>
              <a:t>Calculate </a:t>
            </a:r>
            <a:r>
              <a:rPr lang="en-US" sz="1500" dirty="0">
                <a:latin typeface="Tahoma" pitchFamily="34" charset="0"/>
              </a:rPr>
              <a:t>Individual Daily Exposures/Doses</a:t>
            </a:r>
            <a:r>
              <a:rPr lang="en-US" sz="1500" dirty="0" smtClean="0">
                <a:latin typeface="Tahoma" pitchFamily="34" charset="0"/>
              </a:rPr>
              <a:t>:</a:t>
            </a:r>
            <a:endParaRPr lang="en-US" sz="1500" dirty="0">
              <a:latin typeface="Tahoma" pitchFamily="34" charset="0"/>
            </a:endParaRPr>
          </a:p>
        </p:txBody>
      </p:sp>
      <p:grpSp>
        <p:nvGrpSpPr>
          <p:cNvPr id="17415" name="Group 12"/>
          <p:cNvGrpSpPr>
            <a:grpSpLocks/>
          </p:cNvGrpSpPr>
          <p:nvPr/>
        </p:nvGrpSpPr>
        <p:grpSpPr bwMode="auto">
          <a:xfrm>
            <a:off x="388937" y="1403350"/>
            <a:ext cx="3244850" cy="4191000"/>
            <a:chOff x="245" y="500"/>
            <a:chExt cx="2044" cy="2640"/>
          </a:xfrm>
        </p:grpSpPr>
        <p:sp>
          <p:nvSpPr>
            <p:cNvPr id="17417" name="AutoShape 49"/>
            <p:cNvSpPr>
              <a:spLocks noChangeArrowheads="1"/>
            </p:cNvSpPr>
            <p:nvPr/>
          </p:nvSpPr>
          <p:spPr bwMode="auto">
            <a:xfrm>
              <a:off x="245" y="500"/>
              <a:ext cx="2044" cy="2640"/>
            </a:xfrm>
            <a:prstGeom prst="rightArrowCallout">
              <a:avLst>
                <a:gd name="adj1" fmla="val 36378"/>
                <a:gd name="adj2" fmla="val 33054"/>
                <a:gd name="adj3" fmla="val 17231"/>
                <a:gd name="adj4" fmla="val 74213"/>
              </a:avLst>
            </a:prstGeom>
            <a:gradFill rotWithShape="0">
              <a:gsLst>
                <a:gs pos="0">
                  <a:srgbClr val="0000FF"/>
                </a:gs>
                <a:gs pos="100000">
                  <a:srgbClr val="FFFFFF"/>
                </a:gs>
              </a:gsLst>
              <a:lin ang="5400000" scaled="1"/>
            </a:gradFill>
            <a:ln w="9525">
              <a:solidFill>
                <a:srgbClr val="0000FF"/>
              </a:solidFill>
              <a:miter lim="800000"/>
              <a:headEnd/>
              <a:tailEnd/>
            </a:ln>
          </p:spPr>
          <p:txBody>
            <a:bodyPr anchorCtr="1"/>
            <a:lstStyle/>
            <a:p>
              <a:pPr algn="ctr"/>
              <a:r>
                <a:rPr lang="en-US" dirty="0">
                  <a:solidFill>
                    <a:schemeClr val="bg1"/>
                  </a:solidFill>
                  <a:latin typeface="Tahoma" pitchFamily="34" charset="0"/>
                </a:rPr>
                <a:t>Input Databases </a:t>
              </a:r>
            </a:p>
            <a:p>
              <a:pPr algn="ctr"/>
              <a:endParaRPr lang="en-US" sz="2000" dirty="0">
                <a:solidFill>
                  <a:schemeClr val="bg1"/>
                </a:solidFill>
                <a:latin typeface="Tahoma" pitchFamily="34" charset="0"/>
              </a:endParaRPr>
            </a:p>
            <a:p>
              <a:pPr algn="ctr"/>
              <a:endParaRPr lang="en-US" sz="2000" dirty="0">
                <a:solidFill>
                  <a:schemeClr val="bg1"/>
                </a:solidFill>
                <a:latin typeface="Tahoma" pitchFamily="34" charset="0"/>
              </a:endParaRPr>
            </a:p>
            <a:p>
              <a:pPr algn="ctr"/>
              <a:endParaRPr lang="en-US" sz="2000" dirty="0">
                <a:solidFill>
                  <a:schemeClr val="bg1"/>
                </a:solidFill>
                <a:latin typeface="Tahoma" pitchFamily="34" charset="0"/>
              </a:endParaRPr>
            </a:p>
            <a:p>
              <a:pPr algn="ctr"/>
              <a:endParaRPr lang="en-US" sz="2000" dirty="0">
                <a:solidFill>
                  <a:schemeClr val="bg1"/>
                </a:solidFill>
                <a:latin typeface="Tahoma" pitchFamily="34" charset="0"/>
              </a:endParaRPr>
            </a:p>
            <a:p>
              <a:pPr algn="ctr"/>
              <a:endParaRPr lang="en-US" sz="2000" dirty="0">
                <a:solidFill>
                  <a:schemeClr val="bg1"/>
                </a:solidFill>
                <a:latin typeface="Tahoma" pitchFamily="34" charset="0"/>
              </a:endParaRPr>
            </a:p>
            <a:p>
              <a:pPr algn="ctr"/>
              <a:endParaRPr lang="en-US" sz="1000" dirty="0">
                <a:solidFill>
                  <a:schemeClr val="bg1"/>
                </a:solidFill>
                <a:latin typeface="Tahoma" pitchFamily="34" charset="0"/>
              </a:endParaRPr>
            </a:p>
          </p:txBody>
        </p:sp>
        <p:sp>
          <p:nvSpPr>
            <p:cNvPr id="17418" name="Text Box 50"/>
            <p:cNvSpPr txBox="1">
              <a:spLocks noChangeArrowheads="1"/>
            </p:cNvSpPr>
            <p:nvPr/>
          </p:nvSpPr>
          <p:spPr bwMode="auto">
            <a:xfrm>
              <a:off x="350" y="694"/>
              <a:ext cx="1276" cy="931"/>
            </a:xfrm>
            <a:prstGeom prst="rect">
              <a:avLst/>
            </a:prstGeom>
            <a:noFill/>
            <a:ln w="9525">
              <a:noFill/>
              <a:miter lim="800000"/>
              <a:headEnd/>
              <a:tailEnd/>
            </a:ln>
          </p:spPr>
          <p:txBody>
            <a:bodyPr wrap="square">
              <a:spAutoFit/>
            </a:bodyPr>
            <a:lstStyle/>
            <a:p>
              <a:pPr>
                <a:buFontTx/>
                <a:buChar char="•"/>
              </a:pPr>
              <a:r>
                <a:rPr lang="en-US" sz="1500" dirty="0">
                  <a:solidFill>
                    <a:srgbClr val="000066"/>
                  </a:solidFill>
                  <a:latin typeface="Tahoma" pitchFamily="34" charset="0"/>
                </a:rPr>
                <a:t> </a:t>
              </a:r>
              <a:r>
                <a:rPr lang="en-US" sz="1500" dirty="0">
                  <a:latin typeface="Tahoma" pitchFamily="34" charset="0"/>
                </a:rPr>
                <a:t>Census</a:t>
              </a:r>
            </a:p>
            <a:p>
              <a:pPr>
                <a:buFontTx/>
                <a:buChar char="•"/>
              </a:pPr>
              <a:r>
                <a:rPr lang="en-US" sz="1500" dirty="0">
                  <a:latin typeface="Tahoma" pitchFamily="34" charset="0"/>
                </a:rPr>
                <a:t> Human Activity</a:t>
              </a:r>
            </a:p>
            <a:p>
              <a:pPr>
                <a:buFontTx/>
                <a:buChar char="•"/>
              </a:pPr>
              <a:r>
                <a:rPr lang="en-US" sz="1500" dirty="0" smtClean="0">
                  <a:latin typeface="Tahoma" pitchFamily="34" charset="0"/>
                </a:rPr>
                <a:t> Food </a:t>
              </a:r>
              <a:r>
                <a:rPr lang="en-US" sz="1500" dirty="0">
                  <a:latin typeface="Tahoma" pitchFamily="34" charset="0"/>
                </a:rPr>
                <a:t>Consumption</a:t>
              </a:r>
            </a:p>
            <a:p>
              <a:pPr>
                <a:buFontTx/>
                <a:buChar char="•"/>
              </a:pPr>
              <a:r>
                <a:rPr lang="en-US" sz="1500" dirty="0" smtClean="0">
                  <a:latin typeface="Tahoma" pitchFamily="34" charset="0"/>
                </a:rPr>
                <a:t> Product Usage </a:t>
              </a:r>
              <a:r>
                <a:rPr lang="en-US" sz="1500" dirty="0">
                  <a:latin typeface="Tahoma" pitchFamily="34" charset="0"/>
                </a:rPr>
                <a:t>Data</a:t>
              </a:r>
            </a:p>
            <a:p>
              <a:pPr>
                <a:buFontTx/>
                <a:buChar char="•"/>
              </a:pPr>
              <a:r>
                <a:rPr lang="en-US" sz="1500" dirty="0" smtClean="0">
                  <a:latin typeface="Tahoma" pitchFamily="34" charset="0"/>
                </a:rPr>
                <a:t> Exposure </a:t>
              </a:r>
              <a:r>
                <a:rPr lang="en-US" sz="1500" dirty="0">
                  <a:latin typeface="Tahoma" pitchFamily="34" charset="0"/>
                </a:rPr>
                <a:t>Factor </a:t>
              </a:r>
              <a:r>
                <a:rPr lang="en-US" sz="1500" dirty="0" smtClean="0">
                  <a:latin typeface="Tahoma" pitchFamily="34" charset="0"/>
                </a:rPr>
                <a:t>Distributions</a:t>
              </a:r>
              <a:endParaRPr lang="en-US" sz="1500" dirty="0">
                <a:latin typeface="Tahoma" pitchFamily="34" charset="0"/>
              </a:endParaRPr>
            </a:p>
          </p:txBody>
        </p:sp>
        <p:grpSp>
          <p:nvGrpSpPr>
            <p:cNvPr id="17419" name="Group 16"/>
            <p:cNvGrpSpPr>
              <a:grpSpLocks/>
            </p:cNvGrpSpPr>
            <p:nvPr/>
          </p:nvGrpSpPr>
          <p:grpSpPr bwMode="auto">
            <a:xfrm>
              <a:off x="526" y="2146"/>
              <a:ext cx="840" cy="624"/>
              <a:chOff x="526" y="2146"/>
              <a:chExt cx="840" cy="624"/>
            </a:xfrm>
          </p:grpSpPr>
          <p:sp>
            <p:nvSpPr>
              <p:cNvPr id="17420" name="Freeform 17"/>
              <p:cNvSpPr>
                <a:spLocks/>
              </p:cNvSpPr>
              <p:nvPr/>
            </p:nvSpPr>
            <p:spPr bwMode="auto">
              <a:xfrm>
                <a:off x="538" y="2528"/>
                <a:ext cx="369" cy="242"/>
              </a:xfrm>
              <a:custGeom>
                <a:avLst/>
                <a:gdLst>
                  <a:gd name="T0" fmla="*/ 0 w 902"/>
                  <a:gd name="T1" fmla="*/ 85 h 406"/>
                  <a:gd name="T2" fmla="*/ 1 w 902"/>
                  <a:gd name="T3" fmla="*/ 85 h 406"/>
                  <a:gd name="T4" fmla="*/ 2 w 902"/>
                  <a:gd name="T5" fmla="*/ 85 h 406"/>
                  <a:gd name="T6" fmla="*/ 4 w 902"/>
                  <a:gd name="T7" fmla="*/ 83 h 406"/>
                  <a:gd name="T8" fmla="*/ 5 w 902"/>
                  <a:gd name="T9" fmla="*/ 83 h 406"/>
                  <a:gd name="T10" fmla="*/ 6 w 902"/>
                  <a:gd name="T11" fmla="*/ 81 h 406"/>
                  <a:gd name="T12" fmla="*/ 7 w 902"/>
                  <a:gd name="T13" fmla="*/ 80 h 406"/>
                  <a:gd name="T14" fmla="*/ 9 w 902"/>
                  <a:gd name="T15" fmla="*/ 78 h 406"/>
                  <a:gd name="T16" fmla="*/ 10 w 902"/>
                  <a:gd name="T17" fmla="*/ 76 h 406"/>
                  <a:gd name="T18" fmla="*/ 11 w 902"/>
                  <a:gd name="T19" fmla="*/ 73 h 406"/>
                  <a:gd name="T20" fmla="*/ 12 w 902"/>
                  <a:gd name="T21" fmla="*/ 69 h 406"/>
                  <a:gd name="T22" fmla="*/ 14 w 902"/>
                  <a:gd name="T23" fmla="*/ 66 h 406"/>
                  <a:gd name="T24" fmla="*/ 15 w 902"/>
                  <a:gd name="T25" fmla="*/ 61 h 406"/>
                  <a:gd name="T26" fmla="*/ 16 w 902"/>
                  <a:gd name="T27" fmla="*/ 56 h 406"/>
                  <a:gd name="T28" fmla="*/ 17 w 902"/>
                  <a:gd name="T29" fmla="*/ 50 h 406"/>
                  <a:gd name="T30" fmla="*/ 18 w 902"/>
                  <a:gd name="T31" fmla="*/ 45 h 406"/>
                  <a:gd name="T32" fmla="*/ 20 w 902"/>
                  <a:gd name="T33" fmla="*/ 38 h 406"/>
                  <a:gd name="T34" fmla="*/ 21 w 902"/>
                  <a:gd name="T35" fmla="*/ 32 h 406"/>
                  <a:gd name="T36" fmla="*/ 22 w 902"/>
                  <a:gd name="T37" fmla="*/ 26 h 406"/>
                  <a:gd name="T38" fmla="*/ 23 w 902"/>
                  <a:gd name="T39" fmla="*/ 20 h 406"/>
                  <a:gd name="T40" fmla="*/ 25 w 902"/>
                  <a:gd name="T41" fmla="*/ 15 h 406"/>
                  <a:gd name="T42" fmla="*/ 26 w 902"/>
                  <a:gd name="T43" fmla="*/ 10 h 406"/>
                  <a:gd name="T44" fmla="*/ 27 w 902"/>
                  <a:gd name="T45" fmla="*/ 6 h 406"/>
                  <a:gd name="T46" fmla="*/ 29 w 902"/>
                  <a:gd name="T47" fmla="*/ 2 h 406"/>
                  <a:gd name="T48" fmla="*/ 29 w 902"/>
                  <a:gd name="T49" fmla="*/ 1 h 406"/>
                  <a:gd name="T50" fmla="*/ 31 w 902"/>
                  <a:gd name="T51" fmla="*/ 0 h 406"/>
                  <a:gd name="T52" fmla="*/ 32 w 902"/>
                  <a:gd name="T53" fmla="*/ 1 h 406"/>
                  <a:gd name="T54" fmla="*/ 33 w 902"/>
                  <a:gd name="T55" fmla="*/ 2 h 406"/>
                  <a:gd name="T56" fmla="*/ 35 w 902"/>
                  <a:gd name="T57" fmla="*/ 6 h 406"/>
                  <a:gd name="T58" fmla="*/ 36 w 902"/>
                  <a:gd name="T59" fmla="*/ 10 h 406"/>
                  <a:gd name="T60" fmla="*/ 37 w 902"/>
                  <a:gd name="T61" fmla="*/ 15 h 406"/>
                  <a:gd name="T62" fmla="*/ 38 w 902"/>
                  <a:gd name="T63" fmla="*/ 20 h 406"/>
                  <a:gd name="T64" fmla="*/ 40 w 902"/>
                  <a:gd name="T65" fmla="*/ 26 h 406"/>
                  <a:gd name="T66" fmla="*/ 41 w 902"/>
                  <a:gd name="T67" fmla="*/ 32 h 406"/>
                  <a:gd name="T68" fmla="*/ 42 w 902"/>
                  <a:gd name="T69" fmla="*/ 38 h 406"/>
                  <a:gd name="T70" fmla="*/ 43 w 902"/>
                  <a:gd name="T71" fmla="*/ 45 h 406"/>
                  <a:gd name="T72" fmla="*/ 45 w 902"/>
                  <a:gd name="T73" fmla="*/ 50 h 406"/>
                  <a:gd name="T74" fmla="*/ 46 w 902"/>
                  <a:gd name="T75" fmla="*/ 56 h 406"/>
                  <a:gd name="T76" fmla="*/ 47 w 902"/>
                  <a:gd name="T77" fmla="*/ 61 h 406"/>
                  <a:gd name="T78" fmla="*/ 48 w 902"/>
                  <a:gd name="T79" fmla="*/ 66 h 406"/>
                  <a:gd name="T80" fmla="*/ 49 w 902"/>
                  <a:gd name="T81" fmla="*/ 69 h 406"/>
                  <a:gd name="T82" fmla="*/ 51 w 902"/>
                  <a:gd name="T83" fmla="*/ 73 h 406"/>
                  <a:gd name="T84" fmla="*/ 52 w 902"/>
                  <a:gd name="T85" fmla="*/ 76 h 406"/>
                  <a:gd name="T86" fmla="*/ 53 w 902"/>
                  <a:gd name="T87" fmla="*/ 78 h 406"/>
                  <a:gd name="T88" fmla="*/ 54 w 902"/>
                  <a:gd name="T89" fmla="*/ 80 h 406"/>
                  <a:gd name="T90" fmla="*/ 56 w 902"/>
                  <a:gd name="T91" fmla="*/ 81 h 406"/>
                  <a:gd name="T92" fmla="*/ 57 w 902"/>
                  <a:gd name="T93" fmla="*/ 83 h 406"/>
                  <a:gd name="T94" fmla="*/ 58 w 902"/>
                  <a:gd name="T95" fmla="*/ 83 h 406"/>
                  <a:gd name="T96" fmla="*/ 59 w 902"/>
                  <a:gd name="T97" fmla="*/ 85 h 406"/>
                  <a:gd name="T98" fmla="*/ 61 w 902"/>
                  <a:gd name="T99" fmla="*/ 85 h 406"/>
                  <a:gd name="T100" fmla="*/ 62 w 902"/>
                  <a:gd name="T101" fmla="*/ 85 h 406"/>
                  <a:gd name="T102" fmla="*/ 0 w 902"/>
                  <a:gd name="T103" fmla="*/ 86 h 4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02"/>
                  <a:gd name="T157" fmla="*/ 0 h 406"/>
                  <a:gd name="T158" fmla="*/ 902 w 902"/>
                  <a:gd name="T159" fmla="*/ 406 h 4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02" h="406">
                    <a:moveTo>
                      <a:pt x="0" y="406"/>
                    </a:moveTo>
                    <a:lnTo>
                      <a:pt x="0" y="403"/>
                    </a:lnTo>
                    <a:lnTo>
                      <a:pt x="9" y="403"/>
                    </a:lnTo>
                    <a:lnTo>
                      <a:pt x="18" y="400"/>
                    </a:lnTo>
                    <a:lnTo>
                      <a:pt x="27" y="400"/>
                    </a:lnTo>
                    <a:lnTo>
                      <a:pt x="36" y="400"/>
                    </a:lnTo>
                    <a:lnTo>
                      <a:pt x="45" y="397"/>
                    </a:lnTo>
                    <a:lnTo>
                      <a:pt x="54" y="394"/>
                    </a:lnTo>
                    <a:lnTo>
                      <a:pt x="63" y="394"/>
                    </a:lnTo>
                    <a:lnTo>
                      <a:pt x="72" y="391"/>
                    </a:lnTo>
                    <a:lnTo>
                      <a:pt x="81" y="388"/>
                    </a:lnTo>
                    <a:lnTo>
                      <a:pt x="90" y="385"/>
                    </a:lnTo>
                    <a:lnTo>
                      <a:pt x="99" y="382"/>
                    </a:lnTo>
                    <a:lnTo>
                      <a:pt x="108" y="379"/>
                    </a:lnTo>
                    <a:lnTo>
                      <a:pt x="117" y="373"/>
                    </a:lnTo>
                    <a:lnTo>
                      <a:pt x="126" y="367"/>
                    </a:lnTo>
                    <a:lnTo>
                      <a:pt x="135" y="364"/>
                    </a:lnTo>
                    <a:lnTo>
                      <a:pt x="144" y="358"/>
                    </a:lnTo>
                    <a:lnTo>
                      <a:pt x="153" y="351"/>
                    </a:lnTo>
                    <a:lnTo>
                      <a:pt x="162" y="342"/>
                    </a:lnTo>
                    <a:lnTo>
                      <a:pt x="171" y="336"/>
                    </a:lnTo>
                    <a:lnTo>
                      <a:pt x="180" y="327"/>
                    </a:lnTo>
                    <a:lnTo>
                      <a:pt x="189" y="318"/>
                    </a:lnTo>
                    <a:lnTo>
                      <a:pt x="198" y="309"/>
                    </a:lnTo>
                    <a:lnTo>
                      <a:pt x="207" y="297"/>
                    </a:lnTo>
                    <a:lnTo>
                      <a:pt x="216" y="288"/>
                    </a:lnTo>
                    <a:lnTo>
                      <a:pt x="225" y="276"/>
                    </a:lnTo>
                    <a:lnTo>
                      <a:pt x="234" y="264"/>
                    </a:lnTo>
                    <a:lnTo>
                      <a:pt x="243" y="251"/>
                    </a:lnTo>
                    <a:lnTo>
                      <a:pt x="252" y="236"/>
                    </a:lnTo>
                    <a:lnTo>
                      <a:pt x="261" y="224"/>
                    </a:lnTo>
                    <a:lnTo>
                      <a:pt x="270" y="209"/>
                    </a:lnTo>
                    <a:lnTo>
                      <a:pt x="279" y="197"/>
                    </a:lnTo>
                    <a:lnTo>
                      <a:pt x="288" y="182"/>
                    </a:lnTo>
                    <a:lnTo>
                      <a:pt x="297" y="167"/>
                    </a:lnTo>
                    <a:lnTo>
                      <a:pt x="306" y="151"/>
                    </a:lnTo>
                    <a:lnTo>
                      <a:pt x="315" y="136"/>
                    </a:lnTo>
                    <a:lnTo>
                      <a:pt x="324" y="121"/>
                    </a:lnTo>
                    <a:lnTo>
                      <a:pt x="333" y="109"/>
                    </a:lnTo>
                    <a:lnTo>
                      <a:pt x="342" y="94"/>
                    </a:lnTo>
                    <a:lnTo>
                      <a:pt x="351" y="82"/>
                    </a:lnTo>
                    <a:lnTo>
                      <a:pt x="360" y="70"/>
                    </a:lnTo>
                    <a:lnTo>
                      <a:pt x="369" y="58"/>
                    </a:lnTo>
                    <a:lnTo>
                      <a:pt x="378" y="45"/>
                    </a:lnTo>
                    <a:lnTo>
                      <a:pt x="387" y="36"/>
                    </a:lnTo>
                    <a:lnTo>
                      <a:pt x="396" y="27"/>
                    </a:lnTo>
                    <a:lnTo>
                      <a:pt x="406" y="18"/>
                    </a:lnTo>
                    <a:lnTo>
                      <a:pt x="415" y="12"/>
                    </a:lnTo>
                    <a:lnTo>
                      <a:pt x="424" y="9"/>
                    </a:lnTo>
                    <a:lnTo>
                      <a:pt x="433" y="3"/>
                    </a:lnTo>
                    <a:lnTo>
                      <a:pt x="442" y="3"/>
                    </a:lnTo>
                    <a:lnTo>
                      <a:pt x="451" y="0"/>
                    </a:lnTo>
                    <a:lnTo>
                      <a:pt x="460" y="3"/>
                    </a:lnTo>
                    <a:lnTo>
                      <a:pt x="469" y="3"/>
                    </a:lnTo>
                    <a:lnTo>
                      <a:pt x="478" y="9"/>
                    </a:lnTo>
                    <a:lnTo>
                      <a:pt x="487" y="12"/>
                    </a:lnTo>
                    <a:lnTo>
                      <a:pt x="496" y="18"/>
                    </a:lnTo>
                    <a:lnTo>
                      <a:pt x="505" y="27"/>
                    </a:lnTo>
                    <a:lnTo>
                      <a:pt x="514" y="36"/>
                    </a:lnTo>
                    <a:lnTo>
                      <a:pt x="523" y="45"/>
                    </a:lnTo>
                    <a:lnTo>
                      <a:pt x="532" y="58"/>
                    </a:lnTo>
                    <a:lnTo>
                      <a:pt x="541" y="70"/>
                    </a:lnTo>
                    <a:lnTo>
                      <a:pt x="550" y="82"/>
                    </a:lnTo>
                    <a:lnTo>
                      <a:pt x="559" y="94"/>
                    </a:lnTo>
                    <a:lnTo>
                      <a:pt x="568" y="109"/>
                    </a:lnTo>
                    <a:lnTo>
                      <a:pt x="577" y="121"/>
                    </a:lnTo>
                    <a:lnTo>
                      <a:pt x="586" y="136"/>
                    </a:lnTo>
                    <a:lnTo>
                      <a:pt x="595" y="151"/>
                    </a:lnTo>
                    <a:lnTo>
                      <a:pt x="604" y="167"/>
                    </a:lnTo>
                    <a:lnTo>
                      <a:pt x="613" y="182"/>
                    </a:lnTo>
                    <a:lnTo>
                      <a:pt x="622" y="197"/>
                    </a:lnTo>
                    <a:lnTo>
                      <a:pt x="631" y="209"/>
                    </a:lnTo>
                    <a:lnTo>
                      <a:pt x="640" y="224"/>
                    </a:lnTo>
                    <a:lnTo>
                      <a:pt x="649" y="236"/>
                    </a:lnTo>
                    <a:lnTo>
                      <a:pt x="658" y="251"/>
                    </a:lnTo>
                    <a:lnTo>
                      <a:pt x="667" y="264"/>
                    </a:lnTo>
                    <a:lnTo>
                      <a:pt x="676" y="276"/>
                    </a:lnTo>
                    <a:lnTo>
                      <a:pt x="685" y="288"/>
                    </a:lnTo>
                    <a:lnTo>
                      <a:pt x="694" y="297"/>
                    </a:lnTo>
                    <a:lnTo>
                      <a:pt x="703" y="309"/>
                    </a:lnTo>
                    <a:lnTo>
                      <a:pt x="712" y="318"/>
                    </a:lnTo>
                    <a:lnTo>
                      <a:pt x="721" y="327"/>
                    </a:lnTo>
                    <a:lnTo>
                      <a:pt x="730" y="336"/>
                    </a:lnTo>
                    <a:lnTo>
                      <a:pt x="739" y="342"/>
                    </a:lnTo>
                    <a:lnTo>
                      <a:pt x="748" y="351"/>
                    </a:lnTo>
                    <a:lnTo>
                      <a:pt x="757" y="358"/>
                    </a:lnTo>
                    <a:lnTo>
                      <a:pt x="766" y="364"/>
                    </a:lnTo>
                    <a:lnTo>
                      <a:pt x="775" y="367"/>
                    </a:lnTo>
                    <a:lnTo>
                      <a:pt x="784" y="373"/>
                    </a:lnTo>
                    <a:lnTo>
                      <a:pt x="793" y="379"/>
                    </a:lnTo>
                    <a:lnTo>
                      <a:pt x="802" y="382"/>
                    </a:lnTo>
                    <a:lnTo>
                      <a:pt x="811" y="385"/>
                    </a:lnTo>
                    <a:lnTo>
                      <a:pt x="820" y="388"/>
                    </a:lnTo>
                    <a:lnTo>
                      <a:pt x="829" y="391"/>
                    </a:lnTo>
                    <a:lnTo>
                      <a:pt x="838" y="394"/>
                    </a:lnTo>
                    <a:lnTo>
                      <a:pt x="847" y="394"/>
                    </a:lnTo>
                    <a:lnTo>
                      <a:pt x="857" y="397"/>
                    </a:lnTo>
                    <a:lnTo>
                      <a:pt x="866" y="400"/>
                    </a:lnTo>
                    <a:lnTo>
                      <a:pt x="875" y="400"/>
                    </a:lnTo>
                    <a:lnTo>
                      <a:pt x="884" y="400"/>
                    </a:lnTo>
                    <a:lnTo>
                      <a:pt x="893" y="403"/>
                    </a:lnTo>
                    <a:lnTo>
                      <a:pt x="902" y="403"/>
                    </a:lnTo>
                    <a:lnTo>
                      <a:pt x="902" y="406"/>
                    </a:lnTo>
                    <a:lnTo>
                      <a:pt x="0" y="406"/>
                    </a:lnTo>
                    <a:close/>
                  </a:path>
                </a:pathLst>
              </a:custGeom>
              <a:solidFill>
                <a:srgbClr val="00CCFF"/>
              </a:solidFill>
              <a:ln w="4826">
                <a:solidFill>
                  <a:srgbClr val="00CCFF"/>
                </a:solidFill>
                <a:prstDash val="solid"/>
                <a:round/>
                <a:headEnd/>
                <a:tailEnd/>
              </a:ln>
            </p:spPr>
            <p:txBody>
              <a:bodyPr/>
              <a:lstStyle/>
              <a:p>
                <a:endParaRPr lang="en-US"/>
              </a:p>
            </p:txBody>
          </p:sp>
          <p:sp>
            <p:nvSpPr>
              <p:cNvPr id="17421" name="Rectangle 18"/>
              <p:cNvSpPr>
                <a:spLocks noChangeArrowheads="1"/>
              </p:cNvSpPr>
              <p:nvPr/>
            </p:nvSpPr>
            <p:spPr bwMode="auto">
              <a:xfrm>
                <a:off x="1006" y="2314"/>
                <a:ext cx="328" cy="121"/>
              </a:xfrm>
              <a:prstGeom prst="rect">
                <a:avLst/>
              </a:prstGeom>
              <a:solidFill>
                <a:srgbClr val="00CCFF"/>
              </a:solidFill>
              <a:ln w="4826">
                <a:solidFill>
                  <a:srgbClr val="00CCFF"/>
                </a:solidFill>
                <a:miter lim="800000"/>
                <a:headEnd/>
                <a:tailEnd/>
              </a:ln>
            </p:spPr>
            <p:txBody>
              <a:bodyPr/>
              <a:lstStyle/>
              <a:p>
                <a:endParaRPr lang="en-US">
                  <a:latin typeface="Calibri" pitchFamily="34" charset="0"/>
                </a:endParaRPr>
              </a:p>
            </p:txBody>
          </p:sp>
          <p:sp>
            <p:nvSpPr>
              <p:cNvPr id="17422" name="Freeform 19"/>
              <p:cNvSpPr>
                <a:spLocks/>
              </p:cNvSpPr>
              <p:nvPr/>
            </p:nvSpPr>
            <p:spPr bwMode="auto">
              <a:xfrm>
                <a:off x="994" y="2528"/>
                <a:ext cx="369" cy="242"/>
              </a:xfrm>
              <a:custGeom>
                <a:avLst/>
                <a:gdLst>
                  <a:gd name="T0" fmla="*/ 0 w 902"/>
                  <a:gd name="T1" fmla="*/ 86 h 406"/>
                  <a:gd name="T2" fmla="*/ 31 w 902"/>
                  <a:gd name="T3" fmla="*/ 0 h 406"/>
                  <a:gd name="T4" fmla="*/ 62 w 902"/>
                  <a:gd name="T5" fmla="*/ 86 h 406"/>
                  <a:gd name="T6" fmla="*/ 0 w 902"/>
                  <a:gd name="T7" fmla="*/ 86 h 406"/>
                  <a:gd name="T8" fmla="*/ 0 60000 65536"/>
                  <a:gd name="T9" fmla="*/ 0 60000 65536"/>
                  <a:gd name="T10" fmla="*/ 0 60000 65536"/>
                  <a:gd name="T11" fmla="*/ 0 60000 65536"/>
                  <a:gd name="T12" fmla="*/ 0 w 902"/>
                  <a:gd name="T13" fmla="*/ 0 h 406"/>
                  <a:gd name="T14" fmla="*/ 902 w 902"/>
                  <a:gd name="T15" fmla="*/ 406 h 406"/>
                </a:gdLst>
                <a:ahLst/>
                <a:cxnLst>
                  <a:cxn ang="T8">
                    <a:pos x="T0" y="T1"/>
                  </a:cxn>
                  <a:cxn ang="T9">
                    <a:pos x="T2" y="T3"/>
                  </a:cxn>
                  <a:cxn ang="T10">
                    <a:pos x="T4" y="T5"/>
                  </a:cxn>
                  <a:cxn ang="T11">
                    <a:pos x="T6" y="T7"/>
                  </a:cxn>
                </a:cxnLst>
                <a:rect l="T12" t="T13" r="T14" b="T15"/>
                <a:pathLst>
                  <a:path w="902" h="406">
                    <a:moveTo>
                      <a:pt x="0" y="406"/>
                    </a:moveTo>
                    <a:lnTo>
                      <a:pt x="451" y="0"/>
                    </a:lnTo>
                    <a:lnTo>
                      <a:pt x="902" y="406"/>
                    </a:lnTo>
                    <a:lnTo>
                      <a:pt x="0" y="406"/>
                    </a:lnTo>
                    <a:close/>
                  </a:path>
                </a:pathLst>
              </a:custGeom>
              <a:solidFill>
                <a:srgbClr val="00CCFF"/>
              </a:solidFill>
              <a:ln w="4826">
                <a:solidFill>
                  <a:srgbClr val="00CCFF"/>
                </a:solidFill>
                <a:prstDash val="solid"/>
                <a:round/>
                <a:headEnd/>
                <a:tailEnd/>
              </a:ln>
            </p:spPr>
            <p:txBody>
              <a:bodyPr/>
              <a:lstStyle/>
              <a:p>
                <a:endParaRPr lang="en-US"/>
              </a:p>
            </p:txBody>
          </p:sp>
          <p:sp>
            <p:nvSpPr>
              <p:cNvPr id="17423" name="Freeform 20"/>
              <p:cNvSpPr>
                <a:spLocks/>
              </p:cNvSpPr>
              <p:nvPr/>
            </p:nvSpPr>
            <p:spPr bwMode="auto">
              <a:xfrm>
                <a:off x="550" y="2185"/>
                <a:ext cx="363" cy="242"/>
              </a:xfrm>
              <a:custGeom>
                <a:avLst/>
                <a:gdLst>
                  <a:gd name="T0" fmla="*/ 0 w 902"/>
                  <a:gd name="T1" fmla="*/ 80 h 406"/>
                  <a:gd name="T2" fmla="*/ 1 w 902"/>
                  <a:gd name="T3" fmla="*/ 38 h 406"/>
                  <a:gd name="T4" fmla="*/ 2 w 902"/>
                  <a:gd name="T5" fmla="*/ 8 h 406"/>
                  <a:gd name="T6" fmla="*/ 4 w 902"/>
                  <a:gd name="T7" fmla="*/ 0 h 406"/>
                  <a:gd name="T8" fmla="*/ 5 w 902"/>
                  <a:gd name="T9" fmla="*/ 5 h 406"/>
                  <a:gd name="T10" fmla="*/ 6 w 902"/>
                  <a:gd name="T11" fmla="*/ 15 h 406"/>
                  <a:gd name="T12" fmla="*/ 7 w 902"/>
                  <a:gd name="T13" fmla="*/ 26 h 406"/>
                  <a:gd name="T14" fmla="*/ 8 w 902"/>
                  <a:gd name="T15" fmla="*/ 36 h 406"/>
                  <a:gd name="T16" fmla="*/ 9 w 902"/>
                  <a:gd name="T17" fmla="*/ 45 h 406"/>
                  <a:gd name="T18" fmla="*/ 10 w 902"/>
                  <a:gd name="T19" fmla="*/ 52 h 406"/>
                  <a:gd name="T20" fmla="*/ 12 w 902"/>
                  <a:gd name="T21" fmla="*/ 58 h 406"/>
                  <a:gd name="T22" fmla="*/ 13 w 902"/>
                  <a:gd name="T23" fmla="*/ 64 h 406"/>
                  <a:gd name="T24" fmla="*/ 14 w 902"/>
                  <a:gd name="T25" fmla="*/ 67 h 406"/>
                  <a:gd name="T26" fmla="*/ 15 w 902"/>
                  <a:gd name="T27" fmla="*/ 70 h 406"/>
                  <a:gd name="T28" fmla="*/ 17 w 902"/>
                  <a:gd name="T29" fmla="*/ 73 h 406"/>
                  <a:gd name="T30" fmla="*/ 18 w 902"/>
                  <a:gd name="T31" fmla="*/ 76 h 406"/>
                  <a:gd name="T32" fmla="*/ 19 w 902"/>
                  <a:gd name="T33" fmla="*/ 78 h 406"/>
                  <a:gd name="T34" fmla="*/ 20 w 902"/>
                  <a:gd name="T35" fmla="*/ 79 h 406"/>
                  <a:gd name="T36" fmla="*/ 21 w 902"/>
                  <a:gd name="T37" fmla="*/ 80 h 406"/>
                  <a:gd name="T38" fmla="*/ 23 w 902"/>
                  <a:gd name="T39" fmla="*/ 81 h 406"/>
                  <a:gd name="T40" fmla="*/ 23 w 902"/>
                  <a:gd name="T41" fmla="*/ 82 h 406"/>
                  <a:gd name="T42" fmla="*/ 25 w 902"/>
                  <a:gd name="T43" fmla="*/ 83 h 406"/>
                  <a:gd name="T44" fmla="*/ 26 w 902"/>
                  <a:gd name="T45" fmla="*/ 83 h 406"/>
                  <a:gd name="T46" fmla="*/ 27 w 902"/>
                  <a:gd name="T47" fmla="*/ 83 h 406"/>
                  <a:gd name="T48" fmla="*/ 28 w 902"/>
                  <a:gd name="T49" fmla="*/ 84 h 406"/>
                  <a:gd name="T50" fmla="*/ 29 w 902"/>
                  <a:gd name="T51" fmla="*/ 84 h 406"/>
                  <a:gd name="T52" fmla="*/ 31 w 902"/>
                  <a:gd name="T53" fmla="*/ 85 h 406"/>
                  <a:gd name="T54" fmla="*/ 32 w 902"/>
                  <a:gd name="T55" fmla="*/ 85 h 406"/>
                  <a:gd name="T56" fmla="*/ 33 w 902"/>
                  <a:gd name="T57" fmla="*/ 85 h 406"/>
                  <a:gd name="T58" fmla="*/ 34 w 902"/>
                  <a:gd name="T59" fmla="*/ 85 h 406"/>
                  <a:gd name="T60" fmla="*/ 35 w 902"/>
                  <a:gd name="T61" fmla="*/ 85 h 406"/>
                  <a:gd name="T62" fmla="*/ 37 w 902"/>
                  <a:gd name="T63" fmla="*/ 85 h 406"/>
                  <a:gd name="T64" fmla="*/ 37 w 902"/>
                  <a:gd name="T65" fmla="*/ 85 h 406"/>
                  <a:gd name="T66" fmla="*/ 39 w 902"/>
                  <a:gd name="T67" fmla="*/ 85 h 406"/>
                  <a:gd name="T68" fmla="*/ 40 w 902"/>
                  <a:gd name="T69" fmla="*/ 86 h 406"/>
                  <a:gd name="T70" fmla="*/ 41 w 902"/>
                  <a:gd name="T71" fmla="*/ 86 h 406"/>
                  <a:gd name="T72" fmla="*/ 42 w 902"/>
                  <a:gd name="T73" fmla="*/ 86 h 406"/>
                  <a:gd name="T74" fmla="*/ 43 w 902"/>
                  <a:gd name="T75" fmla="*/ 86 h 406"/>
                  <a:gd name="T76" fmla="*/ 45 w 902"/>
                  <a:gd name="T77" fmla="*/ 86 h 406"/>
                  <a:gd name="T78" fmla="*/ 46 w 902"/>
                  <a:gd name="T79" fmla="*/ 86 h 406"/>
                  <a:gd name="T80" fmla="*/ 47 w 902"/>
                  <a:gd name="T81" fmla="*/ 86 h 406"/>
                  <a:gd name="T82" fmla="*/ 48 w 902"/>
                  <a:gd name="T83" fmla="*/ 86 h 406"/>
                  <a:gd name="T84" fmla="*/ 49 w 902"/>
                  <a:gd name="T85" fmla="*/ 86 h 406"/>
                  <a:gd name="T86" fmla="*/ 51 w 902"/>
                  <a:gd name="T87" fmla="*/ 86 h 406"/>
                  <a:gd name="T88" fmla="*/ 52 w 902"/>
                  <a:gd name="T89" fmla="*/ 86 h 406"/>
                  <a:gd name="T90" fmla="*/ 53 w 902"/>
                  <a:gd name="T91" fmla="*/ 86 h 406"/>
                  <a:gd name="T92" fmla="*/ 54 w 902"/>
                  <a:gd name="T93" fmla="*/ 86 h 406"/>
                  <a:gd name="T94" fmla="*/ 55 w 902"/>
                  <a:gd name="T95" fmla="*/ 86 h 406"/>
                  <a:gd name="T96" fmla="*/ 56 w 902"/>
                  <a:gd name="T97" fmla="*/ 86 h 406"/>
                  <a:gd name="T98" fmla="*/ 58 w 902"/>
                  <a:gd name="T99" fmla="*/ 86 h 406"/>
                  <a:gd name="T100" fmla="*/ 59 w 902"/>
                  <a:gd name="T101" fmla="*/ 86 h 4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2"/>
                  <a:gd name="T154" fmla="*/ 0 h 406"/>
                  <a:gd name="T155" fmla="*/ 902 w 902"/>
                  <a:gd name="T156" fmla="*/ 406 h 4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2" h="406">
                    <a:moveTo>
                      <a:pt x="0" y="406"/>
                    </a:moveTo>
                    <a:lnTo>
                      <a:pt x="0" y="379"/>
                    </a:lnTo>
                    <a:lnTo>
                      <a:pt x="9" y="288"/>
                    </a:lnTo>
                    <a:lnTo>
                      <a:pt x="18" y="182"/>
                    </a:lnTo>
                    <a:lnTo>
                      <a:pt x="27" y="97"/>
                    </a:lnTo>
                    <a:lnTo>
                      <a:pt x="36" y="39"/>
                    </a:lnTo>
                    <a:lnTo>
                      <a:pt x="45" y="9"/>
                    </a:lnTo>
                    <a:lnTo>
                      <a:pt x="54" y="0"/>
                    </a:lnTo>
                    <a:lnTo>
                      <a:pt x="63" y="9"/>
                    </a:lnTo>
                    <a:lnTo>
                      <a:pt x="72" y="24"/>
                    </a:lnTo>
                    <a:lnTo>
                      <a:pt x="81" y="45"/>
                    </a:lnTo>
                    <a:lnTo>
                      <a:pt x="90" y="70"/>
                    </a:lnTo>
                    <a:lnTo>
                      <a:pt x="99" y="94"/>
                    </a:lnTo>
                    <a:lnTo>
                      <a:pt x="108" y="121"/>
                    </a:lnTo>
                    <a:lnTo>
                      <a:pt x="117" y="145"/>
                    </a:lnTo>
                    <a:lnTo>
                      <a:pt x="126" y="170"/>
                    </a:lnTo>
                    <a:lnTo>
                      <a:pt x="135" y="191"/>
                    </a:lnTo>
                    <a:lnTo>
                      <a:pt x="144" y="212"/>
                    </a:lnTo>
                    <a:lnTo>
                      <a:pt x="153" y="230"/>
                    </a:lnTo>
                    <a:lnTo>
                      <a:pt x="162" y="245"/>
                    </a:lnTo>
                    <a:lnTo>
                      <a:pt x="171" y="261"/>
                    </a:lnTo>
                    <a:lnTo>
                      <a:pt x="180" y="276"/>
                    </a:lnTo>
                    <a:lnTo>
                      <a:pt x="189" y="288"/>
                    </a:lnTo>
                    <a:lnTo>
                      <a:pt x="198" y="300"/>
                    </a:lnTo>
                    <a:lnTo>
                      <a:pt x="207" y="309"/>
                    </a:lnTo>
                    <a:lnTo>
                      <a:pt x="216" y="318"/>
                    </a:lnTo>
                    <a:lnTo>
                      <a:pt x="225" y="327"/>
                    </a:lnTo>
                    <a:lnTo>
                      <a:pt x="234" y="333"/>
                    </a:lnTo>
                    <a:lnTo>
                      <a:pt x="243" y="339"/>
                    </a:lnTo>
                    <a:lnTo>
                      <a:pt x="252" y="345"/>
                    </a:lnTo>
                    <a:lnTo>
                      <a:pt x="261" y="351"/>
                    </a:lnTo>
                    <a:lnTo>
                      <a:pt x="270" y="358"/>
                    </a:lnTo>
                    <a:lnTo>
                      <a:pt x="279" y="361"/>
                    </a:lnTo>
                    <a:lnTo>
                      <a:pt x="288" y="367"/>
                    </a:lnTo>
                    <a:lnTo>
                      <a:pt x="297" y="370"/>
                    </a:lnTo>
                    <a:lnTo>
                      <a:pt x="306" y="373"/>
                    </a:lnTo>
                    <a:lnTo>
                      <a:pt x="315" y="376"/>
                    </a:lnTo>
                    <a:lnTo>
                      <a:pt x="324" y="379"/>
                    </a:lnTo>
                    <a:lnTo>
                      <a:pt x="333" y="382"/>
                    </a:lnTo>
                    <a:lnTo>
                      <a:pt x="342" y="382"/>
                    </a:lnTo>
                    <a:lnTo>
                      <a:pt x="351" y="385"/>
                    </a:lnTo>
                    <a:lnTo>
                      <a:pt x="360" y="388"/>
                    </a:lnTo>
                    <a:lnTo>
                      <a:pt x="369" y="388"/>
                    </a:lnTo>
                    <a:lnTo>
                      <a:pt x="378" y="391"/>
                    </a:lnTo>
                    <a:lnTo>
                      <a:pt x="387" y="391"/>
                    </a:lnTo>
                    <a:lnTo>
                      <a:pt x="396" y="391"/>
                    </a:lnTo>
                    <a:lnTo>
                      <a:pt x="406" y="394"/>
                    </a:lnTo>
                    <a:lnTo>
                      <a:pt x="415" y="394"/>
                    </a:lnTo>
                    <a:lnTo>
                      <a:pt x="424" y="397"/>
                    </a:lnTo>
                    <a:lnTo>
                      <a:pt x="433" y="397"/>
                    </a:lnTo>
                    <a:lnTo>
                      <a:pt x="442" y="397"/>
                    </a:lnTo>
                    <a:lnTo>
                      <a:pt x="451" y="397"/>
                    </a:lnTo>
                    <a:lnTo>
                      <a:pt x="460" y="400"/>
                    </a:lnTo>
                    <a:lnTo>
                      <a:pt x="469" y="400"/>
                    </a:lnTo>
                    <a:lnTo>
                      <a:pt x="478" y="400"/>
                    </a:lnTo>
                    <a:lnTo>
                      <a:pt x="487" y="400"/>
                    </a:lnTo>
                    <a:lnTo>
                      <a:pt x="496" y="400"/>
                    </a:lnTo>
                    <a:lnTo>
                      <a:pt x="505" y="400"/>
                    </a:lnTo>
                    <a:lnTo>
                      <a:pt x="514" y="403"/>
                    </a:lnTo>
                    <a:lnTo>
                      <a:pt x="523" y="403"/>
                    </a:lnTo>
                    <a:lnTo>
                      <a:pt x="532" y="403"/>
                    </a:lnTo>
                    <a:lnTo>
                      <a:pt x="541" y="403"/>
                    </a:lnTo>
                    <a:lnTo>
                      <a:pt x="550" y="403"/>
                    </a:lnTo>
                    <a:lnTo>
                      <a:pt x="559" y="403"/>
                    </a:lnTo>
                    <a:lnTo>
                      <a:pt x="568" y="403"/>
                    </a:lnTo>
                    <a:lnTo>
                      <a:pt x="577" y="403"/>
                    </a:lnTo>
                    <a:lnTo>
                      <a:pt x="586" y="403"/>
                    </a:lnTo>
                    <a:lnTo>
                      <a:pt x="595" y="403"/>
                    </a:lnTo>
                    <a:lnTo>
                      <a:pt x="604" y="406"/>
                    </a:lnTo>
                    <a:lnTo>
                      <a:pt x="613" y="406"/>
                    </a:lnTo>
                    <a:lnTo>
                      <a:pt x="622" y="406"/>
                    </a:lnTo>
                    <a:lnTo>
                      <a:pt x="631" y="406"/>
                    </a:lnTo>
                    <a:lnTo>
                      <a:pt x="640" y="406"/>
                    </a:lnTo>
                    <a:lnTo>
                      <a:pt x="649" y="406"/>
                    </a:lnTo>
                    <a:lnTo>
                      <a:pt x="658" y="406"/>
                    </a:lnTo>
                    <a:lnTo>
                      <a:pt x="667" y="406"/>
                    </a:lnTo>
                    <a:lnTo>
                      <a:pt x="676" y="406"/>
                    </a:lnTo>
                    <a:lnTo>
                      <a:pt x="685" y="406"/>
                    </a:lnTo>
                    <a:lnTo>
                      <a:pt x="694" y="406"/>
                    </a:lnTo>
                    <a:lnTo>
                      <a:pt x="703" y="406"/>
                    </a:lnTo>
                    <a:lnTo>
                      <a:pt x="712" y="406"/>
                    </a:lnTo>
                    <a:lnTo>
                      <a:pt x="721" y="406"/>
                    </a:lnTo>
                    <a:lnTo>
                      <a:pt x="730" y="406"/>
                    </a:lnTo>
                    <a:lnTo>
                      <a:pt x="739" y="406"/>
                    </a:lnTo>
                    <a:lnTo>
                      <a:pt x="748" y="406"/>
                    </a:lnTo>
                    <a:lnTo>
                      <a:pt x="757" y="406"/>
                    </a:lnTo>
                    <a:lnTo>
                      <a:pt x="766" y="406"/>
                    </a:lnTo>
                    <a:lnTo>
                      <a:pt x="775" y="406"/>
                    </a:lnTo>
                    <a:lnTo>
                      <a:pt x="784" y="406"/>
                    </a:lnTo>
                    <a:lnTo>
                      <a:pt x="793" y="406"/>
                    </a:lnTo>
                    <a:lnTo>
                      <a:pt x="802" y="406"/>
                    </a:lnTo>
                    <a:lnTo>
                      <a:pt x="811" y="406"/>
                    </a:lnTo>
                    <a:lnTo>
                      <a:pt x="820" y="406"/>
                    </a:lnTo>
                    <a:lnTo>
                      <a:pt x="829" y="406"/>
                    </a:lnTo>
                    <a:lnTo>
                      <a:pt x="838" y="406"/>
                    </a:lnTo>
                    <a:lnTo>
                      <a:pt x="847" y="406"/>
                    </a:lnTo>
                    <a:lnTo>
                      <a:pt x="857" y="406"/>
                    </a:lnTo>
                    <a:lnTo>
                      <a:pt x="866" y="406"/>
                    </a:lnTo>
                    <a:lnTo>
                      <a:pt x="875" y="406"/>
                    </a:lnTo>
                    <a:lnTo>
                      <a:pt x="884" y="406"/>
                    </a:lnTo>
                    <a:lnTo>
                      <a:pt x="893" y="406"/>
                    </a:lnTo>
                    <a:lnTo>
                      <a:pt x="902" y="406"/>
                    </a:lnTo>
                    <a:lnTo>
                      <a:pt x="0" y="406"/>
                    </a:lnTo>
                    <a:close/>
                  </a:path>
                </a:pathLst>
              </a:custGeom>
              <a:solidFill>
                <a:srgbClr val="00CCFF"/>
              </a:solidFill>
              <a:ln w="4826">
                <a:solidFill>
                  <a:srgbClr val="00CCFF"/>
                </a:solidFill>
                <a:prstDash val="solid"/>
                <a:round/>
                <a:headEnd/>
                <a:tailEnd/>
              </a:ln>
            </p:spPr>
            <p:txBody>
              <a:bodyPr/>
              <a:lstStyle/>
              <a:p>
                <a:endParaRPr lang="en-US"/>
              </a:p>
            </p:txBody>
          </p:sp>
          <p:sp>
            <p:nvSpPr>
              <p:cNvPr id="17424" name="Rectangle 21"/>
              <p:cNvSpPr>
                <a:spLocks noChangeArrowheads="1"/>
              </p:cNvSpPr>
              <p:nvPr/>
            </p:nvSpPr>
            <p:spPr bwMode="auto">
              <a:xfrm>
                <a:off x="526" y="2146"/>
                <a:ext cx="384" cy="288"/>
              </a:xfrm>
              <a:prstGeom prst="rect">
                <a:avLst/>
              </a:prstGeom>
              <a:noFill/>
              <a:ln w="12700">
                <a:solidFill>
                  <a:schemeClr val="tx1"/>
                </a:solidFill>
                <a:miter lim="800000"/>
                <a:headEnd/>
                <a:tailEnd/>
              </a:ln>
            </p:spPr>
            <p:txBody>
              <a:bodyPr wrap="none" anchor="ctr"/>
              <a:lstStyle/>
              <a:p>
                <a:endParaRPr lang="en-US">
                  <a:latin typeface="Calibri" pitchFamily="34" charset="0"/>
                </a:endParaRPr>
              </a:p>
            </p:txBody>
          </p:sp>
          <p:sp>
            <p:nvSpPr>
              <p:cNvPr id="17425" name="Rectangle 22"/>
              <p:cNvSpPr>
                <a:spLocks noChangeArrowheads="1"/>
              </p:cNvSpPr>
              <p:nvPr/>
            </p:nvSpPr>
            <p:spPr bwMode="auto">
              <a:xfrm>
                <a:off x="526" y="2482"/>
                <a:ext cx="384" cy="288"/>
              </a:xfrm>
              <a:prstGeom prst="rect">
                <a:avLst/>
              </a:prstGeom>
              <a:noFill/>
              <a:ln w="12700">
                <a:solidFill>
                  <a:schemeClr val="tx1"/>
                </a:solidFill>
                <a:miter lim="800000"/>
                <a:headEnd/>
                <a:tailEnd/>
              </a:ln>
            </p:spPr>
            <p:txBody>
              <a:bodyPr wrap="none" anchor="ctr"/>
              <a:lstStyle/>
              <a:p>
                <a:endParaRPr lang="en-US">
                  <a:latin typeface="Calibri" pitchFamily="34" charset="0"/>
                </a:endParaRPr>
              </a:p>
            </p:txBody>
          </p:sp>
          <p:sp>
            <p:nvSpPr>
              <p:cNvPr id="17426" name="Rectangle 23"/>
              <p:cNvSpPr>
                <a:spLocks noChangeArrowheads="1"/>
              </p:cNvSpPr>
              <p:nvPr/>
            </p:nvSpPr>
            <p:spPr bwMode="auto">
              <a:xfrm>
                <a:off x="982" y="2482"/>
                <a:ext cx="384" cy="288"/>
              </a:xfrm>
              <a:prstGeom prst="rect">
                <a:avLst/>
              </a:prstGeom>
              <a:noFill/>
              <a:ln w="12700">
                <a:solidFill>
                  <a:schemeClr val="tx1"/>
                </a:solidFill>
                <a:miter lim="800000"/>
                <a:headEnd/>
                <a:tailEnd/>
              </a:ln>
            </p:spPr>
            <p:txBody>
              <a:bodyPr wrap="none" anchor="ctr"/>
              <a:lstStyle/>
              <a:p>
                <a:endParaRPr lang="en-US">
                  <a:latin typeface="Calibri" pitchFamily="34" charset="0"/>
                </a:endParaRPr>
              </a:p>
            </p:txBody>
          </p:sp>
          <p:sp>
            <p:nvSpPr>
              <p:cNvPr id="17427" name="Rectangle 24"/>
              <p:cNvSpPr>
                <a:spLocks noChangeArrowheads="1"/>
              </p:cNvSpPr>
              <p:nvPr/>
            </p:nvSpPr>
            <p:spPr bwMode="auto">
              <a:xfrm>
                <a:off x="982" y="2146"/>
                <a:ext cx="384" cy="288"/>
              </a:xfrm>
              <a:prstGeom prst="rect">
                <a:avLst/>
              </a:prstGeom>
              <a:noFill/>
              <a:ln w="12700">
                <a:solidFill>
                  <a:schemeClr val="tx1"/>
                </a:solidFill>
                <a:miter lim="800000"/>
                <a:headEnd/>
                <a:tailEnd/>
              </a:ln>
            </p:spPr>
            <p:txBody>
              <a:bodyPr wrap="none" anchor="ctr"/>
              <a:lstStyle/>
              <a:p>
                <a:endParaRPr lang="en-US">
                  <a:latin typeface="Calibri" pitchFamily="34" charset="0"/>
                </a:endParaRPr>
              </a:p>
            </p:txBody>
          </p:sp>
        </p:grpSp>
      </p:grpSp>
      <p:sp>
        <p:nvSpPr>
          <p:cNvPr id="17416" name="TextBox 61"/>
          <p:cNvSpPr txBox="1">
            <a:spLocks noChangeArrowheads="1"/>
          </p:cNvSpPr>
          <p:nvPr/>
        </p:nvSpPr>
        <p:spPr bwMode="auto">
          <a:xfrm flipH="1">
            <a:off x="3186912" y="4200371"/>
            <a:ext cx="2971800" cy="1465262"/>
          </a:xfrm>
          <a:prstGeom prst="rect">
            <a:avLst/>
          </a:prstGeom>
          <a:noFill/>
          <a:ln w="9525">
            <a:noFill/>
            <a:miter lim="800000"/>
            <a:headEnd/>
            <a:tailEnd/>
          </a:ln>
        </p:spPr>
        <p:txBody>
          <a:bodyPr>
            <a:spAutoFit/>
          </a:bodyPr>
          <a:lstStyle/>
          <a:p>
            <a:pPr algn="ctr"/>
            <a:r>
              <a:rPr lang="en-US" dirty="0">
                <a:solidFill>
                  <a:srgbClr val="2918A8"/>
                </a:solidFill>
                <a:latin typeface="Calibri" pitchFamily="34" charset="0"/>
              </a:rPr>
              <a:t>Dermal</a:t>
            </a:r>
          </a:p>
          <a:p>
            <a:pPr algn="ctr"/>
            <a:r>
              <a:rPr lang="en-US" dirty="0">
                <a:solidFill>
                  <a:srgbClr val="FF0000"/>
                </a:solidFill>
                <a:latin typeface="Calibri" pitchFamily="34" charset="0"/>
              </a:rPr>
              <a:t>Inhalation</a:t>
            </a:r>
          </a:p>
          <a:p>
            <a:pPr algn="ctr"/>
            <a:r>
              <a:rPr lang="en-US" dirty="0">
                <a:solidFill>
                  <a:srgbClr val="00B050"/>
                </a:solidFill>
                <a:latin typeface="Calibri" pitchFamily="34" charset="0"/>
              </a:rPr>
              <a:t>Non-Dietary Ingestion</a:t>
            </a:r>
          </a:p>
          <a:p>
            <a:pPr algn="ctr"/>
            <a:r>
              <a:rPr lang="en-US" dirty="0">
                <a:solidFill>
                  <a:srgbClr val="7030A0"/>
                </a:solidFill>
                <a:latin typeface="Calibri" pitchFamily="34" charset="0"/>
              </a:rPr>
              <a:t>Dietary Ingestion</a:t>
            </a:r>
          </a:p>
          <a:p>
            <a:pPr algn="ctr"/>
            <a:r>
              <a:rPr lang="en-US" dirty="0">
                <a:latin typeface="Calibri" pitchFamily="34" charset="0"/>
              </a:rPr>
              <a:t>Total Intake</a:t>
            </a:r>
          </a:p>
        </p:txBody>
      </p:sp>
      <p:sp>
        <p:nvSpPr>
          <p:cNvPr id="2" name="Rectangle 1"/>
          <p:cNvSpPr/>
          <p:nvPr/>
        </p:nvSpPr>
        <p:spPr>
          <a:xfrm>
            <a:off x="2118419" y="3179597"/>
            <a:ext cx="1518364" cy="646331"/>
          </a:xfrm>
          <a:prstGeom prst="rect">
            <a:avLst/>
          </a:prstGeom>
        </p:spPr>
        <p:txBody>
          <a:bodyPr wrap="none">
            <a:spAutoFit/>
          </a:bodyPr>
          <a:lstStyle/>
          <a:p>
            <a:r>
              <a:rPr lang="en-US" b="1" i="1" dirty="0"/>
              <a:t>Monte </a:t>
            </a:r>
            <a:r>
              <a:rPr lang="en-US" b="1" i="1" dirty="0" smtClean="0"/>
              <a:t>Carlo</a:t>
            </a:r>
          </a:p>
          <a:p>
            <a:r>
              <a:rPr lang="en-US" b="1" i="1" dirty="0" smtClean="0"/>
              <a:t> Simulation</a:t>
            </a:r>
            <a:endParaRPr lang="en-US" b="1" i="1" dirty="0">
              <a:solidFill>
                <a:srgbClr val="000066"/>
              </a:solidFill>
              <a:latin typeface="Tahoma"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txBox="1">
            <a:spLocks/>
          </p:cNvSpPr>
          <p:nvPr/>
        </p:nvSpPr>
        <p:spPr bwMode="auto">
          <a:xfrm>
            <a:off x="0" y="155532"/>
            <a:ext cx="10697537" cy="1143001"/>
          </a:xfrm>
          <a:prstGeom prst="rect">
            <a:avLst/>
          </a:prstGeom>
          <a:noFill/>
          <a:ln w="9525">
            <a:noFill/>
            <a:miter lim="800000"/>
            <a:headEnd/>
            <a:tailEnd/>
          </a:ln>
        </p:spPr>
        <p:txBody>
          <a:bodyPr/>
          <a:lstStyle/>
          <a:p>
            <a:pPr algn="ctr"/>
            <a:r>
              <a:rPr lang="en-US" sz="4400" b="1" dirty="0" smtClean="0">
                <a:solidFill>
                  <a:srgbClr val="355777"/>
                </a:solidFill>
                <a:latin typeface="Calibri" pitchFamily="34" charset="0"/>
              </a:rPr>
              <a:t>Population Generation</a:t>
            </a:r>
            <a:endParaRPr lang="en-US" sz="4400" b="1" dirty="0">
              <a:solidFill>
                <a:srgbClr val="355777"/>
              </a:solidFill>
              <a:latin typeface="Calibri" pitchFamily="34" charset="0"/>
            </a:endParaRPr>
          </a:p>
        </p:txBody>
      </p:sp>
      <p:pic>
        <p:nvPicPr>
          <p:cNvPr id="22530" name="Picture 2"/>
          <p:cNvPicPr>
            <a:picLocks noChangeAspect="1" noChangeArrowheads="1"/>
          </p:cNvPicPr>
          <p:nvPr/>
        </p:nvPicPr>
        <p:blipFill>
          <a:blip r:embed="rId2"/>
          <a:srcRect l="684" t="5658" b="5138"/>
          <a:stretch>
            <a:fillRect/>
          </a:stretch>
        </p:blipFill>
        <p:spPr bwMode="auto">
          <a:xfrm>
            <a:off x="136525" y="5292725"/>
            <a:ext cx="3067050" cy="942975"/>
          </a:xfrm>
          <a:prstGeom prst="rect">
            <a:avLst/>
          </a:prstGeom>
          <a:noFill/>
          <a:ln w="9525">
            <a:noFill/>
            <a:miter lim="800000"/>
            <a:headEnd/>
            <a:tailEnd/>
          </a:ln>
        </p:spPr>
      </p:pic>
      <p:pic>
        <p:nvPicPr>
          <p:cNvPr id="22531" name="Picture 2" descr="http://www.cdc.gov/nchs/images/nhanes/NHANES.jpg"/>
          <p:cNvPicPr>
            <a:picLocks noChangeAspect="1" noChangeArrowheads="1"/>
          </p:cNvPicPr>
          <p:nvPr/>
        </p:nvPicPr>
        <p:blipFill>
          <a:blip r:embed="rId3"/>
          <a:srcRect/>
          <a:stretch>
            <a:fillRect/>
          </a:stretch>
        </p:blipFill>
        <p:spPr bwMode="auto">
          <a:xfrm>
            <a:off x="4221163" y="5183188"/>
            <a:ext cx="1684337" cy="1192212"/>
          </a:xfrm>
          <a:prstGeom prst="rect">
            <a:avLst/>
          </a:prstGeom>
          <a:noFill/>
          <a:ln w="9525">
            <a:noFill/>
            <a:miter lim="800000"/>
            <a:headEnd/>
            <a:tailEnd/>
          </a:ln>
        </p:spPr>
      </p:pic>
      <p:pic>
        <p:nvPicPr>
          <p:cNvPr id="22532" name="Picture 4" descr="https://www.census.gov/history/img/UScensusmap.jpg"/>
          <p:cNvPicPr>
            <a:picLocks noChangeAspect="1" noChangeArrowheads="1"/>
          </p:cNvPicPr>
          <p:nvPr/>
        </p:nvPicPr>
        <p:blipFill>
          <a:blip r:embed="rId4"/>
          <a:srcRect/>
          <a:stretch>
            <a:fillRect/>
          </a:stretch>
        </p:blipFill>
        <p:spPr bwMode="auto">
          <a:xfrm>
            <a:off x="327025" y="1626647"/>
            <a:ext cx="2462213" cy="1846262"/>
          </a:xfrm>
          <a:prstGeom prst="rect">
            <a:avLst/>
          </a:prstGeom>
          <a:noFill/>
          <a:ln w="9525">
            <a:noFill/>
            <a:miter lim="800000"/>
            <a:headEnd/>
            <a:tailEnd/>
          </a:ln>
        </p:spPr>
      </p:pic>
      <p:pic>
        <p:nvPicPr>
          <p:cNvPr id="22533" name="Picture 6" descr="Cover of Child Exposures handbook"/>
          <p:cNvPicPr>
            <a:picLocks noChangeAspect="1" noChangeArrowheads="1"/>
          </p:cNvPicPr>
          <p:nvPr/>
        </p:nvPicPr>
        <p:blipFill>
          <a:blip r:embed="rId5"/>
          <a:srcRect/>
          <a:stretch>
            <a:fillRect/>
          </a:stretch>
        </p:blipFill>
        <p:spPr bwMode="auto">
          <a:xfrm>
            <a:off x="7334250" y="4727575"/>
            <a:ext cx="1493838" cy="2019300"/>
          </a:xfrm>
          <a:prstGeom prst="rect">
            <a:avLst/>
          </a:prstGeom>
          <a:noFill/>
          <a:ln w="9525">
            <a:noFill/>
            <a:miter lim="800000"/>
            <a:headEnd/>
            <a:tailEnd/>
          </a:ln>
        </p:spPr>
      </p:pic>
      <p:pic>
        <p:nvPicPr>
          <p:cNvPr id="3082" name="Picture 10" descr="http://www.vinylsilhouettes.com/images/03baby.gif"/>
          <p:cNvPicPr>
            <a:picLocks noChangeAspect="1" noChangeArrowheads="1"/>
          </p:cNvPicPr>
          <p:nvPr/>
        </p:nvPicPr>
        <p:blipFill>
          <a:blip r:embed="rId6">
            <a:clrChange>
              <a:clrFrom>
                <a:srgbClr val="FFFFFF"/>
              </a:clrFrom>
              <a:clrTo>
                <a:srgbClr val="FFFFFF">
                  <a:alpha val="0"/>
                </a:srgbClr>
              </a:clrTo>
            </a:clrChange>
            <a:duotone>
              <a:schemeClr val="accent3">
                <a:shade val="45000"/>
                <a:satMod val="135000"/>
              </a:schemeClr>
              <a:prstClr val="white"/>
            </a:duotone>
            <a:extLst/>
          </a:blip>
          <a:srcRect/>
          <a:stretch>
            <a:fillRect/>
          </a:stretch>
        </p:blipFill>
        <p:spPr bwMode="auto">
          <a:xfrm>
            <a:off x="2642399" y="2897246"/>
            <a:ext cx="1100659" cy="1011013"/>
          </a:xfrm>
          <a:prstGeom prst="rect">
            <a:avLst/>
          </a:prstGeom>
          <a:noFill/>
          <a:extLst/>
        </p:spPr>
      </p:pic>
      <p:cxnSp>
        <p:nvCxnSpPr>
          <p:cNvPr id="8" name="Straight Arrow Connector 7"/>
          <p:cNvCxnSpPr/>
          <p:nvPr/>
        </p:nvCxnSpPr>
        <p:spPr>
          <a:xfrm flipV="1">
            <a:off x="1760538" y="3743325"/>
            <a:ext cx="1187450" cy="6238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230563" y="3733800"/>
            <a:ext cx="1306512" cy="1333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41313" y="4349750"/>
            <a:ext cx="3270250" cy="830263"/>
          </a:xfrm>
          <a:prstGeom prst="rect">
            <a:avLst/>
          </a:prstGeom>
          <a:noFill/>
        </p:spPr>
        <p:txBody>
          <a:bodyPr wrap="none">
            <a:spAutoFit/>
          </a:bodyPr>
          <a:lstStyle/>
          <a:p>
            <a:pPr fontAlgn="auto">
              <a:spcBef>
                <a:spcPts val="0"/>
              </a:spcBef>
              <a:spcAft>
                <a:spcPts val="0"/>
              </a:spcAft>
              <a:defRPr/>
            </a:pPr>
            <a:r>
              <a:rPr lang="en-US" sz="1600" dirty="0">
                <a:latin typeface="+mn-lt"/>
                <a:cs typeface="+mn-cs"/>
              </a:rPr>
              <a:t>Daily-level activity diary</a:t>
            </a:r>
          </a:p>
          <a:p>
            <a:pPr marL="285750" indent="-285750" fontAlgn="auto">
              <a:spcBef>
                <a:spcPts val="0"/>
              </a:spcBef>
              <a:spcAft>
                <a:spcPts val="0"/>
              </a:spcAft>
              <a:buFont typeface="Arial" panose="020B0604020202020204" pitchFamily="34" charset="0"/>
              <a:buChar char="•"/>
              <a:defRPr/>
            </a:pPr>
            <a:r>
              <a:rPr lang="en-US" sz="1600" dirty="0">
                <a:latin typeface="+mn-lt"/>
                <a:cs typeface="+mn-cs"/>
              </a:rPr>
              <a:t>Time spent in microenvironments</a:t>
            </a:r>
          </a:p>
          <a:p>
            <a:pPr marL="285750" indent="-285750" fontAlgn="auto">
              <a:spcBef>
                <a:spcPts val="0"/>
              </a:spcBef>
              <a:spcAft>
                <a:spcPts val="0"/>
              </a:spcAft>
              <a:buFont typeface="Arial" panose="020B0604020202020204" pitchFamily="34" charset="0"/>
              <a:buChar char="•"/>
              <a:defRPr/>
            </a:pPr>
            <a:r>
              <a:rPr lang="en-US" sz="1600" dirty="0">
                <a:latin typeface="+mn-lt"/>
                <a:cs typeface="+mn-cs"/>
              </a:rPr>
              <a:t>Energy expenditure (ventilation)</a:t>
            </a:r>
          </a:p>
        </p:txBody>
      </p:sp>
      <p:sp>
        <p:nvSpPr>
          <p:cNvPr id="22539" name="TextBox 26"/>
          <p:cNvSpPr txBox="1">
            <a:spLocks noChangeArrowheads="1"/>
          </p:cNvSpPr>
          <p:nvPr/>
        </p:nvSpPr>
        <p:spPr bwMode="auto">
          <a:xfrm>
            <a:off x="4570413" y="4749800"/>
            <a:ext cx="2257425" cy="831850"/>
          </a:xfrm>
          <a:prstGeom prst="rect">
            <a:avLst/>
          </a:prstGeom>
          <a:noFill/>
          <a:ln w="9525">
            <a:noFill/>
            <a:miter lim="800000"/>
            <a:headEnd/>
            <a:tailEnd/>
          </a:ln>
        </p:spPr>
        <p:txBody>
          <a:bodyPr>
            <a:spAutoFit/>
          </a:bodyPr>
          <a:lstStyle/>
          <a:p>
            <a:r>
              <a:rPr lang="en-US" sz="1600">
                <a:latin typeface="Calibri" pitchFamily="34" charset="0"/>
              </a:rPr>
              <a:t>Daily-level food diary</a:t>
            </a:r>
          </a:p>
          <a:p>
            <a:r>
              <a:rPr lang="en-US" sz="1600">
                <a:latin typeface="Calibri" pitchFamily="34" charset="0"/>
              </a:rPr>
              <a:t>(grams consumed per food group)</a:t>
            </a:r>
          </a:p>
        </p:txBody>
      </p:sp>
      <p:sp>
        <p:nvSpPr>
          <p:cNvPr id="22540" name="TextBox 27"/>
          <p:cNvSpPr txBox="1">
            <a:spLocks noChangeArrowheads="1"/>
          </p:cNvSpPr>
          <p:nvPr/>
        </p:nvSpPr>
        <p:spPr bwMode="auto">
          <a:xfrm>
            <a:off x="6118225" y="3722688"/>
            <a:ext cx="3125788" cy="1323975"/>
          </a:xfrm>
          <a:prstGeom prst="rect">
            <a:avLst/>
          </a:prstGeom>
          <a:noFill/>
          <a:ln w="9525">
            <a:noFill/>
            <a:miter lim="800000"/>
            <a:headEnd/>
            <a:tailEnd/>
          </a:ln>
        </p:spPr>
        <p:txBody>
          <a:bodyPr wrap="none">
            <a:spAutoFit/>
          </a:bodyPr>
          <a:lstStyle/>
          <a:p>
            <a:r>
              <a:rPr lang="en-US" sz="1600" dirty="0">
                <a:latin typeface="Calibri" pitchFamily="34" charset="0"/>
              </a:rPr>
              <a:t>Relevant exposure factors</a:t>
            </a:r>
          </a:p>
          <a:p>
            <a:r>
              <a:rPr lang="en-US" sz="1600" dirty="0">
                <a:latin typeface="Calibri" pitchFamily="34" charset="0"/>
              </a:rPr>
              <a:t>(e.g. weight, bathing and hand</a:t>
            </a:r>
          </a:p>
          <a:p>
            <a:r>
              <a:rPr lang="en-US" sz="1600" dirty="0">
                <a:latin typeface="Calibri" pitchFamily="34" charset="0"/>
              </a:rPr>
              <a:t> washing behaviors, hand-to mouth</a:t>
            </a:r>
          </a:p>
          <a:p>
            <a:r>
              <a:rPr lang="en-US" sz="1600" dirty="0">
                <a:latin typeface="Calibri" pitchFamily="34" charset="0"/>
              </a:rPr>
              <a:t> behaviors) </a:t>
            </a:r>
          </a:p>
          <a:p>
            <a:endParaRPr lang="en-US" sz="1600" dirty="0">
              <a:latin typeface="Calibri" pitchFamily="34" charset="0"/>
            </a:endParaRPr>
          </a:p>
        </p:txBody>
      </p:sp>
      <p:pic>
        <p:nvPicPr>
          <p:cNvPr id="22543" name="Picture 46"/>
          <p:cNvPicPr>
            <a:picLocks noChangeAspect="1"/>
          </p:cNvPicPr>
          <p:nvPr/>
        </p:nvPicPr>
        <p:blipFill>
          <a:blip r:embed="rId7"/>
          <a:srcRect/>
          <a:stretch>
            <a:fillRect/>
          </a:stretch>
        </p:blipFill>
        <p:spPr bwMode="auto">
          <a:xfrm>
            <a:off x="3930557" y="1568823"/>
            <a:ext cx="5121275" cy="2253896"/>
          </a:xfrm>
          <a:prstGeom prst="rect">
            <a:avLst/>
          </a:prstGeom>
          <a:noFill/>
          <a:ln w="9525">
            <a:noFill/>
            <a:miter lim="800000"/>
            <a:headEnd/>
            <a:tailEnd/>
          </a:ln>
        </p:spPr>
      </p:pic>
      <p:sp>
        <p:nvSpPr>
          <p:cNvPr id="6" name="Right Arrow 5"/>
          <p:cNvSpPr/>
          <p:nvPr/>
        </p:nvSpPr>
        <p:spPr>
          <a:xfrm>
            <a:off x="2879725" y="2045747"/>
            <a:ext cx="1255713" cy="461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ight Arrow 15"/>
          <p:cNvSpPr/>
          <p:nvPr/>
        </p:nvSpPr>
        <p:spPr>
          <a:xfrm rot="9179136">
            <a:off x="3622675" y="2898775"/>
            <a:ext cx="1035050" cy="261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541" name="TextBox 32"/>
          <p:cNvSpPr txBox="1">
            <a:spLocks noChangeArrowheads="1"/>
          </p:cNvSpPr>
          <p:nvPr/>
        </p:nvSpPr>
        <p:spPr bwMode="auto">
          <a:xfrm>
            <a:off x="2560667" y="3400006"/>
            <a:ext cx="1289050" cy="369888"/>
          </a:xfrm>
          <a:prstGeom prst="rect">
            <a:avLst/>
          </a:prstGeom>
          <a:noFill/>
          <a:ln w="9525">
            <a:noFill/>
            <a:miter lim="800000"/>
            <a:headEnd/>
            <a:tailEnd/>
          </a:ln>
        </p:spPr>
        <p:txBody>
          <a:bodyPr wrap="none">
            <a:spAutoFit/>
          </a:bodyPr>
          <a:lstStyle/>
          <a:p>
            <a:r>
              <a:rPr lang="en-US" b="1">
                <a:latin typeface="Calibri" pitchFamily="34" charset="0"/>
              </a:rPr>
              <a:t>Male, age 4</a:t>
            </a:r>
          </a:p>
        </p:txBody>
      </p:sp>
      <p:sp>
        <p:nvSpPr>
          <p:cNvPr id="22542" name="TextBox 40"/>
          <p:cNvSpPr txBox="1">
            <a:spLocks noChangeArrowheads="1"/>
          </p:cNvSpPr>
          <p:nvPr/>
        </p:nvSpPr>
        <p:spPr bwMode="auto">
          <a:xfrm>
            <a:off x="2441575" y="4018149"/>
            <a:ext cx="2557463" cy="369887"/>
          </a:xfrm>
          <a:prstGeom prst="rect">
            <a:avLst/>
          </a:prstGeom>
          <a:solidFill>
            <a:schemeClr val="bg1"/>
          </a:solidFill>
          <a:ln w="19050">
            <a:solidFill>
              <a:schemeClr val="accent1"/>
            </a:solidFill>
            <a:miter lim="800000"/>
            <a:headEnd/>
            <a:tailEnd/>
          </a:ln>
        </p:spPr>
        <p:txBody>
          <a:bodyPr>
            <a:spAutoFit/>
          </a:bodyPr>
          <a:lstStyle/>
          <a:p>
            <a:pPr algn="ctr"/>
            <a:r>
              <a:rPr lang="en-US" i="1">
                <a:latin typeface="Calibri" pitchFamily="34" charset="0"/>
              </a:rPr>
              <a:t>Match age and gender</a:t>
            </a:r>
          </a:p>
        </p:txBody>
      </p:sp>
      <p:cxnSp>
        <p:nvCxnSpPr>
          <p:cNvPr id="23" name="Straight Arrow Connector 22"/>
          <p:cNvCxnSpPr/>
          <p:nvPr/>
        </p:nvCxnSpPr>
        <p:spPr>
          <a:xfrm flipH="1" flipV="1">
            <a:off x="3392488" y="3751263"/>
            <a:ext cx="2852737" cy="455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p:cNvSpPr txBox="1">
            <a:spLocks/>
          </p:cNvSpPr>
          <p:nvPr/>
        </p:nvSpPr>
        <p:spPr>
          <a:xfrm>
            <a:off x="335456" y="1302090"/>
            <a:ext cx="8383858" cy="4723226"/>
          </a:xfrm>
          <a:prstGeom prst="rect">
            <a:avLst/>
          </a:prstGeom>
        </p:spPr>
        <p:txBody>
          <a:bodyPr>
            <a:normAutofit fontScale="92500" lnSpcReduction="10000"/>
          </a:bodyPr>
          <a:lstStyle>
            <a:lvl1pPr marL="168275"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cs typeface="+mn-cs"/>
              </a:defRPr>
            </a:lvl1pPr>
            <a:lvl2pPr marL="458788" indent="-174625" algn="l" rtl="0" fontAlgn="base">
              <a:spcBef>
                <a:spcPct val="20000"/>
              </a:spcBef>
              <a:spcAft>
                <a:spcPct val="0"/>
              </a:spcAft>
              <a:buClr>
                <a:srgbClr val="355777"/>
              </a:buClr>
              <a:buChar char="–"/>
              <a:defRPr sz="2400">
                <a:solidFill>
                  <a:schemeClr val="tx1"/>
                </a:solidFill>
                <a:latin typeface="+mn-lt"/>
                <a:ea typeface="+mn-ea"/>
              </a:defRPr>
            </a:lvl2pPr>
            <a:lvl3pPr marL="742950"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defRPr>
            </a:lvl3pPr>
            <a:lvl4pPr marL="1027113" indent="-169863" algn="l" rtl="0" fontAlgn="base">
              <a:spcBef>
                <a:spcPct val="20000"/>
              </a:spcBef>
              <a:spcAft>
                <a:spcPct val="0"/>
              </a:spcAft>
              <a:buClr>
                <a:srgbClr val="355777"/>
              </a:buClr>
              <a:buChar char="–"/>
              <a:defRPr sz="2400">
                <a:solidFill>
                  <a:schemeClr val="tx1"/>
                </a:solidFill>
                <a:latin typeface="+mn-lt"/>
                <a:ea typeface="+mn-ea"/>
              </a:defRPr>
            </a:lvl4pPr>
            <a:lvl5pPr marL="1317625" indent="-176213" algn="l" rtl="0" fontAlgn="base">
              <a:spcBef>
                <a:spcPct val="20000"/>
              </a:spcBef>
              <a:spcAft>
                <a:spcPct val="0"/>
              </a:spcAft>
              <a:buClr>
                <a:srgbClr val="355777"/>
              </a:buClr>
              <a:buChar char="»"/>
              <a:defRPr sz="2400" i="1">
                <a:solidFill>
                  <a:schemeClr val="tx1"/>
                </a:solidFill>
                <a:latin typeface="+mn-lt"/>
                <a:ea typeface="+mn-ea"/>
              </a:defRPr>
            </a:lvl5pPr>
            <a:lvl6pPr marL="1774825" indent="-176213" algn="l" rtl="0" fontAlgn="base">
              <a:spcBef>
                <a:spcPct val="20000"/>
              </a:spcBef>
              <a:spcAft>
                <a:spcPct val="0"/>
              </a:spcAft>
              <a:buClr>
                <a:srgbClr val="355777"/>
              </a:buClr>
              <a:buChar char="»"/>
              <a:defRPr sz="2400" i="1">
                <a:solidFill>
                  <a:schemeClr val="tx1"/>
                </a:solidFill>
                <a:latin typeface="+mn-lt"/>
                <a:ea typeface="+mn-ea"/>
              </a:defRPr>
            </a:lvl6pPr>
            <a:lvl7pPr marL="2232025" indent="-176213" algn="l" rtl="0" fontAlgn="base">
              <a:spcBef>
                <a:spcPct val="20000"/>
              </a:spcBef>
              <a:spcAft>
                <a:spcPct val="0"/>
              </a:spcAft>
              <a:buClr>
                <a:srgbClr val="355777"/>
              </a:buClr>
              <a:buChar char="»"/>
              <a:defRPr sz="2400" i="1">
                <a:solidFill>
                  <a:schemeClr val="tx1"/>
                </a:solidFill>
                <a:latin typeface="+mn-lt"/>
                <a:ea typeface="+mn-ea"/>
              </a:defRPr>
            </a:lvl7pPr>
            <a:lvl8pPr marL="2689225" indent="-176213" algn="l" rtl="0" fontAlgn="base">
              <a:spcBef>
                <a:spcPct val="20000"/>
              </a:spcBef>
              <a:spcAft>
                <a:spcPct val="0"/>
              </a:spcAft>
              <a:buClr>
                <a:srgbClr val="355777"/>
              </a:buClr>
              <a:buChar char="»"/>
              <a:defRPr sz="2400" i="1">
                <a:solidFill>
                  <a:schemeClr val="tx1"/>
                </a:solidFill>
                <a:latin typeface="+mn-lt"/>
                <a:ea typeface="+mn-ea"/>
              </a:defRPr>
            </a:lvl8pPr>
            <a:lvl9pPr marL="3146425" indent="-176213" algn="l" rtl="0" fontAlgn="base">
              <a:spcBef>
                <a:spcPct val="20000"/>
              </a:spcBef>
              <a:spcAft>
                <a:spcPct val="0"/>
              </a:spcAft>
              <a:buClr>
                <a:srgbClr val="355777"/>
              </a:buClr>
              <a:buChar char="»"/>
              <a:defRPr sz="2400" i="1">
                <a:solidFill>
                  <a:schemeClr val="tx1"/>
                </a:solidFill>
                <a:latin typeface="+mn-lt"/>
                <a:ea typeface="+mn-ea"/>
              </a:defRPr>
            </a:lvl9pPr>
          </a:lstStyle>
          <a:p>
            <a:pPr>
              <a:defRPr/>
            </a:pPr>
            <a:r>
              <a:rPr lang="en-US" sz="2800" dirty="0" smtClean="0"/>
              <a:t>PART III: The </a:t>
            </a:r>
            <a:r>
              <a:rPr lang="en-US" sz="2800" dirty="0" err="1" smtClean="0"/>
              <a:t>ProdComp</a:t>
            </a:r>
            <a:r>
              <a:rPr lang="en-US" sz="2800" dirty="0" smtClean="0"/>
              <a:t> Product Composition Module</a:t>
            </a:r>
          </a:p>
          <a:p>
            <a:pPr lvl="1">
              <a:defRPr/>
            </a:pPr>
            <a:r>
              <a:rPr lang="en-US" sz="2800" dirty="0" smtClean="0"/>
              <a:t>Data Sources and Database Development: Chemicals, products, weight fractions, and functions</a:t>
            </a:r>
          </a:p>
          <a:p>
            <a:pPr lvl="1">
              <a:defRPr/>
            </a:pPr>
            <a:r>
              <a:rPr lang="en-US" sz="2800" dirty="0" smtClean="0"/>
              <a:t>The “</a:t>
            </a:r>
            <a:r>
              <a:rPr lang="en-US" sz="2800" dirty="0" err="1" smtClean="0"/>
              <a:t>ProdComp</a:t>
            </a:r>
            <a:r>
              <a:rPr lang="en-US" sz="2800" dirty="0" smtClean="0"/>
              <a:t>” R package</a:t>
            </a:r>
            <a:endParaRPr lang="en-US" sz="2800" kern="0" dirty="0" smtClean="0"/>
          </a:p>
          <a:p>
            <a:pPr>
              <a:defRPr/>
            </a:pPr>
            <a:r>
              <a:rPr lang="en-US" sz="2800" kern="0" dirty="0" smtClean="0"/>
              <a:t>PART IV: Tutorials</a:t>
            </a:r>
          </a:p>
          <a:p>
            <a:pPr lvl="1">
              <a:defRPr/>
            </a:pPr>
            <a:r>
              <a:rPr lang="en-US" sz="2800" b="1" kern="0" dirty="0" err="1" smtClean="0"/>
              <a:t>ProdComp</a:t>
            </a:r>
            <a:r>
              <a:rPr lang="en-US" sz="2800" kern="0" dirty="0" smtClean="0"/>
              <a:t>: Running </a:t>
            </a:r>
            <a:r>
              <a:rPr lang="en-US" sz="2800" kern="0" dirty="0" err="1" smtClean="0"/>
              <a:t>ProdComp</a:t>
            </a:r>
            <a:r>
              <a:rPr lang="en-US" sz="2800" kern="0" dirty="0" smtClean="0"/>
              <a:t> queries and generating summary tables</a:t>
            </a:r>
          </a:p>
          <a:p>
            <a:pPr lvl="1">
              <a:defRPr/>
            </a:pPr>
            <a:r>
              <a:rPr lang="en-US" sz="2800" b="1" kern="0" dirty="0" err="1" smtClean="0"/>
              <a:t>ProdComp</a:t>
            </a:r>
            <a:r>
              <a:rPr lang="en-US" sz="2800" kern="0" dirty="0" smtClean="0"/>
              <a:t>: Generating run-specific input files for SHEDS-HT</a:t>
            </a:r>
          </a:p>
          <a:p>
            <a:pPr lvl="1">
              <a:defRPr/>
            </a:pPr>
            <a:r>
              <a:rPr lang="en-US" sz="2800" b="1" kern="0" dirty="0" smtClean="0"/>
              <a:t>SHEDS-HT</a:t>
            </a:r>
            <a:r>
              <a:rPr lang="en-US" sz="2800" kern="0" dirty="0" smtClean="0"/>
              <a:t> Set-up and run one of the SHEDS example runs</a:t>
            </a:r>
          </a:p>
          <a:p>
            <a:pPr lvl="1">
              <a:defRPr/>
            </a:pPr>
            <a:r>
              <a:rPr lang="en-US" sz="2800" b="1" kern="0" dirty="0"/>
              <a:t>SHEDS-HT</a:t>
            </a:r>
            <a:r>
              <a:rPr lang="en-US" sz="2800" kern="0" dirty="0"/>
              <a:t> </a:t>
            </a:r>
            <a:r>
              <a:rPr lang="en-US" sz="2800" kern="0" dirty="0" smtClean="0"/>
              <a:t>Set up and run the case study from </a:t>
            </a:r>
            <a:r>
              <a:rPr lang="en-US" sz="2800" kern="0" dirty="0" err="1" smtClean="0"/>
              <a:t>ProdComp</a:t>
            </a:r>
            <a:endParaRPr lang="en-US" sz="2800" kern="0" dirty="0" smtClean="0"/>
          </a:p>
          <a:p>
            <a:pPr lvl="1">
              <a:defRPr/>
            </a:pPr>
            <a:endParaRPr lang="en-US" sz="2800" kern="0" dirty="0" smtClean="0"/>
          </a:p>
          <a:p>
            <a:pPr lvl="1">
              <a:defRPr/>
            </a:pPr>
            <a:endParaRPr lang="en-US" sz="2800" kern="0" dirty="0" smtClean="0"/>
          </a:p>
          <a:p>
            <a:pPr lvl="1">
              <a:defRPr/>
            </a:pPr>
            <a:endParaRPr lang="en-US" sz="3200" kern="0" dirty="0" smtClean="0">
              <a:cs typeface="+mn-cs"/>
            </a:endParaRPr>
          </a:p>
        </p:txBody>
      </p:sp>
      <p:sp>
        <p:nvSpPr>
          <p:cNvPr id="23" name="Title 1"/>
          <p:cNvSpPr txBox="1">
            <a:spLocks/>
          </p:cNvSpPr>
          <p:nvPr/>
        </p:nvSpPr>
        <p:spPr>
          <a:xfrm>
            <a:off x="998919" y="121163"/>
            <a:ext cx="6172200" cy="1143000"/>
          </a:xfrm>
          <a:prstGeom prst="rect">
            <a:avLst/>
          </a:prstGeom>
        </p:spPr>
        <p:txBody>
          <a:bodyPr anchor="ctr">
            <a:normAutofit fontScale="97500"/>
          </a:bodyPr>
          <a:lstStyle>
            <a:lvl1pPr algn="ctr" defTabSz="914400" rtl="0" eaLnBrk="1" latinLnBrk="0" hangingPunct="1">
              <a:spcBef>
                <a:spcPct val="0"/>
              </a:spcBef>
              <a:buNone/>
              <a:defRPr sz="4400" b="1" kern="1200">
                <a:solidFill>
                  <a:schemeClr val="accent1"/>
                </a:solidFill>
                <a:latin typeface="+mj-lt"/>
                <a:ea typeface="+mj-ea"/>
                <a:cs typeface="+mj-cs"/>
              </a:defRPr>
            </a:lvl1pPr>
          </a:lstStyle>
          <a:p>
            <a:pPr fontAlgn="auto">
              <a:spcAft>
                <a:spcPts val="0"/>
              </a:spcAft>
              <a:defRPr/>
            </a:pPr>
            <a:r>
              <a:rPr lang="en-US" dirty="0" smtClean="0">
                <a:solidFill>
                  <a:srgbClr val="355777"/>
                </a:solidFill>
              </a:rPr>
              <a:t>Road Map</a:t>
            </a:r>
            <a:endParaRPr lang="en-US" dirty="0">
              <a:solidFill>
                <a:srgbClr val="355777"/>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425" y="192496"/>
            <a:ext cx="1511677" cy="1015141"/>
          </a:xfrm>
          <a:prstGeom prst="rect">
            <a:avLst/>
          </a:prstGeom>
        </p:spPr>
      </p:pic>
    </p:spTree>
    <p:extLst>
      <p:ext uri="{BB962C8B-B14F-4D97-AF65-F5344CB8AC3E}">
        <p14:creationId xmlns:p14="http://schemas.microsoft.com/office/powerpoint/2010/main" val="2558079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p:cNvPicPr>
            <a:picLocks noChangeAspect="1" noChangeArrowheads="1"/>
          </p:cNvPicPr>
          <p:nvPr/>
        </p:nvPicPr>
        <p:blipFill>
          <a:blip r:embed="rId2"/>
          <a:srcRect b="13382"/>
          <a:stretch>
            <a:fillRect/>
          </a:stretch>
        </p:blipFill>
        <p:spPr bwMode="auto">
          <a:xfrm>
            <a:off x="4899212" y="1518771"/>
            <a:ext cx="3810000" cy="2692400"/>
          </a:xfrm>
          <a:prstGeom prst="rect">
            <a:avLst/>
          </a:prstGeom>
          <a:noFill/>
          <a:ln w="9525">
            <a:noFill/>
            <a:miter lim="800000"/>
            <a:headEnd/>
            <a:tailEnd/>
          </a:ln>
        </p:spPr>
      </p:pic>
      <p:sp>
        <p:nvSpPr>
          <p:cNvPr id="2" name="Down Arrow 1"/>
          <p:cNvSpPr/>
          <p:nvPr/>
        </p:nvSpPr>
        <p:spPr>
          <a:xfrm>
            <a:off x="6212541" y="4211170"/>
            <a:ext cx="533400" cy="762000"/>
          </a:xfrm>
          <a:prstGeom prst="downArrow">
            <a:avLst>
              <a:gd name="adj1" fmla="val 50000"/>
              <a:gd name="adj2" fmla="val 4883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555" name="TextBox 6"/>
          <p:cNvSpPr txBox="1">
            <a:spLocks noChangeArrowheads="1"/>
          </p:cNvSpPr>
          <p:nvPr/>
        </p:nvSpPr>
        <p:spPr bwMode="auto">
          <a:xfrm>
            <a:off x="6856879" y="4426324"/>
            <a:ext cx="1968500" cy="646113"/>
          </a:xfrm>
          <a:prstGeom prst="rect">
            <a:avLst/>
          </a:prstGeom>
          <a:noFill/>
          <a:ln w="9525">
            <a:noFill/>
            <a:miter lim="800000"/>
            <a:headEnd/>
            <a:tailEnd/>
          </a:ln>
        </p:spPr>
        <p:txBody>
          <a:bodyPr wrap="none">
            <a:spAutoFit/>
          </a:bodyPr>
          <a:lstStyle/>
          <a:p>
            <a:pPr algn="ctr"/>
            <a:r>
              <a:rPr lang="en-US" dirty="0">
                <a:latin typeface="Calibri" pitchFamily="34" charset="0"/>
              </a:rPr>
              <a:t>Reduced via </a:t>
            </a:r>
          </a:p>
          <a:p>
            <a:pPr algn="ctr"/>
            <a:r>
              <a:rPr lang="en-US" dirty="0">
                <a:latin typeface="Calibri" pitchFamily="34" charset="0"/>
              </a:rPr>
              <a:t>sensitivity analyses</a:t>
            </a:r>
          </a:p>
        </p:txBody>
      </p:sp>
      <p:sp>
        <p:nvSpPr>
          <p:cNvPr id="23556" name="TextBox 7"/>
          <p:cNvSpPr txBox="1">
            <a:spLocks noChangeArrowheads="1"/>
          </p:cNvSpPr>
          <p:nvPr/>
        </p:nvSpPr>
        <p:spPr bwMode="auto">
          <a:xfrm>
            <a:off x="5270500" y="4921250"/>
            <a:ext cx="3092450" cy="1739900"/>
          </a:xfrm>
          <a:prstGeom prst="rect">
            <a:avLst/>
          </a:prstGeom>
          <a:noFill/>
          <a:ln w="9525">
            <a:noFill/>
            <a:miter lim="800000"/>
            <a:headEnd/>
            <a:tailEnd/>
          </a:ln>
        </p:spPr>
        <p:txBody>
          <a:bodyPr>
            <a:spAutoFit/>
          </a:bodyPr>
          <a:lstStyle/>
          <a:p>
            <a:r>
              <a:rPr lang="en-US" b="1">
                <a:latin typeface="Calibri" pitchFamily="34" charset="0"/>
              </a:rPr>
              <a:t>Critical Parameters:</a:t>
            </a:r>
          </a:p>
          <a:p>
            <a:r>
              <a:rPr lang="en-US">
                <a:latin typeface="Calibri" pitchFamily="34" charset="0"/>
              </a:rPr>
              <a:t>Vapor Pressure</a:t>
            </a:r>
          </a:p>
          <a:p>
            <a:r>
              <a:rPr lang="en-US">
                <a:latin typeface="Calibri" pitchFamily="34" charset="0"/>
              </a:rPr>
              <a:t>Decay Rates on Surfaces</a:t>
            </a:r>
          </a:p>
          <a:p>
            <a:r>
              <a:rPr lang="en-US">
                <a:latin typeface="Calibri" pitchFamily="34" charset="0"/>
              </a:rPr>
              <a:t>Air Exchange Rates</a:t>
            </a:r>
          </a:p>
          <a:p>
            <a:r>
              <a:rPr lang="en-US">
                <a:latin typeface="Calibri" pitchFamily="34" charset="0"/>
              </a:rPr>
              <a:t>K</a:t>
            </a:r>
            <a:r>
              <a:rPr lang="en-US" baseline="-25000">
                <a:latin typeface="Calibri" pitchFamily="34" charset="0"/>
              </a:rPr>
              <a:t>ow</a:t>
            </a:r>
          </a:p>
          <a:p>
            <a:r>
              <a:rPr lang="en-US">
                <a:latin typeface="Calibri" pitchFamily="34" charset="0"/>
              </a:rPr>
              <a:t>Solubility</a:t>
            </a:r>
          </a:p>
        </p:txBody>
      </p:sp>
      <p:sp>
        <p:nvSpPr>
          <p:cNvPr id="23557" name="Title 1"/>
          <p:cNvSpPr txBox="1">
            <a:spLocks/>
          </p:cNvSpPr>
          <p:nvPr/>
        </p:nvSpPr>
        <p:spPr bwMode="auto">
          <a:xfrm>
            <a:off x="1828800" y="125505"/>
            <a:ext cx="5728447" cy="1143000"/>
          </a:xfrm>
          <a:prstGeom prst="rect">
            <a:avLst/>
          </a:prstGeom>
          <a:noFill/>
          <a:ln w="9525">
            <a:noFill/>
            <a:miter lim="800000"/>
            <a:headEnd/>
            <a:tailEnd/>
          </a:ln>
        </p:spPr>
        <p:txBody>
          <a:bodyPr/>
          <a:lstStyle/>
          <a:p>
            <a:pPr algn="ctr"/>
            <a:r>
              <a:rPr lang="en-US" sz="3200" b="1" dirty="0">
                <a:solidFill>
                  <a:srgbClr val="355777"/>
                </a:solidFill>
                <a:latin typeface="Calibri" pitchFamily="34" charset="0"/>
              </a:rPr>
              <a:t>Fugacity-based </a:t>
            </a:r>
            <a:r>
              <a:rPr lang="en-US" sz="3200" b="1" dirty="0" smtClean="0">
                <a:solidFill>
                  <a:srgbClr val="355777"/>
                </a:solidFill>
                <a:latin typeface="Calibri" pitchFamily="34" charset="0"/>
              </a:rPr>
              <a:t>Indoor Fate </a:t>
            </a:r>
            <a:r>
              <a:rPr lang="en-US" sz="3200" b="1" dirty="0">
                <a:solidFill>
                  <a:srgbClr val="355777"/>
                </a:solidFill>
                <a:latin typeface="Calibri" pitchFamily="34" charset="0"/>
              </a:rPr>
              <a:t>and Transport Module</a:t>
            </a:r>
          </a:p>
        </p:txBody>
      </p:sp>
      <p:sp>
        <p:nvSpPr>
          <p:cNvPr id="9" name="Content Placeholder 5"/>
          <p:cNvSpPr txBox="1">
            <a:spLocks/>
          </p:cNvSpPr>
          <p:nvPr/>
        </p:nvSpPr>
        <p:spPr>
          <a:xfrm>
            <a:off x="82550" y="1543050"/>
            <a:ext cx="4805363" cy="4618038"/>
          </a:xfrm>
          <a:prstGeom prst="rect">
            <a:avLst/>
          </a:prstGeom>
        </p:spPr>
        <p:txBody>
          <a:bodyPr>
            <a:normAutofit fontScale="85000" lnSpcReduction="10000"/>
          </a:bodyPr>
          <a:lstStyle>
            <a:lvl1pPr marL="342900" indent="-342900" algn="l" defTabSz="914400" rtl="0" eaLnBrk="1" latinLnBrk="0" hangingPunct="1">
              <a:spcBef>
                <a:spcPct val="20000"/>
              </a:spcBef>
              <a:buClr>
                <a:schemeClr val="tx2">
                  <a:lumMod val="60000"/>
                  <a:lumOff val="40000"/>
                </a:schemeClr>
              </a:buClr>
              <a:buFont typeface="Wingdings" pitchFamily="2" charset="2"/>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2200" dirty="0" smtClean="0"/>
              <a:t>Starting </a:t>
            </a:r>
            <a:r>
              <a:rPr lang="en-US" sz="2200" dirty="0"/>
              <a:t>point: 10-compartment </a:t>
            </a:r>
            <a:r>
              <a:rPr lang="en-US" sz="2200" dirty="0" smtClean="0"/>
              <a:t>indoor </a:t>
            </a:r>
            <a:r>
              <a:rPr lang="en-US" sz="2200" dirty="0"/>
              <a:t>fate and transport model developed for use with SHEDS-Multimedia (based on Bennett and </a:t>
            </a:r>
            <a:r>
              <a:rPr lang="en-US" sz="2200" dirty="0" err="1"/>
              <a:t>Furtaw</a:t>
            </a:r>
            <a:r>
              <a:rPr lang="en-US" sz="2200" dirty="0"/>
              <a:t>, ES &amp;T, 2004)</a:t>
            </a:r>
          </a:p>
          <a:p>
            <a:pPr fontAlgn="auto">
              <a:spcAft>
                <a:spcPts val="0"/>
              </a:spcAft>
              <a:defRPr/>
            </a:pPr>
            <a:r>
              <a:rPr lang="en-US" sz="2200" dirty="0"/>
              <a:t>Reduced via variance decomposition based sensitivity analyses (implementation of </a:t>
            </a:r>
            <a:r>
              <a:rPr lang="en-US" sz="2200" dirty="0" err="1"/>
              <a:t>Sobol’s</a:t>
            </a:r>
            <a:r>
              <a:rPr lang="en-US" sz="2200" dirty="0"/>
              <a:t> analysis using correlations; Glen and Isaacs, </a:t>
            </a:r>
            <a:r>
              <a:rPr lang="en-US" sz="2200" i="1" dirty="0"/>
              <a:t>Environmental Modelling and Software</a:t>
            </a:r>
            <a:r>
              <a:rPr lang="en-US" sz="2200" dirty="0"/>
              <a:t>, 2012)</a:t>
            </a:r>
          </a:p>
          <a:p>
            <a:pPr fontAlgn="auto">
              <a:spcAft>
                <a:spcPts val="0"/>
              </a:spcAft>
              <a:defRPr/>
            </a:pPr>
            <a:r>
              <a:rPr lang="en-US" sz="2200" dirty="0"/>
              <a:t>Number of compartments reduced to match SHEDS-HT (air/surfaces)</a:t>
            </a:r>
          </a:p>
          <a:p>
            <a:pPr fontAlgn="auto">
              <a:spcAft>
                <a:spcPts val="0"/>
              </a:spcAft>
              <a:defRPr/>
            </a:pPr>
            <a:r>
              <a:rPr lang="en-US" sz="2200" dirty="0"/>
              <a:t>Module was parameterized with previously developed distributions for housing characteristics and particle properties</a:t>
            </a:r>
          </a:p>
          <a:p>
            <a:pPr fontAlgn="auto">
              <a:spcAft>
                <a:spcPts val="0"/>
              </a:spcAft>
              <a:defRPr/>
            </a:pPr>
            <a:r>
              <a:rPr lang="en-US" sz="2200" dirty="0"/>
              <a:t>Chemical Properties predicted with EPA’s EPI-Suite</a:t>
            </a:r>
          </a:p>
          <a:p>
            <a:pPr lvl="1" fontAlgn="auto">
              <a:spcAft>
                <a:spcPts val="0"/>
              </a:spcAft>
              <a:defRPr/>
            </a:pPr>
            <a:endParaRPr lang="en-US" sz="1800" b="1" dirty="0" smtClean="0"/>
          </a:p>
          <a:p>
            <a:pPr marL="457200" lvl="1" indent="0" fontAlgn="auto">
              <a:spcAft>
                <a:spcPts val="0"/>
              </a:spcAft>
              <a:buFont typeface="Arial" pitchFamily="34" charset="0"/>
              <a:buNone/>
              <a:defRPr/>
            </a:pPr>
            <a:endParaRPr lang="en-US" sz="1800" b="1" dirty="0" smtClean="0"/>
          </a:p>
          <a:p>
            <a:pPr fontAlgn="auto">
              <a:spcAft>
                <a:spcPts val="0"/>
              </a:spcAft>
              <a:buClr>
                <a:schemeClr val="accent1"/>
              </a:buClr>
              <a:defRPr/>
            </a:pPr>
            <a:endParaRPr lang="en-US" sz="2400" dirty="0" smtClean="0"/>
          </a:p>
          <a:p>
            <a:pPr lvl="1" fontAlgn="auto">
              <a:spcAft>
                <a:spcPts val="0"/>
              </a:spcAft>
              <a:defRPr/>
            </a:pPr>
            <a:endParaRPr lang="en-US" dirty="0" smtClean="0"/>
          </a:p>
          <a:p>
            <a:pPr marL="914400" lvl="2" indent="0" fontAlgn="auto">
              <a:spcAft>
                <a:spcPts val="0"/>
              </a:spcAft>
              <a:buFont typeface="Calibri" pitchFamily="34" charset="0"/>
              <a:buNone/>
              <a:defRPr/>
            </a:pPr>
            <a:endParaRPr lang="en-US" sz="1800" dirty="0" smtClean="0"/>
          </a:p>
          <a:p>
            <a:pPr fontAlgn="auto">
              <a:spcAft>
                <a:spcPts val="0"/>
              </a:spcAft>
              <a:buClr>
                <a:schemeClr val="accent1"/>
              </a:buClr>
              <a:defRPr/>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8" name="Picture 48"/>
          <p:cNvPicPr>
            <a:picLocks noChangeAspect="1" noChangeArrowheads="1"/>
          </p:cNvPicPr>
          <p:nvPr/>
        </p:nvPicPr>
        <p:blipFill>
          <a:blip r:embed="rId2">
            <a:lum bright="70000" contrast="-70000"/>
            <a:grayscl/>
          </a:blip>
          <a:srcRect/>
          <a:stretch>
            <a:fillRect/>
          </a:stretch>
        </p:blipFill>
        <p:spPr bwMode="auto">
          <a:xfrm>
            <a:off x="3411568" y="2449722"/>
            <a:ext cx="2624138" cy="2627313"/>
          </a:xfrm>
          <a:prstGeom prst="rect">
            <a:avLst/>
          </a:prstGeom>
          <a:noFill/>
          <a:ln w="9525">
            <a:noFill/>
            <a:miter lim="800000"/>
            <a:headEnd/>
            <a:tailEnd/>
          </a:ln>
          <a:effectLst/>
        </p:spPr>
      </p:pic>
      <p:sp>
        <p:nvSpPr>
          <p:cNvPr id="20508" name="Title 1"/>
          <p:cNvSpPr>
            <a:spLocks noGrp="1"/>
          </p:cNvSpPr>
          <p:nvPr>
            <p:ph type="title"/>
          </p:nvPr>
        </p:nvSpPr>
        <p:spPr bwMode="auto">
          <a:xfrm>
            <a:off x="1533525" y="111125"/>
            <a:ext cx="76787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dirty="0" smtClean="0">
                <a:solidFill>
                  <a:srgbClr val="355777"/>
                </a:solidFill>
              </a:rPr>
              <a:t>SHEDS-HT Exposure Scenarios</a:t>
            </a:r>
          </a:p>
        </p:txBody>
      </p:sp>
      <p:pic>
        <p:nvPicPr>
          <p:cNvPr id="3082" name="Picture 10" descr="http://www.vinylsilhouettes.com/images/03baby.gif"/>
          <p:cNvPicPr>
            <a:picLocks noChangeAspect="1" noChangeArrowheads="1"/>
          </p:cNvPicPr>
          <p:nvPr/>
        </p:nvPicPr>
        <p:blipFill>
          <a:blip r:embed="rId3">
            <a:clrChange>
              <a:clrFrom>
                <a:srgbClr val="FFFFFF"/>
              </a:clrFrom>
              <a:clrTo>
                <a:srgbClr val="FFFFFF">
                  <a:alpha val="0"/>
                </a:srgbClr>
              </a:clrTo>
            </a:clrChange>
            <a:duotone>
              <a:schemeClr val="accent3">
                <a:shade val="45000"/>
                <a:satMod val="135000"/>
              </a:schemeClr>
              <a:prstClr val="white"/>
            </a:duotone>
            <a:extLst/>
          </a:blip>
          <a:srcRect/>
          <a:stretch>
            <a:fillRect/>
          </a:stretch>
        </p:blipFill>
        <p:spPr bwMode="auto">
          <a:xfrm>
            <a:off x="4040142" y="3705225"/>
            <a:ext cx="865234" cy="720547"/>
          </a:xfrm>
          <a:prstGeom prst="rect">
            <a:avLst/>
          </a:prstGeom>
          <a:noFill/>
          <a:extLst/>
        </p:spPr>
      </p:pic>
      <p:grpSp>
        <p:nvGrpSpPr>
          <p:cNvPr id="17" name="Group 16"/>
          <p:cNvGrpSpPr/>
          <p:nvPr/>
        </p:nvGrpSpPr>
        <p:grpSpPr>
          <a:xfrm>
            <a:off x="1866341" y="3521285"/>
            <a:ext cx="2410384" cy="738664"/>
            <a:chOff x="1866341" y="3521285"/>
            <a:chExt cx="2410384" cy="738664"/>
          </a:xfrm>
        </p:grpSpPr>
        <p:sp>
          <p:nvSpPr>
            <p:cNvPr id="20514" name="Line 34"/>
            <p:cNvSpPr>
              <a:spLocks noChangeShapeType="1"/>
            </p:cNvSpPr>
            <p:nvPr/>
          </p:nvSpPr>
          <p:spPr bwMode="auto">
            <a:xfrm>
              <a:off x="3217739" y="3784654"/>
              <a:ext cx="1058986" cy="120595"/>
            </a:xfrm>
            <a:prstGeom prst="line">
              <a:avLst/>
            </a:prstGeom>
            <a:noFill/>
            <a:ln w="9525">
              <a:solidFill>
                <a:schemeClr val="tx1"/>
              </a:solidFill>
              <a:round/>
              <a:headEnd/>
              <a:tailEnd type="triangle" w="med" len="med"/>
            </a:ln>
            <a:effectLst/>
          </p:spPr>
          <p:txBody>
            <a:bodyPr/>
            <a:lstStyle/>
            <a:p>
              <a:endParaRPr lang="en-US"/>
            </a:p>
          </p:txBody>
        </p:sp>
        <p:sp>
          <p:nvSpPr>
            <p:cNvPr id="20529" name="Text Box 49"/>
            <p:cNvSpPr txBox="1">
              <a:spLocks noChangeArrowheads="1"/>
            </p:cNvSpPr>
            <p:nvPr/>
          </p:nvSpPr>
          <p:spPr bwMode="auto">
            <a:xfrm>
              <a:off x="1866341" y="3521285"/>
              <a:ext cx="1497012" cy="738664"/>
            </a:xfrm>
            <a:prstGeom prst="rect">
              <a:avLst/>
            </a:prstGeom>
            <a:noFill/>
            <a:ln w="9525">
              <a:noFill/>
              <a:miter lim="800000"/>
              <a:headEnd/>
              <a:tailEnd/>
            </a:ln>
            <a:effectLst/>
          </p:spPr>
          <p:txBody>
            <a:bodyPr>
              <a:spAutoFit/>
            </a:bodyPr>
            <a:lstStyle/>
            <a:p>
              <a:pPr algn="ctr"/>
              <a:r>
                <a:rPr lang="en-US" sz="1400" b="1" dirty="0"/>
                <a:t>Direct Dermal </a:t>
              </a:r>
              <a:r>
                <a:rPr lang="en-US" sz="1400" b="1" dirty="0" smtClean="0"/>
                <a:t>Application</a:t>
              </a:r>
            </a:p>
            <a:p>
              <a:pPr algn="ctr"/>
              <a:r>
                <a:rPr lang="en-US" sz="1400" b="1" dirty="0" smtClean="0"/>
                <a:t>Of Product</a:t>
              </a:r>
              <a:endParaRPr lang="en-US" sz="1400" b="1" dirty="0"/>
            </a:p>
          </p:txBody>
        </p:sp>
      </p:grpSp>
      <p:grpSp>
        <p:nvGrpSpPr>
          <p:cNvPr id="11" name="Group 10"/>
          <p:cNvGrpSpPr/>
          <p:nvPr/>
        </p:nvGrpSpPr>
        <p:grpSpPr>
          <a:xfrm>
            <a:off x="3903004" y="1413787"/>
            <a:ext cx="1497012" cy="2210475"/>
            <a:chOff x="3903004" y="1413787"/>
            <a:chExt cx="1497012" cy="2210475"/>
          </a:xfrm>
        </p:grpSpPr>
        <p:sp>
          <p:nvSpPr>
            <p:cNvPr id="20519" name="Line 39"/>
            <p:cNvSpPr>
              <a:spLocks noChangeShapeType="1"/>
            </p:cNvSpPr>
            <p:nvPr/>
          </p:nvSpPr>
          <p:spPr bwMode="auto">
            <a:xfrm>
              <a:off x="4539632" y="1990641"/>
              <a:ext cx="8556" cy="1633621"/>
            </a:xfrm>
            <a:prstGeom prst="line">
              <a:avLst/>
            </a:prstGeom>
            <a:noFill/>
            <a:ln w="9525">
              <a:solidFill>
                <a:schemeClr val="tx1"/>
              </a:solidFill>
              <a:round/>
              <a:headEnd/>
              <a:tailEnd type="triangle" w="med" len="med"/>
            </a:ln>
            <a:effectLst/>
          </p:spPr>
          <p:txBody>
            <a:bodyPr/>
            <a:lstStyle/>
            <a:p>
              <a:endParaRPr lang="en-US"/>
            </a:p>
          </p:txBody>
        </p:sp>
        <p:sp>
          <p:nvSpPr>
            <p:cNvPr id="20530" name="Text Box 50"/>
            <p:cNvSpPr txBox="1">
              <a:spLocks noChangeArrowheads="1"/>
            </p:cNvSpPr>
            <p:nvPr/>
          </p:nvSpPr>
          <p:spPr bwMode="auto">
            <a:xfrm>
              <a:off x="3903004" y="1413787"/>
              <a:ext cx="1497012" cy="517525"/>
            </a:xfrm>
            <a:prstGeom prst="rect">
              <a:avLst/>
            </a:prstGeom>
            <a:noFill/>
            <a:ln w="9525">
              <a:noFill/>
              <a:miter lim="800000"/>
              <a:headEnd/>
              <a:tailEnd/>
            </a:ln>
            <a:effectLst/>
          </p:spPr>
          <p:txBody>
            <a:bodyPr>
              <a:spAutoFit/>
            </a:bodyPr>
            <a:lstStyle/>
            <a:p>
              <a:pPr algn="ctr"/>
              <a:r>
                <a:rPr lang="en-US" sz="1400" b="1" dirty="0"/>
                <a:t>Dietary Ingestion</a:t>
              </a:r>
            </a:p>
          </p:txBody>
        </p:sp>
      </p:grpSp>
      <p:grpSp>
        <p:nvGrpSpPr>
          <p:cNvPr id="10" name="Group 9"/>
          <p:cNvGrpSpPr/>
          <p:nvPr/>
        </p:nvGrpSpPr>
        <p:grpSpPr>
          <a:xfrm>
            <a:off x="2294741" y="1697247"/>
            <a:ext cx="2058184" cy="1998452"/>
            <a:chOff x="2294741" y="1697247"/>
            <a:chExt cx="2058184" cy="1998452"/>
          </a:xfrm>
        </p:grpSpPr>
        <p:sp>
          <p:nvSpPr>
            <p:cNvPr id="20512" name="Line 32"/>
            <p:cNvSpPr>
              <a:spLocks noChangeShapeType="1"/>
            </p:cNvSpPr>
            <p:nvPr/>
          </p:nvSpPr>
          <p:spPr bwMode="auto">
            <a:xfrm>
              <a:off x="3398655" y="2613726"/>
              <a:ext cx="954270" cy="1081973"/>
            </a:xfrm>
            <a:prstGeom prst="line">
              <a:avLst/>
            </a:prstGeom>
            <a:noFill/>
            <a:ln w="9525">
              <a:solidFill>
                <a:schemeClr val="tx1"/>
              </a:solidFill>
              <a:round/>
              <a:headEnd/>
              <a:tailEnd type="triangle" w="med" len="med"/>
            </a:ln>
            <a:effectLst/>
          </p:spPr>
          <p:txBody>
            <a:bodyPr/>
            <a:lstStyle/>
            <a:p>
              <a:endParaRPr lang="en-US"/>
            </a:p>
          </p:txBody>
        </p:sp>
        <p:sp>
          <p:nvSpPr>
            <p:cNvPr id="20531" name="Text Box 51"/>
            <p:cNvSpPr txBox="1">
              <a:spLocks noChangeArrowheads="1"/>
            </p:cNvSpPr>
            <p:nvPr/>
          </p:nvSpPr>
          <p:spPr bwMode="auto">
            <a:xfrm>
              <a:off x="2294741" y="1697247"/>
              <a:ext cx="1497012" cy="954107"/>
            </a:xfrm>
            <a:prstGeom prst="rect">
              <a:avLst/>
            </a:prstGeom>
            <a:noFill/>
            <a:ln w="9525">
              <a:noFill/>
              <a:miter lim="800000"/>
              <a:headEnd/>
              <a:tailEnd/>
            </a:ln>
            <a:effectLst/>
          </p:spPr>
          <p:txBody>
            <a:bodyPr>
              <a:spAutoFit/>
            </a:bodyPr>
            <a:lstStyle/>
            <a:p>
              <a:pPr algn="ctr"/>
              <a:r>
                <a:rPr lang="en-US" sz="1400" b="1" dirty="0"/>
                <a:t>Incidental Direct Ingestion of</a:t>
              </a:r>
            </a:p>
            <a:p>
              <a:pPr algn="ctr"/>
              <a:r>
                <a:rPr lang="en-US" sz="1400" b="1" dirty="0" smtClean="0"/>
                <a:t>Product</a:t>
              </a:r>
              <a:endParaRPr lang="en-US" sz="1400" b="1" dirty="0"/>
            </a:p>
          </p:txBody>
        </p:sp>
      </p:grpSp>
      <p:grpSp>
        <p:nvGrpSpPr>
          <p:cNvPr id="12" name="Group 11"/>
          <p:cNvGrpSpPr/>
          <p:nvPr/>
        </p:nvGrpSpPr>
        <p:grpSpPr>
          <a:xfrm>
            <a:off x="4620551" y="1953804"/>
            <a:ext cx="2613520" cy="1752348"/>
            <a:chOff x="4620551" y="1953804"/>
            <a:chExt cx="2613520" cy="1752348"/>
          </a:xfrm>
        </p:grpSpPr>
        <p:sp>
          <p:nvSpPr>
            <p:cNvPr id="20515" name="Line 35"/>
            <p:cNvSpPr>
              <a:spLocks noChangeShapeType="1"/>
            </p:cNvSpPr>
            <p:nvPr/>
          </p:nvSpPr>
          <p:spPr bwMode="auto">
            <a:xfrm flipH="1">
              <a:off x="4620551" y="2541797"/>
              <a:ext cx="1367529" cy="1164355"/>
            </a:xfrm>
            <a:prstGeom prst="line">
              <a:avLst/>
            </a:prstGeom>
            <a:noFill/>
            <a:ln w="9525">
              <a:solidFill>
                <a:schemeClr val="tx1"/>
              </a:solidFill>
              <a:round/>
              <a:headEnd/>
              <a:tailEnd type="triangle" w="med" len="med"/>
            </a:ln>
            <a:effectLst/>
          </p:spPr>
          <p:txBody>
            <a:bodyPr/>
            <a:lstStyle/>
            <a:p>
              <a:endParaRPr lang="en-US"/>
            </a:p>
          </p:txBody>
        </p:sp>
        <p:sp>
          <p:nvSpPr>
            <p:cNvPr id="20532" name="Text Box 52"/>
            <p:cNvSpPr txBox="1">
              <a:spLocks noChangeArrowheads="1"/>
            </p:cNvSpPr>
            <p:nvPr/>
          </p:nvSpPr>
          <p:spPr bwMode="auto">
            <a:xfrm>
              <a:off x="5737059" y="1953804"/>
              <a:ext cx="1497012" cy="954107"/>
            </a:xfrm>
            <a:prstGeom prst="rect">
              <a:avLst/>
            </a:prstGeom>
            <a:noFill/>
            <a:ln w="9525">
              <a:noFill/>
              <a:miter lim="800000"/>
              <a:headEnd/>
              <a:tailEnd/>
            </a:ln>
            <a:effectLst/>
          </p:spPr>
          <p:txBody>
            <a:bodyPr>
              <a:spAutoFit/>
            </a:bodyPr>
            <a:lstStyle/>
            <a:p>
              <a:pPr algn="ctr"/>
              <a:r>
                <a:rPr lang="en-US" sz="1400" b="1" dirty="0"/>
                <a:t>Direct Inhalation of </a:t>
              </a:r>
              <a:r>
                <a:rPr lang="en-US" sz="1400" b="1" dirty="0" smtClean="0"/>
                <a:t>Vapor from </a:t>
              </a:r>
              <a:r>
                <a:rPr lang="en-US" sz="1400" b="1" dirty="0"/>
                <a:t>P</a:t>
              </a:r>
              <a:r>
                <a:rPr lang="en-US" sz="1400" b="1" dirty="0" smtClean="0"/>
                <a:t>roduct</a:t>
              </a:r>
              <a:endParaRPr lang="en-US" sz="1400" b="1" dirty="0"/>
            </a:p>
          </p:txBody>
        </p:sp>
      </p:grpSp>
      <p:grpSp>
        <p:nvGrpSpPr>
          <p:cNvPr id="13" name="Group 12"/>
          <p:cNvGrpSpPr/>
          <p:nvPr/>
        </p:nvGrpSpPr>
        <p:grpSpPr>
          <a:xfrm>
            <a:off x="4672012" y="3348093"/>
            <a:ext cx="2675556" cy="1169551"/>
            <a:chOff x="4672012" y="3348093"/>
            <a:chExt cx="2675556" cy="1169551"/>
          </a:xfrm>
        </p:grpSpPr>
        <p:sp>
          <p:nvSpPr>
            <p:cNvPr id="20516" name="Line 36"/>
            <p:cNvSpPr>
              <a:spLocks noChangeShapeType="1"/>
            </p:cNvSpPr>
            <p:nvPr/>
          </p:nvSpPr>
          <p:spPr bwMode="auto">
            <a:xfrm flipH="1">
              <a:off x="4672012" y="3759410"/>
              <a:ext cx="1516093" cy="45828"/>
            </a:xfrm>
            <a:prstGeom prst="line">
              <a:avLst/>
            </a:prstGeom>
            <a:noFill/>
            <a:ln w="9525">
              <a:solidFill>
                <a:schemeClr val="tx1"/>
              </a:solidFill>
              <a:round/>
              <a:headEnd/>
              <a:tailEnd type="triangle" w="med" len="med"/>
            </a:ln>
            <a:effectLst/>
          </p:spPr>
          <p:txBody>
            <a:bodyPr/>
            <a:lstStyle/>
            <a:p>
              <a:endParaRPr lang="en-US"/>
            </a:p>
          </p:txBody>
        </p:sp>
        <p:sp>
          <p:nvSpPr>
            <p:cNvPr id="20533" name="Text Box 53"/>
            <p:cNvSpPr txBox="1">
              <a:spLocks noChangeArrowheads="1"/>
            </p:cNvSpPr>
            <p:nvPr/>
          </p:nvSpPr>
          <p:spPr bwMode="auto">
            <a:xfrm>
              <a:off x="6187712" y="3348093"/>
              <a:ext cx="1159856" cy="1169551"/>
            </a:xfrm>
            <a:prstGeom prst="rect">
              <a:avLst/>
            </a:prstGeom>
            <a:noFill/>
            <a:ln w="9525">
              <a:noFill/>
              <a:miter lim="800000"/>
              <a:headEnd/>
              <a:tailEnd/>
            </a:ln>
            <a:effectLst/>
          </p:spPr>
          <p:txBody>
            <a:bodyPr wrap="square">
              <a:spAutoFit/>
            </a:bodyPr>
            <a:lstStyle/>
            <a:p>
              <a:pPr algn="ctr"/>
              <a:r>
                <a:rPr lang="en-US" sz="1400" b="1" dirty="0"/>
                <a:t>Direct Inhalation of </a:t>
              </a:r>
              <a:r>
                <a:rPr lang="en-US" sz="1400" b="1" dirty="0" smtClean="0"/>
                <a:t>Aerosol</a:t>
              </a:r>
            </a:p>
            <a:p>
              <a:pPr algn="ctr"/>
              <a:r>
                <a:rPr lang="en-US" sz="1400" b="1" dirty="0" smtClean="0"/>
                <a:t>From Product</a:t>
              </a:r>
              <a:endParaRPr lang="en-US" sz="1400" b="1" dirty="0"/>
            </a:p>
          </p:txBody>
        </p:sp>
      </p:grpSp>
      <p:grpSp>
        <p:nvGrpSpPr>
          <p:cNvPr id="16" name="Group 15"/>
          <p:cNvGrpSpPr/>
          <p:nvPr/>
        </p:nvGrpSpPr>
        <p:grpSpPr>
          <a:xfrm>
            <a:off x="2016956" y="4195763"/>
            <a:ext cx="2293107" cy="1631490"/>
            <a:chOff x="2016956" y="4195763"/>
            <a:chExt cx="2293107" cy="1631490"/>
          </a:xfrm>
        </p:grpSpPr>
        <p:sp>
          <p:nvSpPr>
            <p:cNvPr id="20518" name="Line 38"/>
            <p:cNvSpPr>
              <a:spLocks noChangeShapeType="1"/>
            </p:cNvSpPr>
            <p:nvPr/>
          </p:nvSpPr>
          <p:spPr bwMode="auto">
            <a:xfrm flipV="1">
              <a:off x="3244906" y="4195763"/>
              <a:ext cx="1065157" cy="772747"/>
            </a:xfrm>
            <a:prstGeom prst="line">
              <a:avLst/>
            </a:prstGeom>
            <a:noFill/>
            <a:ln w="9525">
              <a:solidFill>
                <a:schemeClr val="tx1"/>
              </a:solidFill>
              <a:round/>
              <a:headEnd/>
              <a:tailEnd type="triangle" w="med" len="med"/>
            </a:ln>
            <a:effectLst/>
          </p:spPr>
          <p:txBody>
            <a:bodyPr/>
            <a:lstStyle/>
            <a:p>
              <a:endParaRPr lang="en-US"/>
            </a:p>
          </p:txBody>
        </p:sp>
        <p:sp>
          <p:nvSpPr>
            <p:cNvPr id="20534" name="Text Box 54"/>
            <p:cNvSpPr txBox="1">
              <a:spLocks noChangeArrowheads="1"/>
            </p:cNvSpPr>
            <p:nvPr/>
          </p:nvSpPr>
          <p:spPr bwMode="auto">
            <a:xfrm>
              <a:off x="2016956" y="4873146"/>
              <a:ext cx="1522413" cy="954107"/>
            </a:xfrm>
            <a:prstGeom prst="rect">
              <a:avLst/>
            </a:prstGeom>
            <a:noFill/>
            <a:ln w="9525">
              <a:noFill/>
              <a:miter lim="800000"/>
              <a:headEnd/>
              <a:tailEnd/>
            </a:ln>
            <a:effectLst/>
          </p:spPr>
          <p:txBody>
            <a:bodyPr>
              <a:spAutoFit/>
            </a:bodyPr>
            <a:lstStyle/>
            <a:p>
              <a:pPr algn="ctr"/>
              <a:r>
                <a:rPr lang="en-US" sz="1400" b="1" dirty="0"/>
                <a:t>Indirect Exposure to Bolus Applied </a:t>
              </a:r>
              <a:r>
                <a:rPr lang="en-US" sz="1400" b="1" dirty="0" smtClean="0"/>
                <a:t>Product</a:t>
              </a:r>
              <a:endParaRPr lang="en-US" sz="1400" b="1" dirty="0"/>
            </a:p>
          </p:txBody>
        </p:sp>
      </p:grpSp>
      <p:grpSp>
        <p:nvGrpSpPr>
          <p:cNvPr id="14" name="Group 13"/>
          <p:cNvGrpSpPr/>
          <p:nvPr/>
        </p:nvGrpSpPr>
        <p:grpSpPr>
          <a:xfrm>
            <a:off x="4774301" y="4215950"/>
            <a:ext cx="2587740" cy="1678647"/>
            <a:chOff x="4774301" y="4215950"/>
            <a:chExt cx="2587740" cy="1678647"/>
          </a:xfrm>
        </p:grpSpPr>
        <p:sp>
          <p:nvSpPr>
            <p:cNvPr id="20517" name="Line 37"/>
            <p:cNvSpPr>
              <a:spLocks noChangeShapeType="1"/>
            </p:cNvSpPr>
            <p:nvPr/>
          </p:nvSpPr>
          <p:spPr bwMode="auto">
            <a:xfrm flipH="1" flipV="1">
              <a:off x="4774301" y="4215950"/>
              <a:ext cx="1238080" cy="720192"/>
            </a:xfrm>
            <a:prstGeom prst="line">
              <a:avLst/>
            </a:prstGeom>
            <a:noFill/>
            <a:ln w="9525">
              <a:solidFill>
                <a:schemeClr val="tx1"/>
              </a:solidFill>
              <a:round/>
              <a:headEnd/>
              <a:tailEnd type="triangle" w="med" len="med"/>
            </a:ln>
            <a:effectLst/>
          </p:spPr>
          <p:txBody>
            <a:bodyPr/>
            <a:lstStyle/>
            <a:p>
              <a:endParaRPr lang="en-US"/>
            </a:p>
          </p:txBody>
        </p:sp>
        <p:sp>
          <p:nvSpPr>
            <p:cNvPr id="20535" name="Text Box 55"/>
            <p:cNvSpPr txBox="1">
              <a:spLocks noChangeArrowheads="1"/>
            </p:cNvSpPr>
            <p:nvPr/>
          </p:nvSpPr>
          <p:spPr bwMode="auto">
            <a:xfrm>
              <a:off x="5839628" y="4738897"/>
              <a:ext cx="1522413" cy="1155700"/>
            </a:xfrm>
            <a:prstGeom prst="rect">
              <a:avLst/>
            </a:prstGeom>
            <a:noFill/>
            <a:ln w="9525">
              <a:noFill/>
              <a:miter lim="800000"/>
              <a:headEnd/>
              <a:tailEnd/>
            </a:ln>
            <a:effectLst/>
          </p:spPr>
          <p:txBody>
            <a:bodyPr>
              <a:spAutoFit/>
            </a:bodyPr>
            <a:lstStyle/>
            <a:p>
              <a:pPr algn="ctr"/>
              <a:r>
                <a:rPr lang="en-US" sz="1400" b="1" dirty="0"/>
                <a:t>Indirect Exposure to Constant Emission of Chemical</a:t>
              </a:r>
            </a:p>
          </p:txBody>
        </p:sp>
      </p:grpSp>
      <p:sp>
        <p:nvSpPr>
          <p:cNvPr id="20539" name="Line 59"/>
          <p:cNvSpPr>
            <a:spLocks noChangeShapeType="1"/>
          </p:cNvSpPr>
          <p:nvPr/>
        </p:nvSpPr>
        <p:spPr bwMode="auto">
          <a:xfrm>
            <a:off x="1803371" y="1733131"/>
            <a:ext cx="654050" cy="225425"/>
          </a:xfrm>
          <a:prstGeom prst="line">
            <a:avLst/>
          </a:prstGeom>
          <a:noFill/>
          <a:ln w="9525">
            <a:solidFill>
              <a:schemeClr val="tx1"/>
            </a:solidFill>
            <a:round/>
            <a:headEnd/>
            <a:tailEnd type="triangle" w="med" len="med"/>
          </a:ln>
          <a:effectLst/>
        </p:spPr>
        <p:txBody>
          <a:bodyPr/>
          <a:lstStyle/>
          <a:p>
            <a:endParaRPr lang="en-US"/>
          </a:p>
        </p:txBody>
      </p:sp>
      <p:sp>
        <p:nvSpPr>
          <p:cNvPr id="27" name="Line 57"/>
          <p:cNvSpPr>
            <a:spLocks noChangeShapeType="1"/>
          </p:cNvSpPr>
          <p:nvPr/>
        </p:nvSpPr>
        <p:spPr bwMode="auto">
          <a:xfrm flipV="1">
            <a:off x="1357707" y="3968720"/>
            <a:ext cx="491017" cy="232344"/>
          </a:xfrm>
          <a:prstGeom prst="line">
            <a:avLst/>
          </a:prstGeom>
          <a:noFill/>
          <a:ln w="9525">
            <a:solidFill>
              <a:schemeClr val="tx1"/>
            </a:solidFill>
            <a:round/>
            <a:headEnd/>
            <a:tailEnd type="triangle" w="med" len="med"/>
          </a:ln>
          <a:effectLst/>
        </p:spPr>
        <p:txBody>
          <a:bodyPr/>
          <a:lstStyle/>
          <a:p>
            <a:endParaRPr lang="en-US"/>
          </a:p>
        </p:txBody>
      </p:sp>
      <p:sp>
        <p:nvSpPr>
          <p:cNvPr id="28" name="Line 58"/>
          <p:cNvSpPr>
            <a:spLocks noChangeShapeType="1"/>
          </p:cNvSpPr>
          <p:nvPr/>
        </p:nvSpPr>
        <p:spPr bwMode="auto">
          <a:xfrm flipV="1">
            <a:off x="1592222" y="4097013"/>
            <a:ext cx="508959" cy="508958"/>
          </a:xfrm>
          <a:prstGeom prst="line">
            <a:avLst/>
          </a:prstGeom>
          <a:noFill/>
          <a:ln w="9525">
            <a:solidFill>
              <a:schemeClr val="tx1"/>
            </a:solidFill>
            <a:round/>
            <a:headEnd/>
            <a:tailEnd type="triangle" w="med" len="med"/>
          </a:ln>
          <a:effectLst/>
        </p:spPr>
        <p:txBody>
          <a:bodyPr/>
          <a:lstStyle/>
          <a:p>
            <a:endParaRPr lang="en-US"/>
          </a:p>
        </p:txBody>
      </p:sp>
      <p:sp>
        <p:nvSpPr>
          <p:cNvPr id="29" name="Line 59"/>
          <p:cNvSpPr>
            <a:spLocks noChangeShapeType="1"/>
          </p:cNvSpPr>
          <p:nvPr/>
        </p:nvSpPr>
        <p:spPr bwMode="auto">
          <a:xfrm>
            <a:off x="1142046" y="3717985"/>
            <a:ext cx="573987" cy="40616"/>
          </a:xfrm>
          <a:prstGeom prst="line">
            <a:avLst/>
          </a:prstGeom>
          <a:noFill/>
          <a:ln w="9525">
            <a:solidFill>
              <a:schemeClr val="tx1"/>
            </a:solidFill>
            <a:round/>
            <a:headEnd/>
            <a:tailEnd type="triangle" w="med" len="med"/>
          </a:ln>
          <a:effectLst/>
        </p:spPr>
        <p:txBody>
          <a:bodyPr/>
          <a:lstStyle/>
          <a:p>
            <a:endParaRPr lang="en-US"/>
          </a:p>
        </p:txBody>
      </p:sp>
      <p:sp>
        <p:nvSpPr>
          <p:cNvPr id="30" name="Line 60"/>
          <p:cNvSpPr>
            <a:spLocks noChangeShapeType="1"/>
          </p:cNvSpPr>
          <p:nvPr/>
        </p:nvSpPr>
        <p:spPr bwMode="auto">
          <a:xfrm>
            <a:off x="1491716" y="3203665"/>
            <a:ext cx="341313" cy="376237"/>
          </a:xfrm>
          <a:prstGeom prst="line">
            <a:avLst/>
          </a:prstGeom>
          <a:noFill/>
          <a:ln w="9525">
            <a:solidFill>
              <a:schemeClr val="tx1"/>
            </a:solidFill>
            <a:round/>
            <a:headEnd/>
            <a:tailEnd type="triangle" w="med" len="med"/>
          </a:ln>
          <a:effectLst/>
        </p:spPr>
        <p:txBody>
          <a:bodyPr/>
          <a:lstStyle/>
          <a:p>
            <a:endParaRPr lang="en-US"/>
          </a:p>
        </p:txBody>
      </p:sp>
      <p:sp>
        <p:nvSpPr>
          <p:cNvPr id="31" name="Line 61"/>
          <p:cNvSpPr>
            <a:spLocks noChangeShapeType="1"/>
          </p:cNvSpPr>
          <p:nvPr/>
        </p:nvSpPr>
        <p:spPr bwMode="auto">
          <a:xfrm>
            <a:off x="1881043" y="3050875"/>
            <a:ext cx="266790" cy="443302"/>
          </a:xfrm>
          <a:prstGeom prst="line">
            <a:avLst/>
          </a:prstGeom>
          <a:noFill/>
          <a:ln w="9525">
            <a:solidFill>
              <a:schemeClr val="tx1"/>
            </a:solidFill>
            <a:round/>
            <a:headEnd/>
            <a:tailEnd type="triangle" w="med" len="med"/>
          </a:ln>
          <a:effectLst/>
        </p:spPr>
        <p:txBody>
          <a:bodyPr/>
          <a:lstStyle/>
          <a:p>
            <a:endParaRPr lang="en-US"/>
          </a:p>
        </p:txBody>
      </p:sp>
      <p:sp>
        <p:nvSpPr>
          <p:cNvPr id="32" name="Line 62"/>
          <p:cNvSpPr>
            <a:spLocks noChangeShapeType="1"/>
          </p:cNvSpPr>
          <p:nvPr/>
        </p:nvSpPr>
        <p:spPr bwMode="auto">
          <a:xfrm>
            <a:off x="2248894" y="3048988"/>
            <a:ext cx="190500" cy="450850"/>
          </a:xfrm>
          <a:prstGeom prst="line">
            <a:avLst/>
          </a:prstGeom>
          <a:noFill/>
          <a:ln w="9525">
            <a:solidFill>
              <a:schemeClr val="tx1"/>
            </a:solidFill>
            <a:round/>
            <a:headEnd/>
            <a:tailEnd type="triangle" w="med" len="med"/>
          </a:ln>
          <a:effectLst/>
        </p:spPr>
        <p:txBody>
          <a:bodyPr/>
          <a:lstStyle/>
          <a:p>
            <a:endParaRPr lang="en-US"/>
          </a:p>
        </p:txBody>
      </p:sp>
      <p:grpSp>
        <p:nvGrpSpPr>
          <p:cNvPr id="15" name="Group 14"/>
          <p:cNvGrpSpPr/>
          <p:nvPr/>
        </p:nvGrpSpPr>
        <p:grpSpPr>
          <a:xfrm>
            <a:off x="4208787" y="4911867"/>
            <a:ext cx="1522413" cy="1543221"/>
            <a:chOff x="4208787" y="4911867"/>
            <a:chExt cx="1522413" cy="1543221"/>
          </a:xfrm>
        </p:grpSpPr>
        <p:sp>
          <p:nvSpPr>
            <p:cNvPr id="20536" name="Text Box 56"/>
            <p:cNvSpPr txBox="1">
              <a:spLocks noChangeArrowheads="1"/>
            </p:cNvSpPr>
            <p:nvPr/>
          </p:nvSpPr>
          <p:spPr bwMode="auto">
            <a:xfrm>
              <a:off x="4208787" y="5724838"/>
              <a:ext cx="1522413" cy="730250"/>
            </a:xfrm>
            <a:prstGeom prst="rect">
              <a:avLst/>
            </a:prstGeom>
            <a:noFill/>
            <a:ln w="9525">
              <a:noFill/>
              <a:miter lim="800000"/>
              <a:headEnd/>
              <a:tailEnd/>
            </a:ln>
            <a:effectLst/>
          </p:spPr>
          <p:txBody>
            <a:bodyPr>
              <a:spAutoFit/>
            </a:bodyPr>
            <a:lstStyle/>
            <a:p>
              <a:pPr algn="ctr"/>
              <a:r>
                <a:rPr lang="en-US" sz="1400" b="1" dirty="0"/>
                <a:t>Down the Drain</a:t>
              </a:r>
            </a:p>
            <a:p>
              <a:pPr algn="ctr"/>
              <a:r>
                <a:rPr lang="en-US" sz="1400" b="1" dirty="0"/>
                <a:t>Release of Chemical</a:t>
              </a:r>
            </a:p>
          </p:txBody>
        </p:sp>
        <p:cxnSp>
          <p:nvCxnSpPr>
            <p:cNvPr id="3" name="Elbow Connector 2"/>
            <p:cNvCxnSpPr/>
            <p:nvPr/>
          </p:nvCxnSpPr>
          <p:spPr>
            <a:xfrm rot="16200000" flipH="1">
              <a:off x="4267445" y="5086952"/>
              <a:ext cx="816071" cy="465901"/>
            </a:xfrm>
            <a:prstGeom prst="bentConnector3">
              <a:avLst/>
            </a:prstGeom>
            <a:ln w="82550">
              <a:solidFill>
                <a:schemeClr val="accent1">
                  <a:shade val="95000"/>
                  <a:satMod val="10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Line 60"/>
          <p:cNvSpPr>
            <a:spLocks noChangeShapeType="1"/>
          </p:cNvSpPr>
          <p:nvPr/>
        </p:nvSpPr>
        <p:spPr bwMode="auto">
          <a:xfrm rot="6137384">
            <a:off x="7018592" y="1828033"/>
            <a:ext cx="341313" cy="376237"/>
          </a:xfrm>
          <a:prstGeom prst="line">
            <a:avLst/>
          </a:prstGeom>
          <a:noFill/>
          <a:ln w="9525">
            <a:solidFill>
              <a:schemeClr val="tx1"/>
            </a:solidFill>
            <a:round/>
            <a:headEnd/>
            <a:tailEnd type="triangle" w="med" len="med"/>
          </a:ln>
          <a:effectLst/>
        </p:spPr>
        <p:txBody>
          <a:bodyPr/>
          <a:lstStyle/>
          <a:p>
            <a:endParaRPr lang="en-US"/>
          </a:p>
        </p:txBody>
      </p:sp>
      <p:sp>
        <p:nvSpPr>
          <p:cNvPr id="39" name="Line 61"/>
          <p:cNvSpPr>
            <a:spLocks noChangeShapeType="1"/>
          </p:cNvSpPr>
          <p:nvPr/>
        </p:nvSpPr>
        <p:spPr bwMode="auto">
          <a:xfrm rot="6137384">
            <a:off x="7162176" y="2042503"/>
            <a:ext cx="266790" cy="443302"/>
          </a:xfrm>
          <a:prstGeom prst="line">
            <a:avLst/>
          </a:prstGeom>
          <a:noFill/>
          <a:ln w="9525">
            <a:solidFill>
              <a:schemeClr val="tx1"/>
            </a:solidFill>
            <a:round/>
            <a:headEnd/>
            <a:tailEnd type="triangle" w="med" len="med"/>
          </a:ln>
          <a:effectLst/>
        </p:spPr>
        <p:txBody>
          <a:bodyPr/>
          <a:lstStyle/>
          <a:p>
            <a:endParaRPr lang="en-US"/>
          </a:p>
        </p:txBody>
      </p:sp>
      <p:sp>
        <p:nvSpPr>
          <p:cNvPr id="40" name="Line 62"/>
          <p:cNvSpPr>
            <a:spLocks noChangeShapeType="1"/>
          </p:cNvSpPr>
          <p:nvPr/>
        </p:nvSpPr>
        <p:spPr bwMode="auto">
          <a:xfrm rot="6137384">
            <a:off x="7328611" y="2378611"/>
            <a:ext cx="13635" cy="518783"/>
          </a:xfrm>
          <a:prstGeom prst="line">
            <a:avLst/>
          </a:prstGeom>
          <a:noFill/>
          <a:ln w="9525">
            <a:solidFill>
              <a:schemeClr val="tx1"/>
            </a:solidFill>
            <a:round/>
            <a:headEnd/>
            <a:tailEnd type="triangle" w="med" len="med"/>
          </a:ln>
          <a:effectLst/>
        </p:spPr>
        <p:txBody>
          <a:bodyPr/>
          <a:lstStyle/>
          <a:p>
            <a:endParaRPr lang="en-US"/>
          </a:p>
        </p:txBody>
      </p:sp>
      <p:sp>
        <p:nvSpPr>
          <p:cNvPr id="43" name="Line 58"/>
          <p:cNvSpPr>
            <a:spLocks noChangeShapeType="1"/>
          </p:cNvSpPr>
          <p:nvPr/>
        </p:nvSpPr>
        <p:spPr bwMode="auto">
          <a:xfrm rot="9092821" flipV="1">
            <a:off x="7015650" y="2959904"/>
            <a:ext cx="730259" cy="230173"/>
          </a:xfrm>
          <a:prstGeom prst="line">
            <a:avLst/>
          </a:prstGeom>
          <a:noFill/>
          <a:ln w="9525">
            <a:solidFill>
              <a:schemeClr val="tx1"/>
            </a:solidFill>
            <a:round/>
            <a:headEnd/>
            <a:tailEnd type="triangle" w="med" len="med"/>
          </a:ln>
          <a:effectLst/>
        </p:spPr>
        <p:txBody>
          <a:bodyPr/>
          <a:lstStyle/>
          <a:p>
            <a:endParaRPr lang="en-US"/>
          </a:p>
        </p:txBody>
      </p:sp>
      <p:sp>
        <p:nvSpPr>
          <p:cNvPr id="45" name="Line 60"/>
          <p:cNvSpPr>
            <a:spLocks noChangeShapeType="1"/>
          </p:cNvSpPr>
          <p:nvPr/>
        </p:nvSpPr>
        <p:spPr bwMode="auto">
          <a:xfrm rot="9092821">
            <a:off x="7246460" y="3621996"/>
            <a:ext cx="503296" cy="1862"/>
          </a:xfrm>
          <a:prstGeom prst="line">
            <a:avLst/>
          </a:prstGeom>
          <a:noFill/>
          <a:ln w="9525">
            <a:solidFill>
              <a:schemeClr val="tx1"/>
            </a:solidFill>
            <a:round/>
            <a:headEnd/>
            <a:tailEnd type="triangle" w="med" len="med"/>
          </a:ln>
          <a:effectLst/>
        </p:spPr>
        <p:txBody>
          <a:bodyPr/>
          <a:lstStyle/>
          <a:p>
            <a:endParaRPr lang="en-US"/>
          </a:p>
        </p:txBody>
      </p:sp>
      <p:sp>
        <p:nvSpPr>
          <p:cNvPr id="46" name="Line 61"/>
          <p:cNvSpPr>
            <a:spLocks noChangeShapeType="1"/>
          </p:cNvSpPr>
          <p:nvPr/>
        </p:nvSpPr>
        <p:spPr bwMode="auto">
          <a:xfrm rot="9092821">
            <a:off x="7149122" y="3906714"/>
            <a:ext cx="649450" cy="71773"/>
          </a:xfrm>
          <a:prstGeom prst="line">
            <a:avLst/>
          </a:prstGeom>
          <a:noFill/>
          <a:ln w="9525">
            <a:solidFill>
              <a:schemeClr val="tx1"/>
            </a:solidFill>
            <a:round/>
            <a:headEnd/>
            <a:tailEnd type="triangle" w="med" len="med"/>
          </a:ln>
          <a:effectLst/>
        </p:spPr>
        <p:txBody>
          <a:bodyPr/>
          <a:lstStyle/>
          <a:p>
            <a:endParaRPr lang="en-US"/>
          </a:p>
        </p:txBody>
      </p:sp>
      <p:grpSp>
        <p:nvGrpSpPr>
          <p:cNvPr id="49" name="Group 48"/>
          <p:cNvGrpSpPr/>
          <p:nvPr/>
        </p:nvGrpSpPr>
        <p:grpSpPr>
          <a:xfrm rot="9900029">
            <a:off x="6574290" y="5099487"/>
            <a:ext cx="1370885" cy="1128234"/>
            <a:chOff x="1889156" y="1340958"/>
            <a:chExt cx="1444026" cy="1469127"/>
          </a:xfrm>
        </p:grpSpPr>
        <p:sp>
          <p:nvSpPr>
            <p:cNvPr id="50" name="Line 57"/>
            <p:cNvSpPr>
              <a:spLocks noChangeShapeType="1"/>
            </p:cNvSpPr>
            <p:nvPr/>
          </p:nvSpPr>
          <p:spPr bwMode="auto">
            <a:xfrm>
              <a:off x="1894936" y="2248619"/>
              <a:ext cx="657795" cy="132841"/>
            </a:xfrm>
            <a:prstGeom prst="line">
              <a:avLst/>
            </a:prstGeom>
            <a:noFill/>
            <a:ln w="9525">
              <a:solidFill>
                <a:schemeClr val="tx1"/>
              </a:solidFill>
              <a:round/>
              <a:headEnd/>
              <a:tailEnd type="triangle" w="med" len="med"/>
            </a:ln>
            <a:effectLst/>
          </p:spPr>
          <p:txBody>
            <a:bodyPr/>
            <a:lstStyle/>
            <a:p>
              <a:endParaRPr lang="en-US"/>
            </a:p>
          </p:txBody>
        </p:sp>
        <p:sp>
          <p:nvSpPr>
            <p:cNvPr id="51" name="Line 58"/>
            <p:cNvSpPr>
              <a:spLocks noChangeShapeType="1"/>
            </p:cNvSpPr>
            <p:nvPr/>
          </p:nvSpPr>
          <p:spPr bwMode="auto">
            <a:xfrm flipV="1">
              <a:off x="1889156" y="2784685"/>
              <a:ext cx="692150" cy="25400"/>
            </a:xfrm>
            <a:prstGeom prst="line">
              <a:avLst/>
            </a:prstGeom>
            <a:noFill/>
            <a:ln w="9525">
              <a:solidFill>
                <a:schemeClr val="tx1"/>
              </a:solidFill>
              <a:round/>
              <a:headEnd/>
              <a:tailEnd type="triangle" w="med" len="med"/>
            </a:ln>
            <a:effectLst/>
          </p:spPr>
          <p:txBody>
            <a:bodyPr/>
            <a:lstStyle/>
            <a:p>
              <a:endParaRPr lang="en-US"/>
            </a:p>
          </p:txBody>
        </p:sp>
        <p:sp>
          <p:nvSpPr>
            <p:cNvPr id="52" name="Line 59"/>
            <p:cNvSpPr>
              <a:spLocks noChangeShapeType="1"/>
            </p:cNvSpPr>
            <p:nvPr/>
          </p:nvSpPr>
          <p:spPr bwMode="auto">
            <a:xfrm>
              <a:off x="1955771" y="1885531"/>
              <a:ext cx="654050" cy="225425"/>
            </a:xfrm>
            <a:prstGeom prst="line">
              <a:avLst/>
            </a:prstGeom>
            <a:noFill/>
            <a:ln w="9525">
              <a:solidFill>
                <a:schemeClr val="tx1"/>
              </a:solidFill>
              <a:round/>
              <a:headEnd/>
              <a:tailEnd type="triangle" w="med" len="med"/>
            </a:ln>
            <a:effectLst/>
          </p:spPr>
          <p:txBody>
            <a:bodyPr/>
            <a:lstStyle/>
            <a:p>
              <a:endParaRPr lang="en-US"/>
            </a:p>
          </p:txBody>
        </p:sp>
        <p:sp>
          <p:nvSpPr>
            <p:cNvPr id="53" name="Line 60"/>
            <p:cNvSpPr>
              <a:spLocks noChangeShapeType="1"/>
            </p:cNvSpPr>
            <p:nvPr/>
          </p:nvSpPr>
          <p:spPr bwMode="auto">
            <a:xfrm>
              <a:off x="2385504" y="1495635"/>
              <a:ext cx="341313" cy="376237"/>
            </a:xfrm>
            <a:prstGeom prst="line">
              <a:avLst/>
            </a:prstGeom>
            <a:noFill/>
            <a:ln w="9525">
              <a:solidFill>
                <a:schemeClr val="tx1"/>
              </a:solidFill>
              <a:round/>
              <a:headEnd/>
              <a:tailEnd type="triangle" w="med" len="med"/>
            </a:ln>
            <a:effectLst/>
          </p:spPr>
          <p:txBody>
            <a:bodyPr/>
            <a:lstStyle/>
            <a:p>
              <a:endParaRPr lang="en-US"/>
            </a:p>
          </p:txBody>
        </p:sp>
        <p:sp>
          <p:nvSpPr>
            <p:cNvPr id="54" name="Line 61"/>
            <p:cNvSpPr>
              <a:spLocks noChangeShapeType="1"/>
            </p:cNvSpPr>
            <p:nvPr/>
          </p:nvSpPr>
          <p:spPr bwMode="auto">
            <a:xfrm>
              <a:off x="2774831" y="1342845"/>
              <a:ext cx="266790" cy="443302"/>
            </a:xfrm>
            <a:prstGeom prst="line">
              <a:avLst/>
            </a:prstGeom>
            <a:noFill/>
            <a:ln w="9525">
              <a:solidFill>
                <a:schemeClr val="tx1"/>
              </a:solidFill>
              <a:round/>
              <a:headEnd/>
              <a:tailEnd type="triangle" w="med" len="med"/>
            </a:ln>
            <a:effectLst/>
          </p:spPr>
          <p:txBody>
            <a:bodyPr/>
            <a:lstStyle/>
            <a:p>
              <a:endParaRPr lang="en-US"/>
            </a:p>
          </p:txBody>
        </p:sp>
        <p:sp>
          <p:nvSpPr>
            <p:cNvPr id="55" name="Line 62"/>
            <p:cNvSpPr>
              <a:spLocks noChangeShapeType="1"/>
            </p:cNvSpPr>
            <p:nvPr/>
          </p:nvSpPr>
          <p:spPr bwMode="auto">
            <a:xfrm>
              <a:off x="3142682" y="1340958"/>
              <a:ext cx="190500" cy="450850"/>
            </a:xfrm>
            <a:prstGeom prst="line">
              <a:avLst/>
            </a:prstGeom>
            <a:noFill/>
            <a:ln w="9525">
              <a:solidFill>
                <a:schemeClr val="tx1"/>
              </a:solidFill>
              <a:round/>
              <a:headEnd/>
              <a:tailEnd type="triangle" w="med" len="med"/>
            </a:ln>
            <a:effectLst/>
          </p:spPr>
          <p:txBody>
            <a:bodyPr/>
            <a:lstStyle/>
            <a:p>
              <a:endParaRPr lang="en-US"/>
            </a:p>
          </p:txBody>
        </p:sp>
      </p:grpSp>
      <p:grpSp>
        <p:nvGrpSpPr>
          <p:cNvPr id="56" name="Group 55"/>
          <p:cNvGrpSpPr/>
          <p:nvPr/>
        </p:nvGrpSpPr>
        <p:grpSpPr>
          <a:xfrm rot="18608106">
            <a:off x="1237130" y="5045442"/>
            <a:ext cx="1513436" cy="1128234"/>
            <a:chOff x="1889156" y="1340958"/>
            <a:chExt cx="1444026" cy="1469127"/>
          </a:xfrm>
        </p:grpSpPr>
        <p:sp>
          <p:nvSpPr>
            <p:cNvPr id="57" name="Line 57"/>
            <p:cNvSpPr>
              <a:spLocks noChangeShapeType="1"/>
            </p:cNvSpPr>
            <p:nvPr/>
          </p:nvSpPr>
          <p:spPr bwMode="auto">
            <a:xfrm>
              <a:off x="1894936" y="2248619"/>
              <a:ext cx="657795" cy="132841"/>
            </a:xfrm>
            <a:prstGeom prst="line">
              <a:avLst/>
            </a:prstGeom>
            <a:noFill/>
            <a:ln w="9525">
              <a:solidFill>
                <a:schemeClr val="tx1"/>
              </a:solidFill>
              <a:round/>
              <a:headEnd/>
              <a:tailEnd type="triangle" w="med" len="med"/>
            </a:ln>
            <a:effectLst/>
          </p:spPr>
          <p:txBody>
            <a:bodyPr/>
            <a:lstStyle/>
            <a:p>
              <a:endParaRPr lang="en-US"/>
            </a:p>
          </p:txBody>
        </p:sp>
        <p:sp>
          <p:nvSpPr>
            <p:cNvPr id="58" name="Line 58"/>
            <p:cNvSpPr>
              <a:spLocks noChangeShapeType="1"/>
            </p:cNvSpPr>
            <p:nvPr/>
          </p:nvSpPr>
          <p:spPr bwMode="auto">
            <a:xfrm flipV="1">
              <a:off x="1889156" y="2784685"/>
              <a:ext cx="692150" cy="25400"/>
            </a:xfrm>
            <a:prstGeom prst="line">
              <a:avLst/>
            </a:prstGeom>
            <a:noFill/>
            <a:ln w="9525">
              <a:solidFill>
                <a:schemeClr val="tx1"/>
              </a:solidFill>
              <a:round/>
              <a:headEnd/>
              <a:tailEnd type="triangle" w="med" len="med"/>
            </a:ln>
            <a:effectLst/>
          </p:spPr>
          <p:txBody>
            <a:bodyPr/>
            <a:lstStyle/>
            <a:p>
              <a:endParaRPr lang="en-US"/>
            </a:p>
          </p:txBody>
        </p:sp>
        <p:sp>
          <p:nvSpPr>
            <p:cNvPr id="59" name="Line 59"/>
            <p:cNvSpPr>
              <a:spLocks noChangeShapeType="1"/>
            </p:cNvSpPr>
            <p:nvPr/>
          </p:nvSpPr>
          <p:spPr bwMode="auto">
            <a:xfrm>
              <a:off x="1955771" y="1885531"/>
              <a:ext cx="654050" cy="225425"/>
            </a:xfrm>
            <a:prstGeom prst="line">
              <a:avLst/>
            </a:prstGeom>
            <a:noFill/>
            <a:ln w="9525">
              <a:solidFill>
                <a:schemeClr val="tx1"/>
              </a:solidFill>
              <a:round/>
              <a:headEnd/>
              <a:tailEnd type="triangle" w="med" len="med"/>
            </a:ln>
            <a:effectLst/>
          </p:spPr>
          <p:txBody>
            <a:bodyPr/>
            <a:lstStyle/>
            <a:p>
              <a:endParaRPr lang="en-US"/>
            </a:p>
          </p:txBody>
        </p:sp>
        <p:sp>
          <p:nvSpPr>
            <p:cNvPr id="60" name="Line 60"/>
            <p:cNvSpPr>
              <a:spLocks noChangeShapeType="1"/>
            </p:cNvSpPr>
            <p:nvPr/>
          </p:nvSpPr>
          <p:spPr bwMode="auto">
            <a:xfrm>
              <a:off x="2385504" y="1495635"/>
              <a:ext cx="341313" cy="376237"/>
            </a:xfrm>
            <a:prstGeom prst="line">
              <a:avLst/>
            </a:prstGeom>
            <a:noFill/>
            <a:ln w="9525">
              <a:solidFill>
                <a:schemeClr val="tx1"/>
              </a:solidFill>
              <a:round/>
              <a:headEnd/>
              <a:tailEnd type="triangle" w="med" len="med"/>
            </a:ln>
            <a:effectLst/>
          </p:spPr>
          <p:txBody>
            <a:bodyPr/>
            <a:lstStyle/>
            <a:p>
              <a:endParaRPr lang="en-US"/>
            </a:p>
          </p:txBody>
        </p:sp>
        <p:sp>
          <p:nvSpPr>
            <p:cNvPr id="61" name="Line 61"/>
            <p:cNvSpPr>
              <a:spLocks noChangeShapeType="1"/>
            </p:cNvSpPr>
            <p:nvPr/>
          </p:nvSpPr>
          <p:spPr bwMode="auto">
            <a:xfrm>
              <a:off x="2774831" y="1342845"/>
              <a:ext cx="266790" cy="443302"/>
            </a:xfrm>
            <a:prstGeom prst="line">
              <a:avLst/>
            </a:prstGeom>
            <a:noFill/>
            <a:ln w="9525">
              <a:solidFill>
                <a:schemeClr val="tx1"/>
              </a:solidFill>
              <a:round/>
              <a:headEnd/>
              <a:tailEnd type="triangle" w="med" len="med"/>
            </a:ln>
            <a:effectLst/>
          </p:spPr>
          <p:txBody>
            <a:bodyPr/>
            <a:lstStyle/>
            <a:p>
              <a:endParaRPr lang="en-US"/>
            </a:p>
          </p:txBody>
        </p:sp>
        <p:sp>
          <p:nvSpPr>
            <p:cNvPr id="62" name="Line 62"/>
            <p:cNvSpPr>
              <a:spLocks noChangeShapeType="1"/>
            </p:cNvSpPr>
            <p:nvPr/>
          </p:nvSpPr>
          <p:spPr bwMode="auto">
            <a:xfrm>
              <a:off x="3142682" y="1340958"/>
              <a:ext cx="190500" cy="450850"/>
            </a:xfrm>
            <a:prstGeom prst="line">
              <a:avLst/>
            </a:prstGeom>
            <a:noFill/>
            <a:ln w="9525">
              <a:solidFill>
                <a:schemeClr val="tx1"/>
              </a:solidFill>
              <a:round/>
              <a:headEnd/>
              <a:tailEnd type="triangle" w="med" len="med"/>
            </a:ln>
            <a:effectLst/>
          </p:spPr>
          <p:txBody>
            <a:bodyPr/>
            <a:lstStyle/>
            <a:p>
              <a:endParaRPr lang="en-US"/>
            </a:p>
          </p:txBody>
        </p:sp>
      </p:grpSp>
      <p:grpSp>
        <p:nvGrpSpPr>
          <p:cNvPr id="63" name="Group 62"/>
          <p:cNvGrpSpPr/>
          <p:nvPr/>
        </p:nvGrpSpPr>
        <p:grpSpPr>
          <a:xfrm rot="3738693">
            <a:off x="4156822" y="811691"/>
            <a:ext cx="1047507" cy="1147383"/>
            <a:chOff x="7124703" y="661227"/>
            <a:chExt cx="1444026" cy="1469127"/>
          </a:xfrm>
        </p:grpSpPr>
        <p:sp>
          <p:nvSpPr>
            <p:cNvPr id="64" name="Line 57"/>
            <p:cNvSpPr>
              <a:spLocks noChangeShapeType="1"/>
            </p:cNvSpPr>
            <p:nvPr/>
          </p:nvSpPr>
          <p:spPr bwMode="auto">
            <a:xfrm>
              <a:off x="7130483" y="1568888"/>
              <a:ext cx="657795" cy="132841"/>
            </a:xfrm>
            <a:prstGeom prst="line">
              <a:avLst/>
            </a:prstGeom>
            <a:noFill/>
            <a:ln w="9525">
              <a:solidFill>
                <a:schemeClr val="tx1"/>
              </a:solidFill>
              <a:round/>
              <a:headEnd/>
              <a:tailEnd type="triangle" w="med" len="med"/>
            </a:ln>
            <a:effectLst/>
          </p:spPr>
          <p:txBody>
            <a:bodyPr/>
            <a:lstStyle/>
            <a:p>
              <a:endParaRPr lang="en-US"/>
            </a:p>
          </p:txBody>
        </p:sp>
        <p:sp>
          <p:nvSpPr>
            <p:cNvPr id="65" name="Line 58"/>
            <p:cNvSpPr>
              <a:spLocks noChangeShapeType="1"/>
            </p:cNvSpPr>
            <p:nvPr/>
          </p:nvSpPr>
          <p:spPr bwMode="auto">
            <a:xfrm flipV="1">
              <a:off x="7124703" y="2104954"/>
              <a:ext cx="692150" cy="25400"/>
            </a:xfrm>
            <a:prstGeom prst="line">
              <a:avLst/>
            </a:prstGeom>
            <a:noFill/>
            <a:ln w="9525">
              <a:solidFill>
                <a:schemeClr val="tx1"/>
              </a:solidFill>
              <a:round/>
              <a:headEnd/>
              <a:tailEnd type="triangle" w="med" len="med"/>
            </a:ln>
            <a:effectLst/>
          </p:spPr>
          <p:txBody>
            <a:bodyPr/>
            <a:lstStyle/>
            <a:p>
              <a:endParaRPr lang="en-US"/>
            </a:p>
          </p:txBody>
        </p:sp>
        <p:sp>
          <p:nvSpPr>
            <p:cNvPr id="66" name="Line 59"/>
            <p:cNvSpPr>
              <a:spLocks noChangeShapeType="1"/>
            </p:cNvSpPr>
            <p:nvPr/>
          </p:nvSpPr>
          <p:spPr bwMode="auto">
            <a:xfrm>
              <a:off x="7191318" y="1205800"/>
              <a:ext cx="654050" cy="225425"/>
            </a:xfrm>
            <a:prstGeom prst="line">
              <a:avLst/>
            </a:prstGeom>
            <a:noFill/>
            <a:ln w="9525">
              <a:solidFill>
                <a:schemeClr val="tx1"/>
              </a:solidFill>
              <a:round/>
              <a:headEnd/>
              <a:tailEnd type="triangle" w="med" len="med"/>
            </a:ln>
            <a:effectLst/>
          </p:spPr>
          <p:txBody>
            <a:bodyPr/>
            <a:lstStyle/>
            <a:p>
              <a:endParaRPr lang="en-US"/>
            </a:p>
          </p:txBody>
        </p:sp>
        <p:sp>
          <p:nvSpPr>
            <p:cNvPr id="67" name="Line 60"/>
            <p:cNvSpPr>
              <a:spLocks noChangeShapeType="1"/>
            </p:cNvSpPr>
            <p:nvPr/>
          </p:nvSpPr>
          <p:spPr bwMode="auto">
            <a:xfrm>
              <a:off x="7621051" y="815904"/>
              <a:ext cx="341313" cy="376237"/>
            </a:xfrm>
            <a:prstGeom prst="line">
              <a:avLst/>
            </a:prstGeom>
            <a:noFill/>
            <a:ln w="9525">
              <a:solidFill>
                <a:schemeClr val="tx1"/>
              </a:solidFill>
              <a:round/>
              <a:headEnd/>
              <a:tailEnd type="triangle" w="med" len="med"/>
            </a:ln>
            <a:effectLst/>
          </p:spPr>
          <p:txBody>
            <a:bodyPr/>
            <a:lstStyle/>
            <a:p>
              <a:endParaRPr lang="en-US"/>
            </a:p>
          </p:txBody>
        </p:sp>
        <p:sp>
          <p:nvSpPr>
            <p:cNvPr id="68" name="Line 61"/>
            <p:cNvSpPr>
              <a:spLocks noChangeShapeType="1"/>
            </p:cNvSpPr>
            <p:nvPr/>
          </p:nvSpPr>
          <p:spPr bwMode="auto">
            <a:xfrm>
              <a:off x="8010378" y="663114"/>
              <a:ext cx="266790" cy="443302"/>
            </a:xfrm>
            <a:prstGeom prst="line">
              <a:avLst/>
            </a:prstGeom>
            <a:noFill/>
            <a:ln w="9525">
              <a:solidFill>
                <a:schemeClr val="tx1"/>
              </a:solidFill>
              <a:round/>
              <a:headEnd/>
              <a:tailEnd type="triangle" w="med" len="med"/>
            </a:ln>
            <a:effectLst/>
          </p:spPr>
          <p:txBody>
            <a:bodyPr/>
            <a:lstStyle/>
            <a:p>
              <a:endParaRPr lang="en-US"/>
            </a:p>
          </p:txBody>
        </p:sp>
        <p:sp>
          <p:nvSpPr>
            <p:cNvPr id="69" name="Line 62"/>
            <p:cNvSpPr>
              <a:spLocks noChangeShapeType="1"/>
            </p:cNvSpPr>
            <p:nvPr/>
          </p:nvSpPr>
          <p:spPr bwMode="auto">
            <a:xfrm>
              <a:off x="8378229" y="661227"/>
              <a:ext cx="190500" cy="450850"/>
            </a:xfrm>
            <a:prstGeom prst="line">
              <a:avLst/>
            </a:prstGeom>
            <a:noFill/>
            <a:ln w="9525">
              <a:solidFill>
                <a:schemeClr val="tx1"/>
              </a:solidFill>
              <a:round/>
              <a:headEnd/>
              <a:tailEnd type="triangle" w="med" len="med"/>
            </a:ln>
            <a:effectLst/>
          </p:spPr>
          <p:txBody>
            <a:bodyPr/>
            <a:lstStyle/>
            <a:p>
              <a:endParaRPr lang="en-US"/>
            </a:p>
          </p:txBody>
        </p:sp>
      </p:grpSp>
      <p:sp>
        <p:nvSpPr>
          <p:cNvPr id="6" name="AutoShape 22" descr="Image result for spray produc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nvPicPr>
        <p:blipFill>
          <a:blip r:embed="rId4"/>
          <a:stretch>
            <a:fillRect/>
          </a:stretch>
        </p:blipFill>
        <p:spPr>
          <a:xfrm>
            <a:off x="237261" y="479716"/>
            <a:ext cx="8669478" cy="5898568"/>
          </a:xfrm>
          <a:prstGeom prst="rect">
            <a:avLst/>
          </a:prstGeom>
        </p:spPr>
      </p:pic>
    </p:spTree>
    <p:extLst>
      <p:ext uri="{BB962C8B-B14F-4D97-AF65-F5344CB8AC3E}">
        <p14:creationId xmlns:p14="http://schemas.microsoft.com/office/powerpoint/2010/main" val="39945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5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9" grpId="0" animBg="1"/>
      <p:bldP spid="27" grpId="0" animBg="1"/>
      <p:bldP spid="28" grpId="0" animBg="1"/>
      <p:bldP spid="29" grpId="0" animBg="1"/>
      <p:bldP spid="30" grpId="0" animBg="1"/>
      <p:bldP spid="31" grpId="0" animBg="1"/>
      <p:bldP spid="32" grpId="0" animBg="1"/>
      <p:bldP spid="38" grpId="0" animBg="1"/>
      <p:bldP spid="39" grpId="0" animBg="1"/>
      <p:bldP spid="40" grpId="0" animBg="1"/>
      <p:bldP spid="43" grpId="0" animBg="1"/>
      <p:bldP spid="45" grpId="0" animBg="1"/>
      <p:bldP spid="4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92125" y="1330325"/>
            <a:ext cx="8229600" cy="3927475"/>
          </a:xfrm>
        </p:spPr>
        <p:txBody>
          <a:bodyPr rtlCol="0">
            <a:normAutofit fontScale="55000" lnSpcReduction="20000"/>
          </a:bodyPr>
          <a:lstStyle/>
          <a:p>
            <a:pPr eaLnBrk="1" fontAlgn="auto" hangingPunct="1">
              <a:spcAft>
                <a:spcPts val="0"/>
              </a:spcAft>
              <a:buClr>
                <a:schemeClr val="tx2">
                  <a:lumMod val="60000"/>
                  <a:lumOff val="40000"/>
                </a:schemeClr>
              </a:buClr>
              <a:defRPr/>
            </a:pPr>
            <a:r>
              <a:rPr lang="en-US" b="1" dirty="0" smtClean="0"/>
              <a:t>Consumer Product Chemical Profile Database (</a:t>
            </a:r>
            <a:r>
              <a:rPr lang="en-US" b="1" dirty="0" err="1" smtClean="0"/>
              <a:t>CPCPdb</a:t>
            </a:r>
            <a:r>
              <a:rPr lang="en-US" b="1" dirty="0" smtClean="0"/>
              <a:t>)</a:t>
            </a:r>
          </a:p>
          <a:p>
            <a:pPr lvl="1" eaLnBrk="1" fontAlgn="auto" hangingPunct="1">
              <a:spcAft>
                <a:spcPts val="0"/>
              </a:spcAft>
              <a:buFont typeface="Arial" pitchFamily="34" charset="0"/>
              <a:buChar char="•"/>
              <a:defRPr/>
            </a:pPr>
            <a:r>
              <a:rPr lang="en-US" dirty="0" smtClean="0"/>
              <a:t>Goldsmith </a:t>
            </a:r>
            <a:r>
              <a:rPr lang="en-US" i="1" dirty="0" smtClean="0"/>
              <a:t>et al.,</a:t>
            </a:r>
            <a:r>
              <a:rPr lang="en-US" dirty="0" smtClean="0"/>
              <a:t> </a:t>
            </a:r>
            <a:r>
              <a:rPr lang="en-US" i="1" dirty="0" smtClean="0"/>
              <a:t>Food and Chemical Toxicology</a:t>
            </a:r>
            <a:r>
              <a:rPr lang="en-US" dirty="0" smtClean="0"/>
              <a:t>, 2014</a:t>
            </a:r>
          </a:p>
          <a:p>
            <a:pPr lvl="1" eaLnBrk="1" fontAlgn="auto" hangingPunct="1">
              <a:spcAft>
                <a:spcPts val="0"/>
              </a:spcAft>
              <a:buFont typeface="Arial" pitchFamily="34" charset="0"/>
              <a:buChar char="•"/>
              <a:defRPr/>
            </a:pPr>
            <a:r>
              <a:rPr lang="en-US" dirty="0" smtClean="0"/>
              <a:t>Curated from retailer-provided material data safety sheets (MSDS) using both automated and manual methods</a:t>
            </a:r>
          </a:p>
          <a:p>
            <a:pPr lvl="1" eaLnBrk="1" fontAlgn="auto" hangingPunct="1">
              <a:spcAft>
                <a:spcPts val="0"/>
              </a:spcAft>
              <a:buFont typeface="Arial" pitchFamily="34" charset="0"/>
              <a:buChar char="•"/>
              <a:defRPr/>
            </a:pPr>
            <a:r>
              <a:rPr lang="en-US" dirty="0" smtClean="0"/>
              <a:t>Chemical ingredients by product, including % composition where available</a:t>
            </a:r>
          </a:p>
          <a:p>
            <a:pPr lvl="1" eaLnBrk="1" fontAlgn="auto" hangingPunct="1">
              <a:spcAft>
                <a:spcPts val="0"/>
              </a:spcAft>
              <a:buFont typeface="Arial" pitchFamily="34" charset="0"/>
              <a:buChar char="•"/>
              <a:defRPr/>
            </a:pPr>
            <a:r>
              <a:rPr lang="en-US" dirty="0" smtClean="0"/>
              <a:t>Mapped to consumer product retail category, product name available for additional categorizations</a:t>
            </a:r>
          </a:p>
          <a:p>
            <a:pPr lvl="1" eaLnBrk="1" fontAlgn="auto" hangingPunct="1">
              <a:spcAft>
                <a:spcPts val="0"/>
              </a:spcAft>
              <a:buFont typeface="Arial" pitchFamily="34" charset="0"/>
              <a:buChar char="•"/>
              <a:defRPr/>
            </a:pPr>
            <a:r>
              <a:rPr lang="en-US" dirty="0" smtClean="0"/>
              <a:t>Totals: 1797 chemicals in 8921 products</a:t>
            </a:r>
          </a:p>
          <a:p>
            <a:pPr eaLnBrk="1" fontAlgn="auto" hangingPunct="1">
              <a:spcAft>
                <a:spcPts val="0"/>
              </a:spcAft>
              <a:buClr>
                <a:schemeClr val="tx2">
                  <a:lumMod val="60000"/>
                  <a:lumOff val="40000"/>
                </a:schemeClr>
              </a:buClr>
              <a:defRPr/>
            </a:pPr>
            <a:r>
              <a:rPr lang="en-US" b="1" dirty="0" smtClean="0"/>
              <a:t>Household Product Database (HPDB) </a:t>
            </a:r>
            <a:r>
              <a:rPr lang="en-US" dirty="0" smtClean="0"/>
              <a:t>-  National Library of Medicine</a:t>
            </a:r>
          </a:p>
          <a:p>
            <a:pPr lvl="1" eaLnBrk="1" fontAlgn="auto" hangingPunct="1">
              <a:spcAft>
                <a:spcPts val="0"/>
              </a:spcAft>
              <a:buFont typeface="Arial" pitchFamily="34" charset="0"/>
              <a:buChar char="•"/>
              <a:defRPr/>
            </a:pPr>
            <a:r>
              <a:rPr lang="en-US" dirty="0" smtClean="0"/>
              <a:t>MSDS-based</a:t>
            </a:r>
          </a:p>
          <a:p>
            <a:pPr lvl="1" eaLnBrk="1" fontAlgn="auto" hangingPunct="1">
              <a:spcAft>
                <a:spcPts val="0"/>
              </a:spcAft>
              <a:buFont typeface="Arial" pitchFamily="34" charset="0"/>
              <a:buChar char="•"/>
              <a:defRPr/>
            </a:pPr>
            <a:r>
              <a:rPr lang="en-US" dirty="0" smtClean="0"/>
              <a:t>Totals: 3864 chemicals/substances in 12073 products </a:t>
            </a:r>
          </a:p>
          <a:p>
            <a:pPr lvl="1" eaLnBrk="1" fontAlgn="auto" hangingPunct="1">
              <a:spcAft>
                <a:spcPts val="0"/>
              </a:spcAft>
              <a:buFont typeface="Arial" pitchFamily="34" charset="0"/>
              <a:buChar char="•"/>
              <a:defRPr/>
            </a:pPr>
            <a:r>
              <a:rPr lang="en-US" dirty="0" smtClean="0"/>
              <a:t>Tiered product categorization</a:t>
            </a:r>
          </a:p>
          <a:p>
            <a:pPr eaLnBrk="1" fontAlgn="auto" hangingPunct="1">
              <a:spcAft>
                <a:spcPts val="0"/>
              </a:spcAft>
              <a:buClr>
                <a:schemeClr val="tx2">
                  <a:lumMod val="60000"/>
                  <a:lumOff val="40000"/>
                </a:schemeClr>
              </a:buClr>
              <a:defRPr/>
            </a:pPr>
            <a:r>
              <a:rPr lang="en-US" b="1" dirty="0" smtClean="0"/>
              <a:t>Pesticide Data Program (PDP) -</a:t>
            </a:r>
            <a:r>
              <a:rPr lang="en-US" dirty="0"/>
              <a:t> United States Department of </a:t>
            </a:r>
            <a:r>
              <a:rPr lang="en-US" dirty="0" smtClean="0"/>
              <a:t>Agriculture</a:t>
            </a:r>
            <a:endParaRPr lang="en-US" b="1" dirty="0"/>
          </a:p>
          <a:p>
            <a:pPr lvl="1" eaLnBrk="1" fontAlgn="auto" hangingPunct="1">
              <a:spcAft>
                <a:spcPts val="0"/>
              </a:spcAft>
              <a:buFont typeface="Arial" pitchFamily="34" charset="0"/>
              <a:buChar char="•"/>
              <a:defRPr/>
            </a:pPr>
            <a:r>
              <a:rPr lang="en-US" dirty="0" smtClean="0"/>
              <a:t>Distributions </a:t>
            </a:r>
            <a:r>
              <a:rPr lang="en-US" dirty="0"/>
              <a:t>of residues in foods and drinking water </a:t>
            </a:r>
            <a:r>
              <a:rPr lang="en-US" dirty="0" smtClean="0"/>
              <a:t> 1997-2011</a:t>
            </a:r>
          </a:p>
          <a:p>
            <a:pPr lvl="1" eaLnBrk="1" fontAlgn="auto" hangingPunct="1">
              <a:spcAft>
                <a:spcPts val="0"/>
              </a:spcAft>
              <a:buFont typeface="Arial" pitchFamily="34" charset="0"/>
              <a:buChar char="•"/>
              <a:defRPr/>
            </a:pPr>
            <a:r>
              <a:rPr lang="en-US" dirty="0" smtClean="0"/>
              <a:t>330 pesticides</a:t>
            </a:r>
            <a:endParaRPr lang="en-US" dirty="0"/>
          </a:p>
          <a:p>
            <a:pPr lvl="1" eaLnBrk="1" fontAlgn="auto" hangingPunct="1">
              <a:spcAft>
                <a:spcPts val="0"/>
              </a:spcAft>
              <a:buFont typeface="Arial" pitchFamily="34" charset="0"/>
              <a:buChar char="•"/>
              <a:defRPr/>
            </a:pPr>
            <a:endParaRPr lang="en-US" dirty="0" smtClean="0"/>
          </a:p>
          <a:p>
            <a:pPr eaLnBrk="1" fontAlgn="auto" hangingPunct="1">
              <a:spcAft>
                <a:spcPts val="0"/>
              </a:spcAft>
              <a:buClr>
                <a:schemeClr val="tx2">
                  <a:lumMod val="60000"/>
                  <a:lumOff val="40000"/>
                </a:schemeClr>
              </a:buClr>
              <a:defRPr/>
            </a:pPr>
            <a:endParaRPr lang="en-US" dirty="0"/>
          </a:p>
        </p:txBody>
      </p:sp>
      <p:sp>
        <p:nvSpPr>
          <p:cNvPr id="28674" name="Content Placeholder 2"/>
          <p:cNvSpPr txBox="1">
            <a:spLocks/>
          </p:cNvSpPr>
          <p:nvPr/>
        </p:nvSpPr>
        <p:spPr bwMode="auto">
          <a:xfrm>
            <a:off x="457200" y="1003300"/>
            <a:ext cx="8229600" cy="4525963"/>
          </a:xfrm>
          <a:prstGeom prst="rect">
            <a:avLst/>
          </a:prstGeom>
          <a:noFill/>
          <a:ln w="9525">
            <a:noFill/>
            <a:miter lim="800000"/>
            <a:headEnd/>
            <a:tailEnd/>
          </a:ln>
        </p:spPr>
        <p:txBody>
          <a:bodyPr/>
          <a:lstStyle/>
          <a:p>
            <a:pPr marL="342900" indent="-342900">
              <a:spcBef>
                <a:spcPct val="20000"/>
              </a:spcBef>
              <a:buClr>
                <a:srgbClr val="558ED5"/>
              </a:buClr>
              <a:buFont typeface="Wingdings" pitchFamily="2" charset="2"/>
              <a:buChar char="§"/>
            </a:pPr>
            <a:endParaRPr lang="en-US" sz="3200">
              <a:latin typeface="Calibri" pitchFamily="34" charset="0"/>
            </a:endParaRPr>
          </a:p>
        </p:txBody>
      </p:sp>
      <p:pic>
        <p:nvPicPr>
          <p:cNvPr id="28675" name="Picture 14"/>
          <p:cNvPicPr>
            <a:picLocks noChangeAspect="1"/>
          </p:cNvPicPr>
          <p:nvPr/>
        </p:nvPicPr>
        <p:blipFill>
          <a:blip r:embed="rId3"/>
          <a:srcRect l="14217" t="11079" r="42647" b="77843"/>
          <a:stretch>
            <a:fillRect/>
          </a:stretch>
        </p:blipFill>
        <p:spPr bwMode="auto">
          <a:xfrm>
            <a:off x="4786313" y="5062538"/>
            <a:ext cx="3733800" cy="593725"/>
          </a:xfrm>
          <a:prstGeom prst="rect">
            <a:avLst/>
          </a:prstGeom>
          <a:noFill/>
          <a:ln w="9525">
            <a:noFill/>
            <a:miter lim="800000"/>
            <a:headEnd/>
            <a:tailEnd/>
          </a:ln>
        </p:spPr>
      </p:pic>
      <p:pic>
        <p:nvPicPr>
          <p:cNvPr id="28676" name="Picture 15"/>
          <p:cNvPicPr>
            <a:picLocks noChangeAspect="1"/>
          </p:cNvPicPr>
          <p:nvPr/>
        </p:nvPicPr>
        <p:blipFill>
          <a:blip r:embed="rId4"/>
          <a:srcRect/>
          <a:stretch>
            <a:fillRect/>
          </a:stretch>
        </p:blipFill>
        <p:spPr bwMode="auto">
          <a:xfrm>
            <a:off x="290513" y="5080000"/>
            <a:ext cx="1371600" cy="1362075"/>
          </a:xfrm>
          <a:prstGeom prst="rect">
            <a:avLst/>
          </a:prstGeom>
          <a:noFill/>
          <a:ln w="9525">
            <a:noFill/>
            <a:miter lim="800000"/>
            <a:headEnd/>
            <a:tailEnd/>
          </a:ln>
        </p:spPr>
      </p:pic>
      <p:pic>
        <p:nvPicPr>
          <p:cNvPr id="17" name="Picture 16"/>
          <p:cNvPicPr>
            <a:picLocks noChangeAspect="1"/>
          </p:cNvPicPr>
          <p:nvPr/>
        </p:nvPicPr>
        <p:blipFill>
          <a:blip r:embed="rId5"/>
          <a:stretch>
            <a:fillRect/>
          </a:stretch>
        </p:blipFill>
        <p:spPr>
          <a:xfrm>
            <a:off x="1890713" y="5068888"/>
            <a:ext cx="2095500" cy="1306512"/>
          </a:xfrm>
          <a:prstGeom prst="rect">
            <a:avLst/>
          </a:prstGeom>
          <a:ln w="6350">
            <a:solidFill>
              <a:schemeClr val="accent1">
                <a:shade val="50000"/>
              </a:schemeClr>
            </a:solidFill>
          </a:ln>
        </p:spPr>
      </p:pic>
      <p:pic>
        <p:nvPicPr>
          <p:cNvPr id="28678" name="Picture 2" descr="Agricultural Marketing Service"/>
          <p:cNvPicPr>
            <a:picLocks noChangeAspect="1" noChangeArrowheads="1"/>
          </p:cNvPicPr>
          <p:nvPr/>
        </p:nvPicPr>
        <p:blipFill>
          <a:blip r:embed="rId6"/>
          <a:srcRect/>
          <a:stretch>
            <a:fillRect/>
          </a:stretch>
        </p:blipFill>
        <p:spPr bwMode="auto">
          <a:xfrm>
            <a:off x="4492625" y="5930900"/>
            <a:ext cx="4452938" cy="541338"/>
          </a:xfrm>
          <a:prstGeom prst="rect">
            <a:avLst/>
          </a:prstGeom>
          <a:noFill/>
          <a:ln w="9525">
            <a:noFill/>
            <a:miter lim="800000"/>
            <a:headEnd/>
            <a:tailEnd/>
          </a:ln>
        </p:spPr>
      </p:pic>
      <p:sp>
        <p:nvSpPr>
          <p:cNvPr id="28679" name="Title 2"/>
          <p:cNvSpPr txBox="1">
            <a:spLocks/>
          </p:cNvSpPr>
          <p:nvPr/>
        </p:nvSpPr>
        <p:spPr bwMode="auto">
          <a:xfrm>
            <a:off x="1792288" y="184277"/>
            <a:ext cx="7504112" cy="1143000"/>
          </a:xfrm>
          <a:prstGeom prst="rect">
            <a:avLst/>
          </a:prstGeom>
          <a:noFill/>
          <a:ln w="9525">
            <a:noFill/>
            <a:miter lim="800000"/>
            <a:headEnd/>
            <a:tailEnd/>
          </a:ln>
        </p:spPr>
        <p:txBody>
          <a:bodyPr anchor="ctr"/>
          <a:lstStyle/>
          <a:p>
            <a:pPr algn="ctr"/>
            <a:r>
              <a:rPr lang="en-US" sz="2400" b="1" dirty="0">
                <a:solidFill>
                  <a:srgbClr val="355777"/>
                </a:solidFill>
                <a:latin typeface="Calibri" pitchFamily="34" charset="0"/>
              </a:rPr>
              <a:t>Initial Case Study: Chemicals in Consumer Products and Pesticides in Foods and Drinking Water</a:t>
            </a:r>
            <a:br>
              <a:rPr lang="en-US" sz="2400" b="1" dirty="0">
                <a:solidFill>
                  <a:srgbClr val="355777"/>
                </a:solidFill>
                <a:latin typeface="Calibri" pitchFamily="34" charset="0"/>
              </a:rPr>
            </a:br>
            <a:endParaRPr lang="en-US" sz="2400" b="1" dirty="0">
              <a:solidFill>
                <a:srgbClr val="355777"/>
              </a:solidFill>
              <a:latin typeface="Calibri"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2"/>
          <p:cNvSpPr>
            <a:spLocks noGrp="1"/>
          </p:cNvSpPr>
          <p:nvPr>
            <p:ph type="title" idx="4294967295"/>
          </p:nvPr>
        </p:nvSpPr>
        <p:spPr bwMode="auto">
          <a:xfrm>
            <a:off x="720043" y="2787447"/>
            <a:ext cx="7881790" cy="1143000"/>
          </a:xfrm>
          <a:prstGeom prst="rect">
            <a:avLst/>
          </a:prstGeom>
          <a:noFill/>
          <a:ln>
            <a:miter lim="800000"/>
            <a:headEnd/>
            <a:tailEnd/>
          </a:ln>
        </p:spPr>
        <p:txBody>
          <a:bodyPr/>
          <a:lstStyle/>
          <a:p>
            <a:pPr eaLnBrk="1" hangingPunct="1"/>
            <a:r>
              <a:rPr lang="en-US" sz="3600" dirty="0" smtClean="0">
                <a:solidFill>
                  <a:srgbClr val="355777"/>
                </a:solidFill>
              </a:rPr>
              <a:t>PART II</a:t>
            </a:r>
            <a:r>
              <a:rPr lang="en-US" sz="3600" dirty="0">
                <a:solidFill>
                  <a:srgbClr val="355777"/>
                </a:solidFill>
              </a:rPr>
              <a:t>: Understanding and Using the SHEDS-HT Model (and R Package)</a:t>
            </a:r>
            <a:endParaRPr lang="en-US" sz="3600" dirty="0" smtClean="0">
              <a:solidFill>
                <a:srgbClr val="355777"/>
              </a:solidFill>
            </a:endParaRPr>
          </a:p>
        </p:txBody>
      </p:sp>
    </p:spTree>
    <p:extLst>
      <p:ext uri="{BB962C8B-B14F-4D97-AF65-F5344CB8AC3E}">
        <p14:creationId xmlns:p14="http://schemas.microsoft.com/office/powerpoint/2010/main" val="40627701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2"/>
          <p:cNvSpPr>
            <a:spLocks noGrp="1"/>
          </p:cNvSpPr>
          <p:nvPr>
            <p:ph type="title" idx="4294967295"/>
          </p:nvPr>
        </p:nvSpPr>
        <p:spPr bwMode="auto">
          <a:xfrm>
            <a:off x="987080" y="2091532"/>
            <a:ext cx="6910746" cy="1143000"/>
          </a:xfrm>
          <a:prstGeom prst="rect">
            <a:avLst/>
          </a:prstGeom>
          <a:noFill/>
          <a:ln>
            <a:miter lim="800000"/>
            <a:headEnd/>
            <a:tailEnd/>
          </a:ln>
        </p:spPr>
        <p:txBody>
          <a:bodyPr/>
          <a:lstStyle/>
          <a:p>
            <a:pPr eaLnBrk="1" hangingPunct="1"/>
            <a:r>
              <a:rPr lang="en-US" sz="3600" dirty="0" smtClean="0">
                <a:solidFill>
                  <a:srgbClr val="355777"/>
                </a:solidFill>
              </a:rPr>
              <a:t>Understanding SHEDS-HT Terminology:</a:t>
            </a:r>
            <a:br>
              <a:rPr lang="en-US" sz="3600" dirty="0" smtClean="0">
                <a:solidFill>
                  <a:srgbClr val="355777"/>
                </a:solidFill>
              </a:rPr>
            </a:br>
            <a:r>
              <a:rPr lang="en-US" sz="3600" dirty="0" smtClean="0">
                <a:solidFill>
                  <a:srgbClr val="355777"/>
                </a:solidFill>
              </a:rPr>
              <a:t>Chemicals, Sources, Scenarios, Routes and Runs</a:t>
            </a:r>
          </a:p>
        </p:txBody>
      </p:sp>
    </p:spTree>
    <p:extLst>
      <p:ext uri="{BB962C8B-B14F-4D97-AF65-F5344CB8AC3E}">
        <p14:creationId xmlns:p14="http://schemas.microsoft.com/office/powerpoint/2010/main" val="1431893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Chemicals</a:t>
            </a:r>
          </a:p>
        </p:txBody>
      </p:sp>
      <p:sp>
        <p:nvSpPr>
          <p:cNvPr id="13" name="Content Placeholder 10"/>
          <p:cNvSpPr txBox="1">
            <a:spLocks/>
          </p:cNvSpPr>
          <p:nvPr/>
        </p:nvSpPr>
        <p:spPr bwMode="auto">
          <a:xfrm>
            <a:off x="378089" y="1289425"/>
            <a:ext cx="8171551" cy="2624208"/>
          </a:xfrm>
          <a:prstGeom prst="rect">
            <a:avLst/>
          </a:prstGeom>
          <a:noFill/>
          <a:ln w="9525">
            <a:noFill/>
            <a:miter lim="800000"/>
            <a:headEnd/>
            <a:tailEnd/>
          </a:ln>
        </p:spPr>
        <p:txBody>
          <a:bodyPr/>
          <a:lstStyle/>
          <a:p>
            <a:pPr marL="800100" lvl="1" indent="-342900">
              <a:spcBef>
                <a:spcPct val="20000"/>
              </a:spcBef>
              <a:buClr>
                <a:schemeClr val="accent1"/>
              </a:buClr>
              <a:buFont typeface="Wingdings" pitchFamily="2" charset="2"/>
              <a:buChar char="§"/>
            </a:pPr>
            <a:r>
              <a:rPr lang="en-US" sz="2000" dirty="0">
                <a:latin typeface="Calibri" pitchFamily="34" charset="0"/>
              </a:rPr>
              <a:t>Any compound for which chemical properties needed for the model can parameterized</a:t>
            </a:r>
          </a:p>
          <a:p>
            <a:pPr marL="1257300" lvl="2" indent="-342900">
              <a:spcBef>
                <a:spcPct val="20000"/>
              </a:spcBef>
              <a:buClr>
                <a:schemeClr val="accent1"/>
              </a:buClr>
              <a:buFont typeface="Wingdings" pitchFamily="2" charset="2"/>
              <a:buChar char="§"/>
            </a:pPr>
            <a:r>
              <a:rPr lang="en-US" sz="1600" dirty="0" err="1">
                <a:latin typeface="Calibri" pitchFamily="34" charset="0"/>
              </a:rPr>
              <a:t>Kp</a:t>
            </a:r>
            <a:r>
              <a:rPr lang="en-US" sz="1600" dirty="0">
                <a:latin typeface="Calibri" pitchFamily="34" charset="0"/>
              </a:rPr>
              <a:t>: the skin permeability constant in which SHEDS uses to determine </a:t>
            </a:r>
            <a:r>
              <a:rPr lang="en-US" sz="1600" dirty="0" smtClean="0">
                <a:latin typeface="Calibri" pitchFamily="34" charset="0"/>
              </a:rPr>
              <a:t>dermal </a:t>
            </a:r>
            <a:r>
              <a:rPr lang="en-US" sz="1600" dirty="0">
                <a:latin typeface="Calibri" pitchFamily="34" charset="0"/>
              </a:rPr>
              <a:t>absorption [cm/</a:t>
            </a:r>
            <a:r>
              <a:rPr lang="en-US" sz="1600" dirty="0" err="1">
                <a:latin typeface="Calibri" pitchFamily="34" charset="0"/>
              </a:rPr>
              <a:t>hr</a:t>
            </a:r>
            <a:r>
              <a:rPr lang="en-US" sz="1600" dirty="0">
                <a:latin typeface="Calibri" pitchFamily="34" charset="0"/>
              </a:rPr>
              <a:t>]. </a:t>
            </a:r>
          </a:p>
          <a:p>
            <a:pPr marL="1257300" lvl="2" indent="-342900">
              <a:spcBef>
                <a:spcPct val="20000"/>
              </a:spcBef>
              <a:buClr>
                <a:schemeClr val="accent1"/>
              </a:buClr>
              <a:buFont typeface="Wingdings" pitchFamily="2" charset="2"/>
              <a:buChar char="§"/>
            </a:pPr>
            <a:r>
              <a:rPr lang="en-US" sz="1600" dirty="0" smtClean="0">
                <a:latin typeface="Calibri" pitchFamily="34" charset="0"/>
              </a:rPr>
              <a:t>MW</a:t>
            </a:r>
            <a:r>
              <a:rPr lang="en-US" sz="1600" dirty="0">
                <a:latin typeface="Calibri" pitchFamily="34" charset="0"/>
              </a:rPr>
              <a:t>: molecular weight in [g/mol] of the target chemical.</a:t>
            </a:r>
          </a:p>
          <a:p>
            <a:pPr marL="1257300" lvl="2" indent="-342900">
              <a:spcBef>
                <a:spcPct val="20000"/>
              </a:spcBef>
              <a:buClr>
                <a:schemeClr val="accent1"/>
              </a:buClr>
              <a:buFont typeface="Wingdings" pitchFamily="2" charset="2"/>
              <a:buChar char="§"/>
            </a:pPr>
            <a:r>
              <a:rPr lang="en-US" sz="1600" dirty="0" err="1" smtClean="0">
                <a:latin typeface="Calibri" pitchFamily="34" charset="0"/>
              </a:rPr>
              <a:t>VP.Pa</a:t>
            </a:r>
            <a:r>
              <a:rPr lang="en-US" sz="1600" dirty="0">
                <a:latin typeface="Calibri" pitchFamily="34" charset="0"/>
              </a:rPr>
              <a:t>: vapor pressure in [Pa]. </a:t>
            </a:r>
            <a:endParaRPr lang="en-US" sz="1600" dirty="0" smtClean="0">
              <a:latin typeface="Calibri" pitchFamily="34" charset="0"/>
            </a:endParaRPr>
          </a:p>
          <a:p>
            <a:pPr marL="1257300" lvl="2" indent="-342900">
              <a:spcBef>
                <a:spcPct val="20000"/>
              </a:spcBef>
              <a:buClr>
                <a:schemeClr val="accent1"/>
              </a:buClr>
              <a:buFont typeface="Wingdings" pitchFamily="2" charset="2"/>
              <a:buChar char="§"/>
            </a:pPr>
            <a:r>
              <a:rPr lang="en-US" sz="1600" dirty="0" err="1" smtClean="0">
                <a:latin typeface="Calibri" pitchFamily="34" charset="0"/>
              </a:rPr>
              <a:t>Log.Kow</a:t>
            </a:r>
            <a:r>
              <a:rPr lang="en-US" sz="1600" dirty="0">
                <a:latin typeface="Calibri" pitchFamily="34" charset="0"/>
              </a:rPr>
              <a:t>: the base ten logarithm of the octanol-water partition coefficient</a:t>
            </a:r>
          </a:p>
          <a:p>
            <a:pPr marL="1257300" lvl="2" indent="-342900">
              <a:spcBef>
                <a:spcPct val="20000"/>
              </a:spcBef>
              <a:buClr>
                <a:schemeClr val="accent1"/>
              </a:buClr>
              <a:buFont typeface="Wingdings" pitchFamily="2" charset="2"/>
              <a:buChar char="§"/>
            </a:pPr>
            <a:r>
              <a:rPr lang="en-US" sz="1600" dirty="0" err="1" smtClean="0">
                <a:latin typeface="Calibri" pitchFamily="34" charset="0"/>
              </a:rPr>
              <a:t>Water.sol.mg.l</a:t>
            </a:r>
            <a:r>
              <a:rPr lang="en-US" sz="1600" dirty="0">
                <a:latin typeface="Calibri" pitchFamily="34" charset="0"/>
              </a:rPr>
              <a:t>: solubility in units of [mg/L]</a:t>
            </a:r>
          </a:p>
          <a:p>
            <a:pPr marL="1257300" lvl="2" indent="-342900">
              <a:spcBef>
                <a:spcPct val="20000"/>
              </a:spcBef>
              <a:buClr>
                <a:schemeClr val="accent1"/>
              </a:buClr>
              <a:buFont typeface="Wingdings" pitchFamily="2" charset="2"/>
              <a:buChar char="§"/>
            </a:pPr>
            <a:r>
              <a:rPr lang="en-US" sz="1600" dirty="0" smtClean="0">
                <a:latin typeface="Calibri" pitchFamily="34" charset="0"/>
              </a:rPr>
              <a:t>Half.sediment.hr</a:t>
            </a:r>
            <a:r>
              <a:rPr lang="en-US" sz="1600" dirty="0">
                <a:latin typeface="Calibri" pitchFamily="34" charset="0"/>
              </a:rPr>
              <a:t>: Half-life in sediment (hours), as predicted by the EPI-Suite Level III Fugacity model. Used to estimate the decay of chemicals indoors.</a:t>
            </a:r>
          </a:p>
          <a:p>
            <a:pPr marL="1257300" lvl="2" indent="-342900">
              <a:spcBef>
                <a:spcPct val="20000"/>
              </a:spcBef>
              <a:buClr>
                <a:schemeClr val="accent1"/>
              </a:buClr>
              <a:buFont typeface="Wingdings" pitchFamily="2" charset="2"/>
              <a:buChar char="§"/>
            </a:pPr>
            <a:r>
              <a:rPr lang="en-US" sz="1600" dirty="0" smtClean="0">
                <a:latin typeface="Calibri" pitchFamily="34" charset="0"/>
              </a:rPr>
              <a:t>Half.air.hr</a:t>
            </a:r>
            <a:r>
              <a:rPr lang="en-US" sz="1600" dirty="0">
                <a:latin typeface="Calibri" pitchFamily="34" charset="0"/>
              </a:rPr>
              <a:t>: Half-life in air (hours), as predicted by the EPI-Suite Level III Fugacity model. Used to estimate the decay of chemicals indoors</a:t>
            </a:r>
            <a:r>
              <a:rPr lang="en-US" sz="1600" dirty="0" smtClean="0">
                <a:latin typeface="Calibri" pitchFamily="34" charset="0"/>
              </a:rPr>
              <a:t>.</a:t>
            </a:r>
          </a:p>
          <a:p>
            <a:pPr marL="800100" lvl="1" indent="-342900">
              <a:spcBef>
                <a:spcPct val="20000"/>
              </a:spcBef>
              <a:buClr>
                <a:schemeClr val="accent1"/>
              </a:buClr>
              <a:buFont typeface="Wingdings" pitchFamily="2" charset="2"/>
              <a:buChar char="§"/>
            </a:pPr>
            <a:r>
              <a:rPr lang="en-US" sz="2000" dirty="0" smtClean="0">
                <a:latin typeface="Calibri" pitchFamily="34" charset="0"/>
              </a:rPr>
              <a:t>R package provides default values from EPI-Suite for 2422 chemicals in consumer products</a:t>
            </a:r>
          </a:p>
          <a:p>
            <a:pPr marL="800100" lvl="1" indent="-342900">
              <a:spcBef>
                <a:spcPct val="20000"/>
              </a:spcBef>
              <a:buClr>
                <a:schemeClr val="accent1"/>
              </a:buClr>
              <a:buFont typeface="Wingdings" pitchFamily="2" charset="2"/>
              <a:buChar char="§"/>
            </a:pPr>
            <a:r>
              <a:rPr lang="en-US" sz="2000" dirty="0" smtClean="0">
                <a:latin typeface="Calibri" pitchFamily="34" charset="0"/>
              </a:rPr>
              <a:t>EPA </a:t>
            </a:r>
            <a:r>
              <a:rPr lang="en-US" sz="2000" dirty="0" err="1" smtClean="0">
                <a:latin typeface="Calibri" pitchFamily="34" charset="0"/>
              </a:rPr>
              <a:t>CompTox</a:t>
            </a:r>
            <a:r>
              <a:rPr lang="en-US" sz="2000" dirty="0" smtClean="0">
                <a:latin typeface="Calibri" pitchFamily="34" charset="0"/>
              </a:rPr>
              <a:t> Dashboard provides data (including measured and modeled properties where available) for over 720,000 chemicals:</a:t>
            </a:r>
            <a:r>
              <a:rPr lang="en-US" sz="2000" dirty="0">
                <a:latin typeface="Calibri" pitchFamily="34" charset="0"/>
              </a:rPr>
              <a:t> </a:t>
            </a:r>
            <a:r>
              <a:rPr lang="en-US" sz="2000" b="1" dirty="0" smtClean="0">
                <a:latin typeface="Calibri" pitchFamily="34" charset="0"/>
              </a:rPr>
              <a:t>https</a:t>
            </a:r>
            <a:r>
              <a:rPr lang="en-US" sz="2000" b="1" dirty="0">
                <a:latin typeface="Calibri" pitchFamily="34" charset="0"/>
              </a:rPr>
              <a:t>://comptox.epa.gov/dashboard</a:t>
            </a:r>
          </a:p>
        </p:txBody>
      </p:sp>
    </p:spTree>
    <p:extLst>
      <p:ext uri="{BB962C8B-B14F-4D97-AF65-F5344CB8AC3E}">
        <p14:creationId xmlns:p14="http://schemas.microsoft.com/office/powerpoint/2010/main" val="377772381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Sources</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2" name="TextBox 1"/>
          <p:cNvSpPr txBox="1"/>
          <p:nvPr/>
        </p:nvSpPr>
        <p:spPr>
          <a:xfrm>
            <a:off x="2295144" y="1764792"/>
            <a:ext cx="184731" cy="369332"/>
          </a:xfrm>
          <a:prstGeom prst="rect">
            <a:avLst/>
          </a:prstGeom>
          <a:noFill/>
        </p:spPr>
        <p:txBody>
          <a:bodyPr wrap="none" rtlCol="0">
            <a:spAutoFit/>
          </a:bodyPr>
          <a:lstStyle/>
          <a:p>
            <a:endParaRPr lang="en-US" dirty="0"/>
          </a:p>
        </p:txBody>
      </p:sp>
      <p:sp>
        <p:nvSpPr>
          <p:cNvPr id="6" name="Content Placeholder 10"/>
          <p:cNvSpPr txBox="1">
            <a:spLocks/>
          </p:cNvSpPr>
          <p:nvPr/>
        </p:nvSpPr>
        <p:spPr bwMode="auto">
          <a:xfrm>
            <a:off x="1091321" y="1033393"/>
            <a:ext cx="7558087" cy="2624208"/>
          </a:xfrm>
          <a:prstGeom prst="rect">
            <a:avLst/>
          </a:prstGeom>
          <a:noFill/>
          <a:ln w="9525">
            <a:noFill/>
            <a:miter lim="800000"/>
            <a:headEnd/>
            <a:tailEnd/>
          </a:ln>
        </p:spPr>
        <p:txBody>
          <a:bodyPr/>
          <a:lstStyle/>
          <a:p>
            <a:pPr marL="800100" lvl="1" indent="-342900">
              <a:spcBef>
                <a:spcPct val="20000"/>
              </a:spcBef>
              <a:buClr>
                <a:schemeClr val="accent1"/>
              </a:buClr>
              <a:buFont typeface="Wingdings" pitchFamily="2" charset="2"/>
              <a:buChar char="§"/>
            </a:pPr>
            <a:r>
              <a:rPr lang="en-US" sz="2000" b="1" dirty="0" smtClean="0">
                <a:latin typeface="Calibri" pitchFamily="34" charset="0"/>
              </a:rPr>
              <a:t>A SOURCE </a:t>
            </a:r>
            <a:r>
              <a:rPr lang="en-US" sz="2000" dirty="0" smtClean="0">
                <a:latin typeface="Calibri" pitchFamily="34" charset="0"/>
              </a:rPr>
              <a:t>can be thought of as the means (or carrier) by which a chemical </a:t>
            </a:r>
            <a:r>
              <a:rPr lang="en-US" sz="2000" b="1" dirty="0" smtClean="0">
                <a:latin typeface="Calibri" pitchFamily="34" charset="0"/>
              </a:rPr>
              <a:t>enters the near-field environment</a:t>
            </a:r>
          </a:p>
          <a:p>
            <a:pPr marL="800100" lvl="1" indent="-342900">
              <a:spcBef>
                <a:spcPct val="20000"/>
              </a:spcBef>
              <a:buClr>
                <a:schemeClr val="accent1"/>
              </a:buClr>
              <a:buFont typeface="Wingdings" pitchFamily="2" charset="2"/>
              <a:buChar char="§"/>
            </a:pPr>
            <a:r>
              <a:rPr lang="en-US" sz="2000" dirty="0" smtClean="0">
                <a:latin typeface="Calibri" pitchFamily="34" charset="0"/>
              </a:rPr>
              <a:t>SHEDS-HT can handle unlimited number of sources</a:t>
            </a:r>
          </a:p>
          <a:p>
            <a:pPr marL="800100" lvl="1" indent="-342900">
              <a:spcBef>
                <a:spcPct val="20000"/>
              </a:spcBef>
              <a:buClr>
                <a:schemeClr val="accent1"/>
              </a:buClr>
              <a:buFont typeface="Wingdings" pitchFamily="2" charset="2"/>
              <a:buChar char="§"/>
            </a:pPr>
            <a:r>
              <a:rPr lang="en-US" sz="2000" dirty="0" smtClean="0">
                <a:latin typeface="Calibri" pitchFamily="34" charset="0"/>
              </a:rPr>
              <a:t>SHEDS allows three SOURCE types:</a:t>
            </a:r>
          </a:p>
          <a:p>
            <a:pPr marL="1257300" lvl="2" indent="-342900">
              <a:spcBef>
                <a:spcPct val="20000"/>
              </a:spcBef>
              <a:buClr>
                <a:schemeClr val="accent1"/>
              </a:buClr>
              <a:buFont typeface="Wingdings" pitchFamily="2" charset="2"/>
              <a:buChar char="§"/>
            </a:pPr>
            <a:r>
              <a:rPr lang="en-US" sz="2000" dirty="0" smtClean="0">
                <a:latin typeface="Calibri" pitchFamily="34" charset="0"/>
              </a:rPr>
              <a:t>FOOD</a:t>
            </a:r>
          </a:p>
          <a:p>
            <a:pPr marL="1257300" lvl="2" indent="-342900">
              <a:spcBef>
                <a:spcPct val="20000"/>
              </a:spcBef>
              <a:buClr>
                <a:schemeClr val="accent1"/>
              </a:buClr>
              <a:buFont typeface="Wingdings" pitchFamily="2" charset="2"/>
              <a:buChar char="§"/>
            </a:pPr>
            <a:r>
              <a:rPr lang="en-US" sz="2000" dirty="0" smtClean="0">
                <a:latin typeface="Calibri" pitchFamily="34" charset="0"/>
              </a:rPr>
              <a:t>PRODUCT</a:t>
            </a:r>
          </a:p>
          <a:p>
            <a:pPr marL="1257300" lvl="2" indent="-342900">
              <a:spcBef>
                <a:spcPct val="20000"/>
              </a:spcBef>
              <a:buClr>
                <a:schemeClr val="accent1"/>
              </a:buClr>
              <a:buFont typeface="Wingdings" pitchFamily="2" charset="2"/>
              <a:buChar char="§"/>
            </a:pPr>
            <a:r>
              <a:rPr lang="en-US" sz="2000" dirty="0" smtClean="0">
                <a:latin typeface="Calibri" pitchFamily="34" charset="0"/>
              </a:rPr>
              <a:t>ARTICLE</a:t>
            </a:r>
          </a:p>
          <a:p>
            <a:pPr marL="800100" lvl="1" indent="-342900">
              <a:spcBef>
                <a:spcPct val="20000"/>
              </a:spcBef>
              <a:buClr>
                <a:schemeClr val="accent1"/>
              </a:buClr>
              <a:buFont typeface="Wingdings" pitchFamily="2" charset="2"/>
              <a:buChar char="§"/>
            </a:pPr>
            <a:r>
              <a:rPr lang="en-US" sz="2000" dirty="0" smtClean="0">
                <a:latin typeface="Calibri" pitchFamily="34" charset="0"/>
              </a:rPr>
              <a:t>Each source in SHEDS maps to one or more </a:t>
            </a:r>
            <a:r>
              <a:rPr lang="en-US" sz="2000" b="1" dirty="0" smtClean="0">
                <a:latin typeface="Calibri" pitchFamily="34" charset="0"/>
              </a:rPr>
              <a:t>SCENARIOS</a:t>
            </a:r>
          </a:p>
          <a:p>
            <a:pPr marL="800100" lvl="1" indent="-342900">
              <a:spcBef>
                <a:spcPct val="20000"/>
              </a:spcBef>
              <a:buClr>
                <a:schemeClr val="accent1"/>
              </a:buClr>
              <a:buFont typeface="Wingdings" pitchFamily="2" charset="2"/>
              <a:buChar char="§"/>
            </a:pPr>
            <a:endParaRPr lang="en-US" sz="2000" b="1" dirty="0" smtClean="0">
              <a:latin typeface="Calibri" pitchFamily="34" charset="0"/>
            </a:endParaRPr>
          </a:p>
          <a:p>
            <a:pPr lvl="2">
              <a:spcBef>
                <a:spcPct val="20000"/>
              </a:spcBef>
              <a:buClr>
                <a:schemeClr val="accent1"/>
              </a:buClr>
            </a:pPr>
            <a:endParaRPr lang="en-US" sz="2000" dirty="0" smtClean="0">
              <a:latin typeface="Calibri" pitchFamily="34" charset="0"/>
            </a:endParaRPr>
          </a:p>
          <a:p>
            <a:pPr lvl="1">
              <a:spcBef>
                <a:spcPct val="20000"/>
              </a:spcBef>
              <a:buClr>
                <a:schemeClr val="accent1"/>
              </a:buClr>
            </a:pPr>
            <a:endParaRPr lang="en-US" sz="2000" dirty="0">
              <a:latin typeface="Calibri" pitchFamily="34" charset="0"/>
            </a:endParaRPr>
          </a:p>
          <a:p>
            <a:pPr marL="800100" lvl="1" indent="-342900">
              <a:spcBef>
                <a:spcPct val="20000"/>
              </a:spcBef>
              <a:buClr>
                <a:schemeClr val="accent1"/>
              </a:buClr>
              <a:buFont typeface="Wingdings" pitchFamily="2" charset="2"/>
              <a:buChar char="§"/>
            </a:pPr>
            <a:endParaRPr lang="en-US" sz="2000" dirty="0">
              <a:latin typeface="Calibri" pitchFamily="34" charset="0"/>
            </a:endParaRPr>
          </a:p>
        </p:txBody>
      </p:sp>
      <p:pic>
        <p:nvPicPr>
          <p:cNvPr id="3" name="Picture 2"/>
          <p:cNvPicPr>
            <a:picLocks noChangeAspect="1"/>
          </p:cNvPicPr>
          <p:nvPr/>
        </p:nvPicPr>
        <p:blipFill>
          <a:blip r:embed="rId2"/>
          <a:stretch>
            <a:fillRect/>
          </a:stretch>
        </p:blipFill>
        <p:spPr>
          <a:xfrm>
            <a:off x="329184" y="4818887"/>
            <a:ext cx="2685798" cy="1399033"/>
          </a:xfrm>
          <a:prstGeom prst="rect">
            <a:avLst/>
          </a:prstGeom>
        </p:spPr>
      </p:pic>
      <p:pic>
        <p:nvPicPr>
          <p:cNvPr id="7" name="Picture 6"/>
          <p:cNvPicPr>
            <a:picLocks noChangeAspect="1"/>
          </p:cNvPicPr>
          <p:nvPr/>
        </p:nvPicPr>
        <p:blipFill>
          <a:blip r:embed="rId3"/>
          <a:stretch>
            <a:fillRect/>
          </a:stretch>
        </p:blipFill>
        <p:spPr>
          <a:xfrm>
            <a:off x="3164968" y="4855464"/>
            <a:ext cx="2925272" cy="1826894"/>
          </a:xfrm>
          <a:prstGeom prst="rect">
            <a:avLst/>
          </a:prstGeom>
        </p:spPr>
      </p:pic>
      <p:pic>
        <p:nvPicPr>
          <p:cNvPr id="8" name="Picture 7"/>
          <p:cNvPicPr>
            <a:picLocks noChangeAspect="1"/>
          </p:cNvPicPr>
          <p:nvPr/>
        </p:nvPicPr>
        <p:blipFill>
          <a:blip r:embed="rId4"/>
          <a:stretch>
            <a:fillRect/>
          </a:stretch>
        </p:blipFill>
        <p:spPr>
          <a:xfrm>
            <a:off x="6336792" y="4877962"/>
            <a:ext cx="2450592" cy="1702480"/>
          </a:xfrm>
          <a:prstGeom prst="rect">
            <a:avLst/>
          </a:prstGeom>
        </p:spPr>
      </p:pic>
      <p:sp>
        <p:nvSpPr>
          <p:cNvPr id="9" name="Rectangle 8"/>
          <p:cNvSpPr/>
          <p:nvPr/>
        </p:nvSpPr>
        <p:spPr>
          <a:xfrm>
            <a:off x="1160783" y="4151328"/>
            <a:ext cx="807978" cy="400110"/>
          </a:xfrm>
          <a:prstGeom prst="rect">
            <a:avLst/>
          </a:prstGeom>
        </p:spPr>
        <p:txBody>
          <a:bodyPr wrap="none">
            <a:spAutoFit/>
          </a:bodyPr>
          <a:lstStyle/>
          <a:p>
            <a:pPr>
              <a:spcBef>
                <a:spcPct val="20000"/>
              </a:spcBef>
              <a:buClr>
                <a:schemeClr val="accent1"/>
              </a:buClr>
            </a:pPr>
            <a:r>
              <a:rPr lang="en-US" sz="2000" b="1" dirty="0">
                <a:latin typeface="Calibri" pitchFamily="34" charset="0"/>
              </a:rPr>
              <a:t>FOOD</a:t>
            </a:r>
          </a:p>
        </p:txBody>
      </p:sp>
      <p:sp>
        <p:nvSpPr>
          <p:cNvPr id="10" name="Rectangle 9"/>
          <p:cNvSpPr/>
          <p:nvPr/>
        </p:nvSpPr>
        <p:spPr>
          <a:xfrm>
            <a:off x="3825690" y="4110504"/>
            <a:ext cx="1574726" cy="769441"/>
          </a:xfrm>
          <a:prstGeom prst="rect">
            <a:avLst/>
          </a:prstGeom>
        </p:spPr>
        <p:txBody>
          <a:bodyPr wrap="none">
            <a:spAutoFit/>
          </a:bodyPr>
          <a:lstStyle/>
          <a:p>
            <a:pPr algn="ctr">
              <a:spcBef>
                <a:spcPct val="20000"/>
              </a:spcBef>
              <a:buClr>
                <a:schemeClr val="accent1"/>
              </a:buClr>
            </a:pPr>
            <a:r>
              <a:rPr lang="en-US" sz="2000" b="1" dirty="0" smtClean="0">
                <a:latin typeface="Calibri" pitchFamily="34" charset="0"/>
              </a:rPr>
              <a:t>PRODUCT</a:t>
            </a:r>
            <a:endParaRPr lang="en-US" sz="2000" b="1" dirty="0">
              <a:latin typeface="Calibri" pitchFamily="34" charset="0"/>
            </a:endParaRPr>
          </a:p>
          <a:p>
            <a:pPr algn="ctr">
              <a:spcBef>
                <a:spcPct val="20000"/>
              </a:spcBef>
              <a:buClr>
                <a:schemeClr val="accent1"/>
              </a:buClr>
            </a:pPr>
            <a:r>
              <a:rPr lang="en-US" sz="2000" dirty="0" smtClean="0">
                <a:latin typeface="Calibri" pitchFamily="34" charset="0"/>
              </a:rPr>
              <a:t>(formulation)</a:t>
            </a:r>
            <a:endParaRPr lang="en-US" sz="2000" dirty="0">
              <a:latin typeface="Calibri" pitchFamily="34" charset="0"/>
            </a:endParaRPr>
          </a:p>
        </p:txBody>
      </p:sp>
      <p:sp>
        <p:nvSpPr>
          <p:cNvPr id="11" name="Rectangle 10"/>
          <p:cNvSpPr/>
          <p:nvPr/>
        </p:nvSpPr>
        <p:spPr>
          <a:xfrm>
            <a:off x="7144543" y="4128792"/>
            <a:ext cx="1047787" cy="769441"/>
          </a:xfrm>
          <a:prstGeom prst="rect">
            <a:avLst/>
          </a:prstGeom>
        </p:spPr>
        <p:txBody>
          <a:bodyPr wrap="none">
            <a:spAutoFit/>
          </a:bodyPr>
          <a:lstStyle/>
          <a:p>
            <a:pPr>
              <a:spcBef>
                <a:spcPct val="20000"/>
              </a:spcBef>
              <a:buClr>
                <a:schemeClr val="accent1"/>
              </a:buClr>
            </a:pPr>
            <a:r>
              <a:rPr lang="en-US" sz="2000" b="1" dirty="0" smtClean="0">
                <a:latin typeface="Calibri" pitchFamily="34" charset="0"/>
              </a:rPr>
              <a:t>ARTICLE</a:t>
            </a:r>
          </a:p>
          <a:p>
            <a:pPr>
              <a:spcBef>
                <a:spcPct val="20000"/>
              </a:spcBef>
              <a:buClr>
                <a:schemeClr val="accent1"/>
              </a:buClr>
            </a:pPr>
            <a:r>
              <a:rPr lang="en-US" sz="2000" dirty="0" smtClean="0">
                <a:latin typeface="Calibri" pitchFamily="34" charset="0"/>
              </a:rPr>
              <a:t>(solid)</a:t>
            </a:r>
            <a:endParaRPr lang="en-US" sz="2000" dirty="0">
              <a:latin typeface="Calibri" pitchFamily="34" charset="0"/>
            </a:endParaRPr>
          </a:p>
        </p:txBody>
      </p:sp>
    </p:spTree>
    <p:extLst>
      <p:ext uri="{BB962C8B-B14F-4D97-AF65-F5344CB8AC3E}">
        <p14:creationId xmlns:p14="http://schemas.microsoft.com/office/powerpoint/2010/main" val="2856557004"/>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Scenarios</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2" name="TextBox 1"/>
          <p:cNvSpPr txBox="1"/>
          <p:nvPr/>
        </p:nvSpPr>
        <p:spPr>
          <a:xfrm>
            <a:off x="2295144" y="1764792"/>
            <a:ext cx="184731" cy="369332"/>
          </a:xfrm>
          <a:prstGeom prst="rect">
            <a:avLst/>
          </a:prstGeom>
          <a:noFill/>
        </p:spPr>
        <p:txBody>
          <a:bodyPr wrap="none" rtlCol="0">
            <a:spAutoFit/>
          </a:bodyPr>
          <a:lstStyle/>
          <a:p>
            <a:endParaRPr lang="en-US" dirty="0"/>
          </a:p>
        </p:txBody>
      </p:sp>
      <p:sp>
        <p:nvSpPr>
          <p:cNvPr id="6" name="Content Placeholder 10"/>
          <p:cNvSpPr txBox="1">
            <a:spLocks/>
          </p:cNvSpPr>
          <p:nvPr/>
        </p:nvSpPr>
        <p:spPr bwMode="auto">
          <a:xfrm>
            <a:off x="1255913" y="1143121"/>
            <a:ext cx="8016103" cy="2112143"/>
          </a:xfrm>
          <a:prstGeom prst="rect">
            <a:avLst/>
          </a:prstGeom>
          <a:solidFill>
            <a:schemeClr val="bg1"/>
          </a:solidFill>
          <a:ln w="9525">
            <a:noFill/>
            <a:miter lim="800000"/>
            <a:headEnd/>
            <a:tailEnd/>
          </a:ln>
        </p:spPr>
        <p:txBody>
          <a:bodyPr/>
          <a:lstStyle/>
          <a:p>
            <a:pPr marL="800100" lvl="1" indent="-342900">
              <a:spcBef>
                <a:spcPct val="20000"/>
              </a:spcBef>
              <a:buClr>
                <a:schemeClr val="accent1"/>
              </a:buClr>
              <a:buFont typeface="Wingdings" pitchFamily="2" charset="2"/>
              <a:buChar char="§"/>
            </a:pPr>
            <a:r>
              <a:rPr lang="en-US" dirty="0">
                <a:latin typeface="Calibri" pitchFamily="34" charset="0"/>
              </a:rPr>
              <a:t>A</a:t>
            </a:r>
            <a:r>
              <a:rPr lang="en-US" b="1" dirty="0" smtClean="0">
                <a:latin typeface="Calibri" pitchFamily="34" charset="0"/>
              </a:rPr>
              <a:t> SCENARIO </a:t>
            </a:r>
            <a:r>
              <a:rPr lang="en-US" dirty="0" smtClean="0">
                <a:latin typeface="Calibri" pitchFamily="34" charset="0"/>
              </a:rPr>
              <a:t>is the mechanism by which chemical from the SOURCE comes into contact with the </a:t>
            </a:r>
            <a:r>
              <a:rPr lang="en-US" b="1" dirty="0" smtClean="0">
                <a:latin typeface="Calibri" pitchFamily="34" charset="0"/>
              </a:rPr>
              <a:t>receptor (usually the simulated human) resulting in exposure</a:t>
            </a:r>
          </a:p>
          <a:p>
            <a:pPr marL="800100" lvl="1" indent="-342900">
              <a:spcBef>
                <a:spcPct val="20000"/>
              </a:spcBef>
              <a:buClr>
                <a:schemeClr val="accent1"/>
              </a:buClr>
              <a:buFont typeface="Wingdings" pitchFamily="2" charset="2"/>
              <a:buChar char="§"/>
            </a:pPr>
            <a:r>
              <a:rPr lang="en-US" dirty="0" smtClean="0">
                <a:latin typeface="Calibri" pitchFamily="34" charset="0"/>
              </a:rPr>
              <a:t>Each</a:t>
            </a:r>
            <a:r>
              <a:rPr lang="en-US" b="1" dirty="0" smtClean="0">
                <a:latin typeface="Calibri" pitchFamily="34" charset="0"/>
              </a:rPr>
              <a:t> SOURCE</a:t>
            </a:r>
            <a:r>
              <a:rPr lang="en-US" dirty="0" smtClean="0">
                <a:latin typeface="Calibri" pitchFamily="34" charset="0"/>
              </a:rPr>
              <a:t> is mapped to one or more </a:t>
            </a:r>
            <a:r>
              <a:rPr lang="en-US" b="1" dirty="0" smtClean="0">
                <a:latin typeface="Calibri" pitchFamily="34" charset="0"/>
              </a:rPr>
              <a:t>SCENARIOS</a:t>
            </a:r>
          </a:p>
          <a:p>
            <a:pPr marL="800100" lvl="1" indent="-342900">
              <a:spcBef>
                <a:spcPct val="20000"/>
              </a:spcBef>
              <a:buClr>
                <a:schemeClr val="accent1"/>
              </a:buClr>
              <a:buFont typeface="Wingdings" pitchFamily="2" charset="2"/>
              <a:buChar char="§"/>
            </a:pPr>
            <a:r>
              <a:rPr lang="en-US" dirty="0" smtClean="0">
                <a:latin typeface="Calibri" pitchFamily="34" charset="0"/>
              </a:rPr>
              <a:t>Each </a:t>
            </a:r>
            <a:r>
              <a:rPr lang="en-US" b="1" dirty="0" smtClean="0">
                <a:latin typeface="Calibri" pitchFamily="34" charset="0"/>
              </a:rPr>
              <a:t>SCENARIO</a:t>
            </a:r>
            <a:r>
              <a:rPr lang="en-US" dirty="0" smtClean="0">
                <a:latin typeface="Calibri" pitchFamily="34" charset="0"/>
              </a:rPr>
              <a:t> has its own unique set of exposure equations</a:t>
            </a:r>
          </a:p>
          <a:p>
            <a:pPr marL="800100" lvl="1" indent="-342900">
              <a:spcBef>
                <a:spcPct val="20000"/>
              </a:spcBef>
              <a:buClr>
                <a:schemeClr val="accent1"/>
              </a:buClr>
              <a:buFont typeface="Wingdings" pitchFamily="2" charset="2"/>
              <a:buChar char="§"/>
            </a:pPr>
            <a:r>
              <a:rPr lang="en-US" dirty="0" smtClean="0">
                <a:latin typeface="Calibri" pitchFamily="34" charset="0"/>
              </a:rPr>
              <a:t>Defines the parameters the model expects</a:t>
            </a:r>
          </a:p>
          <a:p>
            <a:pPr marL="800100" lvl="1" indent="-342900">
              <a:spcBef>
                <a:spcPct val="20000"/>
              </a:spcBef>
              <a:buClr>
                <a:schemeClr val="accent1"/>
              </a:buClr>
              <a:buFont typeface="Wingdings" pitchFamily="2" charset="2"/>
              <a:buChar char="§"/>
            </a:pPr>
            <a:r>
              <a:rPr lang="en-US" b="1" dirty="0" smtClean="0">
                <a:latin typeface="Calibri" pitchFamily="34" charset="0"/>
              </a:rPr>
              <a:t>SHEDS-HT</a:t>
            </a:r>
            <a:r>
              <a:rPr lang="en-US" dirty="0" smtClean="0">
                <a:latin typeface="Calibri" pitchFamily="34" charset="0"/>
              </a:rPr>
              <a:t> has nine unique SCENARIOS:</a:t>
            </a:r>
            <a:endParaRPr lang="en-US" b="1" dirty="0" smtClean="0">
              <a:latin typeface="Calibri" pitchFamily="34" charset="0"/>
            </a:endParaRPr>
          </a:p>
          <a:p>
            <a:pPr lvl="2">
              <a:spcBef>
                <a:spcPct val="20000"/>
              </a:spcBef>
              <a:buClr>
                <a:schemeClr val="accent1"/>
              </a:buClr>
            </a:pPr>
            <a:endParaRPr lang="en-US" dirty="0" smtClean="0">
              <a:latin typeface="Calibri" pitchFamily="34" charset="0"/>
            </a:endParaRPr>
          </a:p>
          <a:p>
            <a:pPr lvl="1">
              <a:spcBef>
                <a:spcPct val="20000"/>
              </a:spcBef>
              <a:buClr>
                <a:schemeClr val="accent1"/>
              </a:buClr>
            </a:pPr>
            <a:endParaRPr lang="en-US" dirty="0">
              <a:latin typeface="Calibri" pitchFamily="34" charset="0"/>
            </a:endParaRPr>
          </a:p>
          <a:p>
            <a:pPr marL="800100" lvl="1" indent="-342900">
              <a:spcBef>
                <a:spcPct val="20000"/>
              </a:spcBef>
              <a:buClr>
                <a:schemeClr val="accent1"/>
              </a:buClr>
              <a:buFont typeface="Wingdings" pitchFamily="2" charset="2"/>
              <a:buChar char="§"/>
            </a:pPr>
            <a:endParaRPr lang="en-US" dirty="0">
              <a:latin typeface="Calibri" pitchFamily="34" charset="0"/>
            </a:endParaRPr>
          </a:p>
        </p:txBody>
      </p:sp>
      <p:sp>
        <p:nvSpPr>
          <p:cNvPr id="12" name="Rectangle 11"/>
          <p:cNvSpPr/>
          <p:nvPr/>
        </p:nvSpPr>
        <p:spPr>
          <a:xfrm>
            <a:off x="303045" y="3837091"/>
            <a:ext cx="2229843" cy="600164"/>
          </a:xfrm>
          <a:prstGeom prst="rect">
            <a:avLst/>
          </a:prstGeom>
          <a:solidFill>
            <a:srgbClr val="66C2A5"/>
          </a:solidFill>
        </p:spPr>
        <p:txBody>
          <a:bodyPr wrap="square">
            <a:spAutoFit/>
          </a:bodyPr>
          <a:lstStyle/>
          <a:p>
            <a:r>
              <a:rPr lang="en-US" sz="1100" b="1" dirty="0" err="1" smtClean="0">
                <a:latin typeface="Arial" panose="020B0604020202020204" pitchFamily="34" charset="0"/>
                <a:cs typeface="Arial" panose="020B0604020202020204" pitchFamily="34" charset="0"/>
              </a:rPr>
              <a:t>Food.residue</a:t>
            </a:r>
            <a:r>
              <a:rPr lang="en-US" sz="1100" b="1" dirty="0" smtClean="0">
                <a:latin typeface="Arial" panose="020B0604020202020204" pitchFamily="34" charset="0"/>
                <a:cs typeface="Arial" panose="020B0604020202020204" pitchFamily="34" charset="0"/>
              </a:rPr>
              <a:t>: </a:t>
            </a:r>
            <a:r>
              <a:rPr lang="en-US" sz="1100" dirty="0"/>
              <a:t>Consumption of food containing a known chemical residue</a:t>
            </a:r>
            <a:endParaRPr lang="en-US" sz="1100" dirty="0">
              <a:latin typeface="Arial" panose="020B0604020202020204" pitchFamily="34" charset="0"/>
              <a:cs typeface="Arial" panose="020B0604020202020204" pitchFamily="34" charset="0"/>
            </a:endParaRPr>
          </a:p>
        </p:txBody>
      </p:sp>
      <p:sp>
        <p:nvSpPr>
          <p:cNvPr id="14" name="Rectangle 13"/>
          <p:cNvSpPr/>
          <p:nvPr/>
        </p:nvSpPr>
        <p:spPr>
          <a:xfrm>
            <a:off x="2781069" y="3761076"/>
            <a:ext cx="2046963" cy="938719"/>
          </a:xfrm>
          <a:prstGeom prst="rect">
            <a:avLst/>
          </a:prstGeom>
          <a:solidFill>
            <a:srgbClr val="FFFDBF"/>
          </a:solidFill>
        </p:spPr>
        <p:txBody>
          <a:bodyPr wrap="square">
            <a:spAutoFit/>
          </a:bodyPr>
          <a:lstStyle/>
          <a:p>
            <a:r>
              <a:rPr lang="en-US" sz="1100" b="1" dirty="0" err="1" smtClean="0"/>
              <a:t>Product.direct.dermal</a:t>
            </a:r>
            <a:r>
              <a:rPr lang="en-US" sz="1100" b="1" dirty="0" smtClean="0"/>
              <a:t>: </a:t>
            </a:r>
            <a:r>
              <a:rPr lang="en-US" sz="1100" dirty="0"/>
              <a:t>Direct application of chemical to skin (either purposefully or incidentally) during use of a consumer product</a:t>
            </a:r>
            <a:endParaRPr lang="en-US" sz="1100" b="1" dirty="0"/>
          </a:p>
        </p:txBody>
      </p:sp>
      <p:sp>
        <p:nvSpPr>
          <p:cNvPr id="15" name="Rectangle 14"/>
          <p:cNvSpPr/>
          <p:nvPr/>
        </p:nvSpPr>
        <p:spPr>
          <a:xfrm>
            <a:off x="4984773" y="3780182"/>
            <a:ext cx="1836651" cy="938719"/>
          </a:xfrm>
          <a:prstGeom prst="rect">
            <a:avLst/>
          </a:prstGeom>
          <a:solidFill>
            <a:srgbClr val="FFFDBF"/>
          </a:solidFill>
        </p:spPr>
        <p:txBody>
          <a:bodyPr wrap="square">
            <a:spAutoFit/>
          </a:bodyPr>
          <a:lstStyle/>
          <a:p>
            <a:r>
              <a:rPr lang="en-US" sz="1100" b="1" dirty="0" err="1" smtClean="0"/>
              <a:t>Product.direct.ingestion</a:t>
            </a:r>
            <a:r>
              <a:rPr lang="en-US" sz="1100" b="1" dirty="0" smtClean="0"/>
              <a:t>: </a:t>
            </a:r>
            <a:r>
              <a:rPr lang="en-US" sz="1100" dirty="0" smtClean="0"/>
              <a:t>Incidental </a:t>
            </a:r>
            <a:r>
              <a:rPr lang="en-US" sz="1100" dirty="0"/>
              <a:t>ingestion of a consumer product during use (not including hand-to-mouth)</a:t>
            </a:r>
            <a:endParaRPr lang="en-US" sz="1100" b="1" dirty="0"/>
          </a:p>
        </p:txBody>
      </p:sp>
      <p:sp>
        <p:nvSpPr>
          <p:cNvPr id="16" name="Rectangle 15"/>
          <p:cNvSpPr/>
          <p:nvPr/>
        </p:nvSpPr>
        <p:spPr>
          <a:xfrm>
            <a:off x="3302277" y="4758999"/>
            <a:ext cx="3043659" cy="430887"/>
          </a:xfrm>
          <a:prstGeom prst="rect">
            <a:avLst/>
          </a:prstGeom>
          <a:solidFill>
            <a:srgbClr val="FFFDBF"/>
          </a:solidFill>
        </p:spPr>
        <p:txBody>
          <a:bodyPr wrap="square">
            <a:spAutoFit/>
          </a:bodyPr>
          <a:lstStyle/>
          <a:p>
            <a:r>
              <a:rPr lang="en-US" sz="1100" b="1" dirty="0" err="1" smtClean="0"/>
              <a:t>Product.direct.inhalationAerosol</a:t>
            </a:r>
            <a:r>
              <a:rPr lang="en-US" sz="1100" b="1" dirty="0" smtClean="0"/>
              <a:t>: </a:t>
            </a:r>
            <a:r>
              <a:rPr lang="en-US" sz="1100" dirty="0" smtClean="0"/>
              <a:t>Inhalation </a:t>
            </a:r>
            <a:r>
              <a:rPr lang="en-US" sz="1100" dirty="0"/>
              <a:t>of aerosol during use of a consumer product</a:t>
            </a:r>
            <a:endParaRPr lang="en-US" sz="1100" b="1" dirty="0"/>
          </a:p>
        </p:txBody>
      </p:sp>
      <p:sp>
        <p:nvSpPr>
          <p:cNvPr id="17" name="Rectangle 16"/>
          <p:cNvSpPr/>
          <p:nvPr/>
        </p:nvSpPr>
        <p:spPr>
          <a:xfrm>
            <a:off x="3293133" y="5234896"/>
            <a:ext cx="3071091" cy="430887"/>
          </a:xfrm>
          <a:prstGeom prst="rect">
            <a:avLst/>
          </a:prstGeom>
          <a:solidFill>
            <a:srgbClr val="FFFDBF"/>
          </a:solidFill>
        </p:spPr>
        <p:txBody>
          <a:bodyPr wrap="square">
            <a:spAutoFit/>
          </a:bodyPr>
          <a:lstStyle/>
          <a:p>
            <a:r>
              <a:rPr lang="en-US" sz="1100" b="1" dirty="0" err="1" smtClean="0"/>
              <a:t>Product.direct.inhalationVapor</a:t>
            </a:r>
            <a:r>
              <a:rPr lang="en-US" sz="1100" b="1" dirty="0" smtClean="0"/>
              <a:t>: </a:t>
            </a:r>
            <a:r>
              <a:rPr lang="en-US" sz="1100" dirty="0" smtClean="0"/>
              <a:t>Inhalation </a:t>
            </a:r>
            <a:r>
              <a:rPr lang="en-US" sz="1100" dirty="0"/>
              <a:t>of vapor during use of a consumer product</a:t>
            </a:r>
            <a:endParaRPr lang="en-US" sz="1100" b="1" dirty="0"/>
          </a:p>
        </p:txBody>
      </p:sp>
      <p:sp>
        <p:nvSpPr>
          <p:cNvPr id="18" name="Rectangle 17"/>
          <p:cNvSpPr/>
          <p:nvPr/>
        </p:nvSpPr>
        <p:spPr>
          <a:xfrm>
            <a:off x="4710453" y="5759148"/>
            <a:ext cx="2275563" cy="938719"/>
          </a:xfrm>
          <a:prstGeom prst="rect">
            <a:avLst/>
          </a:prstGeom>
          <a:solidFill>
            <a:srgbClr val="FFFDBF"/>
          </a:solidFill>
        </p:spPr>
        <p:txBody>
          <a:bodyPr wrap="square">
            <a:spAutoFit/>
          </a:bodyPr>
          <a:lstStyle/>
          <a:p>
            <a:r>
              <a:rPr lang="en-US" sz="1100" b="1" dirty="0" err="1" smtClean="0"/>
              <a:t>Product.downthedrain</a:t>
            </a:r>
            <a:r>
              <a:rPr lang="en-US" sz="1100" b="1" dirty="0" smtClean="0"/>
              <a:t>: </a:t>
            </a:r>
            <a:r>
              <a:rPr lang="en-US" sz="1100" dirty="0"/>
              <a:t>A unique exposure scenario </a:t>
            </a:r>
            <a:r>
              <a:rPr lang="en-US" sz="1100" dirty="0" smtClean="0"/>
              <a:t>calculating the </a:t>
            </a:r>
            <a:r>
              <a:rPr lang="en-US" sz="1100" dirty="0"/>
              <a:t>down the drain mass associated with use of a consumer </a:t>
            </a:r>
            <a:r>
              <a:rPr lang="en-US" sz="1100" dirty="0" smtClean="0"/>
              <a:t>product</a:t>
            </a:r>
            <a:endParaRPr lang="en-US" sz="1100" b="1" dirty="0"/>
          </a:p>
        </p:txBody>
      </p:sp>
      <p:sp>
        <p:nvSpPr>
          <p:cNvPr id="19" name="Rectangle 18"/>
          <p:cNvSpPr/>
          <p:nvPr/>
        </p:nvSpPr>
        <p:spPr>
          <a:xfrm>
            <a:off x="2735349" y="5756513"/>
            <a:ext cx="1882371" cy="938719"/>
          </a:xfrm>
          <a:prstGeom prst="rect">
            <a:avLst/>
          </a:prstGeom>
          <a:solidFill>
            <a:srgbClr val="FFFDBF"/>
          </a:solidFill>
        </p:spPr>
        <p:txBody>
          <a:bodyPr wrap="square">
            <a:spAutoFit/>
          </a:bodyPr>
          <a:lstStyle/>
          <a:p>
            <a:r>
              <a:rPr lang="en-US" sz="1100" b="1" dirty="0" err="1" smtClean="0"/>
              <a:t>Product.Indirect</a:t>
            </a:r>
            <a:r>
              <a:rPr lang="en-US" sz="1100" b="1" dirty="0" smtClean="0"/>
              <a:t>: </a:t>
            </a:r>
            <a:r>
              <a:rPr lang="en-US" sz="1100" dirty="0"/>
              <a:t>Application of consumer product to environment leading to subsequent exposures (indirect)</a:t>
            </a:r>
            <a:endParaRPr lang="en-US" sz="1100" b="1" dirty="0"/>
          </a:p>
        </p:txBody>
      </p:sp>
      <p:sp>
        <p:nvSpPr>
          <p:cNvPr id="20" name="Rectangle 19"/>
          <p:cNvSpPr/>
          <p:nvPr/>
        </p:nvSpPr>
        <p:spPr>
          <a:xfrm>
            <a:off x="7188477" y="3788096"/>
            <a:ext cx="1681203" cy="938719"/>
          </a:xfrm>
          <a:prstGeom prst="rect">
            <a:avLst/>
          </a:prstGeom>
          <a:solidFill>
            <a:srgbClr val="3288BD"/>
          </a:solidFill>
        </p:spPr>
        <p:txBody>
          <a:bodyPr wrap="square">
            <a:spAutoFit/>
          </a:bodyPr>
          <a:lstStyle/>
          <a:p>
            <a:r>
              <a:rPr lang="en-US" sz="1100" b="1" dirty="0" err="1" smtClean="0"/>
              <a:t>Article.emission</a:t>
            </a:r>
            <a:r>
              <a:rPr lang="en-US" sz="1100" b="1" dirty="0" smtClean="0"/>
              <a:t>: </a:t>
            </a:r>
            <a:r>
              <a:rPr lang="en-US" sz="1100" dirty="0" smtClean="0"/>
              <a:t>Exposure due to Emission </a:t>
            </a:r>
            <a:r>
              <a:rPr lang="en-US" sz="1100" dirty="0"/>
              <a:t>of chemical from an article in the home (e.g. furnishings)</a:t>
            </a:r>
            <a:endParaRPr lang="en-US" sz="1100" b="1" dirty="0"/>
          </a:p>
        </p:txBody>
      </p:sp>
      <p:sp>
        <p:nvSpPr>
          <p:cNvPr id="25" name="Rectangle 24"/>
          <p:cNvSpPr/>
          <p:nvPr/>
        </p:nvSpPr>
        <p:spPr>
          <a:xfrm>
            <a:off x="281710" y="4620427"/>
            <a:ext cx="2242034" cy="938719"/>
          </a:xfrm>
          <a:prstGeom prst="rect">
            <a:avLst/>
          </a:prstGeom>
          <a:solidFill>
            <a:srgbClr val="66C2A5"/>
          </a:solidFill>
        </p:spPr>
        <p:txBody>
          <a:bodyPr wrap="square">
            <a:spAutoFit/>
          </a:bodyPr>
          <a:lstStyle/>
          <a:p>
            <a:r>
              <a:rPr lang="en-US" sz="1100" b="1" dirty="0" err="1" smtClean="0">
                <a:latin typeface="Arial" panose="020B0604020202020204" pitchFamily="34" charset="0"/>
                <a:cs typeface="Arial" panose="020B0604020202020204" pitchFamily="34" charset="0"/>
              </a:rPr>
              <a:t>Food.migration</a:t>
            </a:r>
            <a:r>
              <a:rPr lang="en-US" sz="1100" b="1" dirty="0" smtClean="0">
                <a:latin typeface="Arial" panose="020B0604020202020204" pitchFamily="34" charset="0"/>
                <a:cs typeface="Arial" panose="020B0604020202020204" pitchFamily="34" charset="0"/>
              </a:rPr>
              <a:t>: </a:t>
            </a:r>
            <a:r>
              <a:rPr lang="en-US" sz="1100" dirty="0" smtClean="0"/>
              <a:t>Consumption of food containing chemical present due </a:t>
            </a:r>
            <a:r>
              <a:rPr lang="en-US" sz="1100" dirty="0"/>
              <a:t>to </a:t>
            </a:r>
            <a:r>
              <a:rPr lang="en-US" sz="1100" dirty="0" smtClean="0"/>
              <a:t>migration from </a:t>
            </a:r>
            <a:r>
              <a:rPr lang="en-US" sz="1100" dirty="0"/>
              <a:t>packaging or other contact materials</a:t>
            </a:r>
            <a:endParaRPr lang="en-US" sz="1100" dirty="0">
              <a:latin typeface="Arial" panose="020B0604020202020204" pitchFamily="34" charset="0"/>
              <a:cs typeface="Arial" panose="020B0604020202020204" pitchFamily="34" charset="0"/>
            </a:endParaRPr>
          </a:p>
        </p:txBody>
      </p:sp>
      <p:sp>
        <p:nvSpPr>
          <p:cNvPr id="21" name="Oval 20"/>
          <p:cNvSpPr/>
          <p:nvPr/>
        </p:nvSpPr>
        <p:spPr>
          <a:xfrm>
            <a:off x="155448" y="2642616"/>
            <a:ext cx="1527048" cy="51206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Receptor</a:t>
            </a:r>
            <a:endParaRPr lang="en-US" dirty="0">
              <a:solidFill>
                <a:sysClr val="windowText" lastClr="000000"/>
              </a:solidFill>
            </a:endParaRPr>
          </a:p>
        </p:txBody>
      </p:sp>
      <p:sp>
        <p:nvSpPr>
          <p:cNvPr id="27" name="Oval 26"/>
          <p:cNvSpPr/>
          <p:nvPr/>
        </p:nvSpPr>
        <p:spPr>
          <a:xfrm>
            <a:off x="124968" y="1459992"/>
            <a:ext cx="1527048" cy="5699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Source</a:t>
            </a:r>
            <a:endParaRPr lang="en-US" dirty="0">
              <a:solidFill>
                <a:sysClr val="windowText" lastClr="000000"/>
              </a:solidFill>
            </a:endParaRPr>
          </a:p>
        </p:txBody>
      </p:sp>
      <p:sp>
        <p:nvSpPr>
          <p:cNvPr id="26" name="Down Arrow 25"/>
          <p:cNvSpPr/>
          <p:nvPr/>
        </p:nvSpPr>
        <p:spPr>
          <a:xfrm>
            <a:off x="109728" y="1947672"/>
            <a:ext cx="777240" cy="795528"/>
          </a:xfrm>
          <a:prstGeom prst="downArrow">
            <a:avLst>
              <a:gd name="adj1" fmla="val 50000"/>
              <a:gd name="adj2" fmla="val 51150"/>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ysClr val="windowText" lastClr="000000"/>
              </a:solidFill>
            </a:endParaRPr>
          </a:p>
        </p:txBody>
      </p:sp>
      <p:sp>
        <p:nvSpPr>
          <p:cNvPr id="28" name="Rectangle 27"/>
          <p:cNvSpPr/>
          <p:nvPr/>
        </p:nvSpPr>
        <p:spPr>
          <a:xfrm>
            <a:off x="730902" y="2092190"/>
            <a:ext cx="941283" cy="307777"/>
          </a:xfrm>
          <a:prstGeom prst="rect">
            <a:avLst/>
          </a:prstGeom>
        </p:spPr>
        <p:txBody>
          <a:bodyPr wrap="none">
            <a:spAutoFit/>
          </a:bodyPr>
          <a:lstStyle/>
          <a:p>
            <a:r>
              <a:rPr lang="en-US" sz="1400" b="1" dirty="0" smtClean="0"/>
              <a:t>Scenario</a:t>
            </a:r>
            <a:endParaRPr lang="en-US" sz="1400" b="1" dirty="0"/>
          </a:p>
        </p:txBody>
      </p:sp>
      <p:pic>
        <p:nvPicPr>
          <p:cNvPr id="29" name="Picture 28"/>
          <p:cNvPicPr>
            <a:picLocks noChangeAspect="1"/>
          </p:cNvPicPr>
          <p:nvPr/>
        </p:nvPicPr>
        <p:blipFill>
          <a:blip r:embed="rId2"/>
          <a:stretch>
            <a:fillRect/>
          </a:stretch>
        </p:blipFill>
        <p:spPr>
          <a:xfrm rot="5400000">
            <a:off x="220252" y="2122788"/>
            <a:ext cx="537477" cy="296979"/>
          </a:xfrm>
          <a:prstGeom prst="rect">
            <a:avLst/>
          </a:prstGeom>
        </p:spPr>
      </p:pic>
      <p:sp>
        <p:nvSpPr>
          <p:cNvPr id="30" name="TextBox 29"/>
          <p:cNvSpPr txBox="1"/>
          <p:nvPr/>
        </p:nvSpPr>
        <p:spPr>
          <a:xfrm>
            <a:off x="7287769" y="6153912"/>
            <a:ext cx="1609343" cy="523220"/>
          </a:xfrm>
          <a:prstGeom prst="rect">
            <a:avLst/>
          </a:prstGeom>
          <a:noFill/>
        </p:spPr>
        <p:txBody>
          <a:bodyPr wrap="square" rtlCol="0">
            <a:spAutoFit/>
          </a:bodyPr>
          <a:lstStyle/>
          <a:p>
            <a:r>
              <a:rPr lang="en-US" sz="1400" i="1" dirty="0" smtClean="0">
                <a:solidFill>
                  <a:schemeClr val="bg1">
                    <a:lumMod val="50000"/>
                  </a:schemeClr>
                </a:solidFill>
              </a:rPr>
              <a:t>SHEDS Technical Manual Table 1.</a:t>
            </a:r>
            <a:endParaRPr lang="en-US" sz="1400" i="1" dirty="0">
              <a:solidFill>
                <a:schemeClr val="bg1">
                  <a:lumMod val="50000"/>
                </a:schemeClr>
              </a:solidFill>
            </a:endParaRPr>
          </a:p>
        </p:txBody>
      </p:sp>
      <p:sp>
        <p:nvSpPr>
          <p:cNvPr id="22" name="Rectangle 21"/>
          <p:cNvSpPr/>
          <p:nvPr/>
        </p:nvSpPr>
        <p:spPr>
          <a:xfrm>
            <a:off x="1160783" y="3481629"/>
            <a:ext cx="797975" cy="400110"/>
          </a:xfrm>
          <a:prstGeom prst="rect">
            <a:avLst/>
          </a:prstGeom>
        </p:spPr>
        <p:txBody>
          <a:bodyPr wrap="none">
            <a:spAutoFit/>
          </a:bodyPr>
          <a:lstStyle/>
          <a:p>
            <a:pPr>
              <a:spcBef>
                <a:spcPct val="20000"/>
              </a:spcBef>
              <a:buClr>
                <a:schemeClr val="accent1"/>
              </a:buClr>
            </a:pPr>
            <a:r>
              <a:rPr lang="en-US" sz="2000" dirty="0">
                <a:latin typeface="Calibri" pitchFamily="34" charset="0"/>
              </a:rPr>
              <a:t>FOOD</a:t>
            </a:r>
          </a:p>
        </p:txBody>
      </p:sp>
      <p:sp>
        <p:nvSpPr>
          <p:cNvPr id="23" name="Rectangle 22"/>
          <p:cNvSpPr/>
          <p:nvPr/>
        </p:nvSpPr>
        <p:spPr>
          <a:xfrm>
            <a:off x="4233653" y="3443900"/>
            <a:ext cx="1209369" cy="769441"/>
          </a:xfrm>
          <a:prstGeom prst="rect">
            <a:avLst/>
          </a:prstGeom>
        </p:spPr>
        <p:txBody>
          <a:bodyPr wrap="none">
            <a:spAutoFit/>
          </a:bodyPr>
          <a:lstStyle/>
          <a:p>
            <a:pPr algn="ctr">
              <a:spcBef>
                <a:spcPct val="20000"/>
              </a:spcBef>
              <a:buClr>
                <a:schemeClr val="accent1"/>
              </a:buClr>
            </a:pPr>
            <a:r>
              <a:rPr lang="en-US" sz="2000" dirty="0" smtClean="0">
                <a:latin typeface="Calibri" pitchFamily="34" charset="0"/>
              </a:rPr>
              <a:t>PRODUCT</a:t>
            </a:r>
            <a:endParaRPr lang="en-US" sz="2000" dirty="0">
              <a:latin typeface="Calibri" pitchFamily="34" charset="0"/>
            </a:endParaRPr>
          </a:p>
          <a:p>
            <a:pPr algn="ctr">
              <a:spcBef>
                <a:spcPct val="20000"/>
              </a:spcBef>
              <a:buClr>
                <a:schemeClr val="accent1"/>
              </a:buClr>
            </a:pPr>
            <a:endParaRPr lang="en-US" sz="2000" dirty="0">
              <a:latin typeface="Calibri" pitchFamily="34" charset="0"/>
            </a:endParaRPr>
          </a:p>
        </p:txBody>
      </p:sp>
      <p:sp>
        <p:nvSpPr>
          <p:cNvPr id="24" name="Rectangle 23"/>
          <p:cNvSpPr/>
          <p:nvPr/>
        </p:nvSpPr>
        <p:spPr>
          <a:xfrm>
            <a:off x="7518029" y="3459093"/>
            <a:ext cx="1028551"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ARTICLE</a:t>
            </a:r>
            <a:endParaRPr lang="en-US" sz="2000" dirty="0">
              <a:latin typeface="Calibri" pitchFamily="34" charset="0"/>
            </a:endParaRPr>
          </a:p>
        </p:txBody>
      </p:sp>
    </p:spTree>
    <p:extLst>
      <p:ext uri="{BB962C8B-B14F-4D97-AF65-F5344CB8AC3E}">
        <p14:creationId xmlns:p14="http://schemas.microsoft.com/office/powerpoint/2010/main" val="3347860725"/>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Route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2" name="TextBox 1"/>
          <p:cNvSpPr txBox="1"/>
          <p:nvPr/>
        </p:nvSpPr>
        <p:spPr>
          <a:xfrm>
            <a:off x="2295144" y="1764792"/>
            <a:ext cx="184731" cy="369332"/>
          </a:xfrm>
          <a:prstGeom prst="rect">
            <a:avLst/>
          </a:prstGeom>
          <a:noFill/>
        </p:spPr>
        <p:txBody>
          <a:bodyPr wrap="none" rtlCol="0">
            <a:spAutoFit/>
          </a:bodyPr>
          <a:lstStyle/>
          <a:p>
            <a:endParaRPr lang="en-US" dirty="0"/>
          </a:p>
        </p:txBody>
      </p:sp>
      <p:sp>
        <p:nvSpPr>
          <p:cNvPr id="21" name="Content Placeholder 10"/>
          <p:cNvSpPr txBox="1">
            <a:spLocks/>
          </p:cNvSpPr>
          <p:nvPr/>
        </p:nvSpPr>
        <p:spPr bwMode="auto">
          <a:xfrm>
            <a:off x="643265" y="749929"/>
            <a:ext cx="8217271" cy="2112143"/>
          </a:xfrm>
          <a:prstGeom prst="rect">
            <a:avLst/>
          </a:prstGeom>
          <a:solidFill>
            <a:schemeClr val="bg1"/>
          </a:solidFill>
          <a:ln w="9525">
            <a:noFill/>
            <a:miter lim="800000"/>
            <a:headEnd/>
            <a:tailEnd/>
          </a:ln>
        </p:spPr>
        <p:txBody>
          <a:bodyPr/>
          <a:lstStyle/>
          <a:p>
            <a:pPr marL="800100" lvl="1" indent="-342900">
              <a:spcBef>
                <a:spcPct val="20000"/>
              </a:spcBef>
              <a:buClr>
                <a:schemeClr val="accent1"/>
              </a:buClr>
              <a:buFont typeface="Wingdings" pitchFamily="2" charset="2"/>
              <a:buChar char="§"/>
            </a:pPr>
            <a:r>
              <a:rPr lang="en-US" dirty="0">
                <a:latin typeface="Calibri" pitchFamily="34" charset="0"/>
              </a:rPr>
              <a:t>A</a:t>
            </a:r>
            <a:r>
              <a:rPr lang="en-US" b="1" dirty="0" smtClean="0">
                <a:latin typeface="Calibri" pitchFamily="34" charset="0"/>
              </a:rPr>
              <a:t> ROUTE </a:t>
            </a:r>
            <a:r>
              <a:rPr lang="en-US" dirty="0" smtClean="0">
                <a:latin typeface="Calibri" pitchFamily="34" charset="0"/>
              </a:rPr>
              <a:t>is the pathway by which the chemical enters the human body</a:t>
            </a:r>
          </a:p>
          <a:p>
            <a:pPr marL="1257300" lvl="2" indent="-342900">
              <a:spcBef>
                <a:spcPct val="20000"/>
              </a:spcBef>
              <a:buClr>
                <a:schemeClr val="accent1"/>
              </a:buClr>
              <a:buFont typeface="Wingdings" pitchFamily="2" charset="2"/>
              <a:buChar char="§"/>
            </a:pPr>
            <a:r>
              <a:rPr lang="en-US" dirty="0" smtClean="0">
                <a:latin typeface="Calibri" pitchFamily="34" charset="0"/>
              </a:rPr>
              <a:t>Dermal</a:t>
            </a:r>
          </a:p>
          <a:p>
            <a:pPr marL="1257300" lvl="2" indent="-342900">
              <a:spcBef>
                <a:spcPct val="20000"/>
              </a:spcBef>
              <a:buClr>
                <a:schemeClr val="accent1"/>
              </a:buClr>
              <a:buFont typeface="Wingdings" pitchFamily="2" charset="2"/>
              <a:buChar char="§"/>
            </a:pPr>
            <a:r>
              <a:rPr lang="en-US" dirty="0" smtClean="0">
                <a:latin typeface="Calibri" pitchFamily="34" charset="0"/>
              </a:rPr>
              <a:t>Inhalation</a:t>
            </a:r>
          </a:p>
          <a:p>
            <a:pPr marL="1257300" lvl="2" indent="-342900">
              <a:spcBef>
                <a:spcPct val="20000"/>
              </a:spcBef>
              <a:buClr>
                <a:schemeClr val="accent1"/>
              </a:buClr>
              <a:buFont typeface="Wingdings" pitchFamily="2" charset="2"/>
              <a:buChar char="§"/>
            </a:pPr>
            <a:r>
              <a:rPr lang="en-US" dirty="0" smtClean="0">
                <a:latin typeface="Calibri" pitchFamily="34" charset="0"/>
              </a:rPr>
              <a:t>Ingestion</a:t>
            </a:r>
          </a:p>
          <a:p>
            <a:pPr marL="800100" lvl="1" indent="-342900">
              <a:spcBef>
                <a:spcPct val="20000"/>
              </a:spcBef>
              <a:buClr>
                <a:schemeClr val="accent1"/>
              </a:buClr>
              <a:buFont typeface="Wingdings" pitchFamily="2" charset="2"/>
              <a:buChar char="§"/>
            </a:pPr>
            <a:r>
              <a:rPr lang="en-US" dirty="0">
                <a:latin typeface="Calibri" pitchFamily="34" charset="0"/>
              </a:rPr>
              <a:t>Each </a:t>
            </a:r>
            <a:r>
              <a:rPr lang="en-US" dirty="0" smtClean="0">
                <a:latin typeface="Calibri" pitchFamily="34" charset="0"/>
              </a:rPr>
              <a:t>SCENARIO results in exposure via one or more </a:t>
            </a:r>
            <a:r>
              <a:rPr lang="en-US" b="1" dirty="0" smtClean="0">
                <a:latin typeface="Calibri" pitchFamily="34" charset="0"/>
              </a:rPr>
              <a:t>ROUTES</a:t>
            </a:r>
          </a:p>
          <a:p>
            <a:pPr marL="800100" lvl="1" indent="-342900">
              <a:spcBef>
                <a:spcPct val="20000"/>
              </a:spcBef>
              <a:buClr>
                <a:schemeClr val="accent1"/>
              </a:buClr>
              <a:buFont typeface="Wingdings" pitchFamily="2" charset="2"/>
              <a:buChar char="§"/>
            </a:pPr>
            <a:r>
              <a:rPr lang="en-US" dirty="0" smtClean="0">
                <a:latin typeface="Calibri" pitchFamily="34" charset="0"/>
              </a:rPr>
              <a:t>Each ROUTE has </a:t>
            </a:r>
            <a:r>
              <a:rPr lang="en-US" b="1" dirty="0" smtClean="0">
                <a:latin typeface="Calibri" pitchFamily="34" charset="0"/>
              </a:rPr>
              <a:t>exposure </a:t>
            </a:r>
            <a:r>
              <a:rPr lang="en-US" dirty="0" smtClean="0">
                <a:latin typeface="Calibri" pitchFamily="34" charset="0"/>
              </a:rPr>
              <a:t>and</a:t>
            </a:r>
            <a:r>
              <a:rPr lang="en-US" b="1" dirty="0" smtClean="0">
                <a:latin typeface="Calibri" pitchFamily="34" charset="0"/>
              </a:rPr>
              <a:t> absorbed dose </a:t>
            </a:r>
            <a:r>
              <a:rPr lang="en-US" dirty="0" smtClean="0">
                <a:latin typeface="Calibri" pitchFamily="34" charset="0"/>
              </a:rPr>
              <a:t>values</a:t>
            </a:r>
          </a:p>
          <a:p>
            <a:pPr marL="800100" lvl="1" indent="-342900">
              <a:spcBef>
                <a:spcPct val="20000"/>
              </a:spcBef>
              <a:buClr>
                <a:schemeClr val="accent1"/>
              </a:buClr>
              <a:buFont typeface="Wingdings" pitchFamily="2" charset="2"/>
              <a:buChar char="§"/>
            </a:pPr>
            <a:r>
              <a:rPr lang="en-US" dirty="0" smtClean="0">
                <a:latin typeface="Calibri" pitchFamily="34" charset="0"/>
              </a:rPr>
              <a:t>ROUTE exposures and doses are aggregated over SCENARIOS for each SOURCE and over each SOURCE </a:t>
            </a:r>
          </a:p>
          <a:p>
            <a:pPr marL="800100" lvl="1" indent="-342900">
              <a:spcBef>
                <a:spcPct val="20000"/>
              </a:spcBef>
              <a:buClr>
                <a:schemeClr val="accent1"/>
              </a:buClr>
              <a:buFont typeface="Wingdings" pitchFamily="2" charset="2"/>
              <a:buChar char="§"/>
            </a:pPr>
            <a:r>
              <a:rPr lang="en-US" dirty="0" smtClean="0">
                <a:latin typeface="Calibri" pitchFamily="34" charset="0"/>
              </a:rPr>
              <a:t>ROUTES each have an absorption fraction, all combine to get absorbed dose</a:t>
            </a:r>
          </a:p>
          <a:p>
            <a:pPr lvl="1">
              <a:spcBef>
                <a:spcPct val="20000"/>
              </a:spcBef>
              <a:buClr>
                <a:schemeClr val="accent1"/>
              </a:buClr>
            </a:pPr>
            <a:r>
              <a:rPr lang="en-US" dirty="0" smtClean="0">
                <a:latin typeface="Calibri" pitchFamily="34" charset="0"/>
              </a:rPr>
              <a:t> </a:t>
            </a:r>
            <a:endParaRPr lang="en-US" b="1" dirty="0" smtClean="0">
              <a:latin typeface="Calibri" pitchFamily="34" charset="0"/>
            </a:endParaRPr>
          </a:p>
          <a:p>
            <a:pPr lvl="2">
              <a:spcBef>
                <a:spcPct val="20000"/>
              </a:spcBef>
              <a:buClr>
                <a:schemeClr val="accent1"/>
              </a:buClr>
            </a:pPr>
            <a:endParaRPr lang="en-US" dirty="0" smtClean="0">
              <a:latin typeface="Calibri" pitchFamily="34" charset="0"/>
            </a:endParaRPr>
          </a:p>
          <a:p>
            <a:pPr lvl="1">
              <a:spcBef>
                <a:spcPct val="20000"/>
              </a:spcBef>
              <a:buClr>
                <a:schemeClr val="accent1"/>
              </a:buClr>
            </a:pPr>
            <a:endParaRPr lang="en-US" dirty="0">
              <a:latin typeface="Calibri" pitchFamily="34" charset="0"/>
            </a:endParaRPr>
          </a:p>
          <a:p>
            <a:pPr marL="800100" lvl="1" indent="-342900">
              <a:spcBef>
                <a:spcPct val="20000"/>
              </a:spcBef>
              <a:buClr>
                <a:schemeClr val="accent1"/>
              </a:buClr>
              <a:buFont typeface="Wingdings" pitchFamily="2" charset="2"/>
              <a:buChar char="§"/>
            </a:pPr>
            <a:endParaRPr lang="en-US" dirty="0">
              <a:latin typeface="Calibri" pitchFamily="34" charset="0"/>
            </a:endParaRPr>
          </a:p>
        </p:txBody>
      </p:sp>
      <p:pic>
        <p:nvPicPr>
          <p:cNvPr id="3" name="Picture 2"/>
          <p:cNvPicPr>
            <a:picLocks noChangeAspect="1"/>
          </p:cNvPicPr>
          <p:nvPr/>
        </p:nvPicPr>
        <p:blipFill>
          <a:blip r:embed="rId2"/>
          <a:stretch>
            <a:fillRect/>
          </a:stretch>
        </p:blipFill>
        <p:spPr>
          <a:xfrm>
            <a:off x="5132503" y="3630168"/>
            <a:ext cx="3624856" cy="2819656"/>
          </a:xfrm>
          <a:prstGeom prst="rect">
            <a:avLst/>
          </a:prstGeom>
        </p:spPr>
      </p:pic>
    </p:spTree>
    <p:extLst>
      <p:ext uri="{BB962C8B-B14F-4D97-AF65-F5344CB8AC3E}">
        <p14:creationId xmlns:p14="http://schemas.microsoft.com/office/powerpoint/2010/main" val="4211748041"/>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Route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2" name="TextBox 1"/>
          <p:cNvSpPr txBox="1"/>
          <p:nvPr/>
        </p:nvSpPr>
        <p:spPr>
          <a:xfrm>
            <a:off x="2295144" y="1764792"/>
            <a:ext cx="184731" cy="369332"/>
          </a:xfrm>
          <a:prstGeom prst="rect">
            <a:avLst/>
          </a:prstGeom>
          <a:noFill/>
        </p:spPr>
        <p:txBody>
          <a:bodyPr wrap="none" rtlCol="0">
            <a:spAutoFit/>
          </a:bodyPr>
          <a:lstStyle/>
          <a:p>
            <a:endParaRPr lang="en-US" dirty="0"/>
          </a:p>
        </p:txBody>
      </p:sp>
      <p:sp>
        <p:nvSpPr>
          <p:cNvPr id="21" name="Content Placeholder 10"/>
          <p:cNvSpPr txBox="1">
            <a:spLocks/>
          </p:cNvSpPr>
          <p:nvPr/>
        </p:nvSpPr>
        <p:spPr bwMode="auto">
          <a:xfrm>
            <a:off x="643265" y="749929"/>
            <a:ext cx="8217271" cy="2112143"/>
          </a:xfrm>
          <a:prstGeom prst="rect">
            <a:avLst/>
          </a:prstGeom>
          <a:solidFill>
            <a:schemeClr val="bg1"/>
          </a:solidFill>
          <a:ln w="9525">
            <a:noFill/>
            <a:miter lim="800000"/>
            <a:headEnd/>
            <a:tailEnd/>
          </a:ln>
        </p:spPr>
        <p:txBody>
          <a:bodyPr/>
          <a:lstStyle/>
          <a:p>
            <a:pPr marL="800100" lvl="1" indent="-342900">
              <a:spcBef>
                <a:spcPct val="20000"/>
              </a:spcBef>
              <a:buClr>
                <a:schemeClr val="accent1"/>
              </a:buClr>
              <a:buFont typeface="Wingdings" pitchFamily="2" charset="2"/>
              <a:buChar char="§"/>
            </a:pPr>
            <a:r>
              <a:rPr lang="en-US" dirty="0">
                <a:latin typeface="Calibri" pitchFamily="34" charset="0"/>
              </a:rPr>
              <a:t>A</a:t>
            </a:r>
            <a:r>
              <a:rPr lang="en-US" b="1" dirty="0" smtClean="0">
                <a:latin typeface="Calibri" pitchFamily="34" charset="0"/>
              </a:rPr>
              <a:t> ROUTE </a:t>
            </a:r>
            <a:r>
              <a:rPr lang="en-US" dirty="0" smtClean="0">
                <a:latin typeface="Calibri" pitchFamily="34" charset="0"/>
              </a:rPr>
              <a:t>is the pathway by which the chemical enters the human body</a:t>
            </a:r>
          </a:p>
          <a:p>
            <a:pPr marL="1257300" lvl="2" indent="-342900">
              <a:spcBef>
                <a:spcPct val="20000"/>
              </a:spcBef>
              <a:buClr>
                <a:schemeClr val="accent1"/>
              </a:buClr>
              <a:buFont typeface="Wingdings" pitchFamily="2" charset="2"/>
              <a:buChar char="§"/>
            </a:pPr>
            <a:r>
              <a:rPr lang="en-US" dirty="0" smtClean="0">
                <a:latin typeface="Calibri" pitchFamily="34" charset="0"/>
              </a:rPr>
              <a:t>Dermal</a:t>
            </a:r>
          </a:p>
          <a:p>
            <a:pPr marL="1257300" lvl="2" indent="-342900">
              <a:spcBef>
                <a:spcPct val="20000"/>
              </a:spcBef>
              <a:buClr>
                <a:schemeClr val="accent1"/>
              </a:buClr>
              <a:buFont typeface="Wingdings" pitchFamily="2" charset="2"/>
              <a:buChar char="§"/>
            </a:pPr>
            <a:r>
              <a:rPr lang="en-US" dirty="0" smtClean="0">
                <a:latin typeface="Calibri" pitchFamily="34" charset="0"/>
              </a:rPr>
              <a:t>Inhalation</a:t>
            </a:r>
          </a:p>
          <a:p>
            <a:pPr marL="1257300" lvl="2" indent="-342900">
              <a:spcBef>
                <a:spcPct val="20000"/>
              </a:spcBef>
              <a:buClr>
                <a:schemeClr val="accent1"/>
              </a:buClr>
              <a:buFont typeface="Wingdings" pitchFamily="2" charset="2"/>
              <a:buChar char="§"/>
            </a:pPr>
            <a:r>
              <a:rPr lang="en-US" dirty="0" smtClean="0">
                <a:latin typeface="Calibri" pitchFamily="34" charset="0"/>
              </a:rPr>
              <a:t>Ingestion</a:t>
            </a:r>
          </a:p>
          <a:p>
            <a:pPr marL="800100" lvl="1" indent="-342900">
              <a:spcBef>
                <a:spcPct val="20000"/>
              </a:spcBef>
              <a:buClr>
                <a:schemeClr val="accent1"/>
              </a:buClr>
              <a:buFont typeface="Wingdings" pitchFamily="2" charset="2"/>
              <a:buChar char="§"/>
            </a:pPr>
            <a:r>
              <a:rPr lang="en-US" dirty="0">
                <a:latin typeface="Calibri" pitchFamily="34" charset="0"/>
              </a:rPr>
              <a:t>Each </a:t>
            </a:r>
            <a:r>
              <a:rPr lang="en-US" dirty="0" smtClean="0">
                <a:latin typeface="Calibri" pitchFamily="34" charset="0"/>
              </a:rPr>
              <a:t>SCENARIO results in exposure via one or more </a:t>
            </a:r>
            <a:r>
              <a:rPr lang="en-US" b="1" dirty="0" smtClean="0">
                <a:latin typeface="Calibri" pitchFamily="34" charset="0"/>
              </a:rPr>
              <a:t>ROUTES</a:t>
            </a:r>
          </a:p>
          <a:p>
            <a:pPr marL="800100" lvl="1" indent="-342900">
              <a:spcBef>
                <a:spcPct val="20000"/>
              </a:spcBef>
              <a:buClr>
                <a:schemeClr val="accent1"/>
              </a:buClr>
              <a:buFont typeface="Wingdings" pitchFamily="2" charset="2"/>
              <a:buChar char="§"/>
            </a:pPr>
            <a:r>
              <a:rPr lang="en-US" dirty="0" smtClean="0">
                <a:latin typeface="Calibri" pitchFamily="34" charset="0"/>
              </a:rPr>
              <a:t>Each ROUTE has </a:t>
            </a:r>
            <a:r>
              <a:rPr lang="en-US" b="1" dirty="0" smtClean="0">
                <a:latin typeface="Calibri" pitchFamily="34" charset="0"/>
              </a:rPr>
              <a:t>exposure </a:t>
            </a:r>
            <a:r>
              <a:rPr lang="en-US" dirty="0" smtClean="0">
                <a:latin typeface="Calibri" pitchFamily="34" charset="0"/>
              </a:rPr>
              <a:t>and</a:t>
            </a:r>
            <a:r>
              <a:rPr lang="en-US" b="1" dirty="0" smtClean="0">
                <a:latin typeface="Calibri" pitchFamily="34" charset="0"/>
              </a:rPr>
              <a:t> absorbed dose </a:t>
            </a:r>
            <a:r>
              <a:rPr lang="en-US" dirty="0" smtClean="0">
                <a:latin typeface="Calibri" pitchFamily="34" charset="0"/>
              </a:rPr>
              <a:t>values</a:t>
            </a:r>
          </a:p>
          <a:p>
            <a:pPr marL="800100" lvl="1" indent="-342900">
              <a:spcBef>
                <a:spcPct val="20000"/>
              </a:spcBef>
              <a:buClr>
                <a:schemeClr val="accent1"/>
              </a:buClr>
              <a:buFont typeface="Wingdings" pitchFamily="2" charset="2"/>
              <a:buChar char="§"/>
            </a:pPr>
            <a:r>
              <a:rPr lang="en-US" dirty="0" smtClean="0">
                <a:latin typeface="Calibri" pitchFamily="34" charset="0"/>
              </a:rPr>
              <a:t>ROUTE exposures and doses are aggregated over SCENARIOS for each SOURCE and over each SOURCE </a:t>
            </a:r>
          </a:p>
          <a:p>
            <a:pPr marL="800100" lvl="1" indent="-342900">
              <a:spcBef>
                <a:spcPct val="20000"/>
              </a:spcBef>
              <a:buClr>
                <a:schemeClr val="accent1"/>
              </a:buClr>
              <a:buFont typeface="Wingdings" pitchFamily="2" charset="2"/>
              <a:buChar char="§"/>
            </a:pPr>
            <a:r>
              <a:rPr lang="en-US" dirty="0" smtClean="0">
                <a:latin typeface="Calibri" pitchFamily="34" charset="0"/>
              </a:rPr>
              <a:t>ROUTES each have an absorption fraction, all combine to get absorbed dose</a:t>
            </a:r>
          </a:p>
          <a:p>
            <a:pPr lvl="1">
              <a:spcBef>
                <a:spcPct val="20000"/>
              </a:spcBef>
              <a:buClr>
                <a:schemeClr val="accent1"/>
              </a:buClr>
            </a:pPr>
            <a:r>
              <a:rPr lang="en-US" dirty="0" smtClean="0">
                <a:latin typeface="Calibri" pitchFamily="34" charset="0"/>
              </a:rPr>
              <a:t> </a:t>
            </a:r>
            <a:endParaRPr lang="en-US" b="1" dirty="0" smtClean="0">
              <a:latin typeface="Calibri" pitchFamily="34" charset="0"/>
            </a:endParaRPr>
          </a:p>
          <a:p>
            <a:pPr lvl="2">
              <a:spcBef>
                <a:spcPct val="20000"/>
              </a:spcBef>
              <a:buClr>
                <a:schemeClr val="accent1"/>
              </a:buClr>
            </a:pPr>
            <a:endParaRPr lang="en-US" dirty="0" smtClean="0">
              <a:latin typeface="Calibri" pitchFamily="34" charset="0"/>
            </a:endParaRPr>
          </a:p>
          <a:p>
            <a:pPr lvl="1">
              <a:spcBef>
                <a:spcPct val="20000"/>
              </a:spcBef>
              <a:buClr>
                <a:schemeClr val="accent1"/>
              </a:buClr>
            </a:pPr>
            <a:endParaRPr lang="en-US" dirty="0">
              <a:latin typeface="Calibri" pitchFamily="34" charset="0"/>
            </a:endParaRPr>
          </a:p>
          <a:p>
            <a:pPr marL="800100" lvl="1" indent="-342900">
              <a:spcBef>
                <a:spcPct val="20000"/>
              </a:spcBef>
              <a:buClr>
                <a:schemeClr val="accent1"/>
              </a:buClr>
              <a:buFont typeface="Wingdings" pitchFamily="2" charset="2"/>
              <a:buChar char="§"/>
            </a:pPr>
            <a:endParaRPr lang="en-US" dirty="0">
              <a:latin typeface="Calibri" pitchFamily="34" charset="0"/>
            </a:endParaRPr>
          </a:p>
        </p:txBody>
      </p:sp>
      <p:pic>
        <p:nvPicPr>
          <p:cNvPr id="3" name="Picture 2"/>
          <p:cNvPicPr>
            <a:picLocks noChangeAspect="1"/>
          </p:cNvPicPr>
          <p:nvPr/>
        </p:nvPicPr>
        <p:blipFill>
          <a:blip r:embed="rId2"/>
          <a:stretch>
            <a:fillRect/>
          </a:stretch>
        </p:blipFill>
        <p:spPr>
          <a:xfrm>
            <a:off x="5132503" y="3630168"/>
            <a:ext cx="3624856" cy="2819656"/>
          </a:xfrm>
          <a:prstGeom prst="rect">
            <a:avLst/>
          </a:prstGeom>
        </p:spPr>
      </p:pic>
      <p:sp>
        <p:nvSpPr>
          <p:cNvPr id="34" name="Rectangle 33"/>
          <p:cNvSpPr/>
          <p:nvPr/>
        </p:nvSpPr>
        <p:spPr>
          <a:xfrm>
            <a:off x="339621" y="3781818"/>
            <a:ext cx="1486304" cy="307777"/>
          </a:xfrm>
          <a:prstGeom prst="rect">
            <a:avLst/>
          </a:prstGeom>
          <a:solidFill>
            <a:srgbClr val="66C2A5"/>
          </a:solidFill>
        </p:spPr>
        <p:txBody>
          <a:bodyPr wrap="none">
            <a:spAutoFit/>
          </a:bodyPr>
          <a:lstStyle/>
          <a:p>
            <a:r>
              <a:rPr lang="en-US" sz="1400" b="1" dirty="0" err="1">
                <a:latin typeface="Arial" panose="020B0604020202020204" pitchFamily="34" charset="0"/>
                <a:cs typeface="Arial" panose="020B0604020202020204" pitchFamily="34" charset="0"/>
              </a:rPr>
              <a:t>Food.migration</a:t>
            </a:r>
            <a:endParaRPr lang="en-US" sz="1400" b="1" dirty="0">
              <a:latin typeface="Arial" panose="020B0604020202020204" pitchFamily="34" charset="0"/>
              <a:cs typeface="Arial" panose="020B0604020202020204" pitchFamily="34" charset="0"/>
            </a:endParaRPr>
          </a:p>
        </p:txBody>
      </p:sp>
      <p:sp>
        <p:nvSpPr>
          <p:cNvPr id="35" name="Rectangle 34"/>
          <p:cNvSpPr/>
          <p:nvPr/>
        </p:nvSpPr>
        <p:spPr>
          <a:xfrm>
            <a:off x="293901" y="4236564"/>
            <a:ext cx="2036135" cy="307777"/>
          </a:xfrm>
          <a:prstGeom prst="rect">
            <a:avLst/>
          </a:prstGeom>
          <a:solidFill>
            <a:srgbClr val="FFFDBF"/>
          </a:solidFill>
        </p:spPr>
        <p:txBody>
          <a:bodyPr wrap="none">
            <a:spAutoFit/>
          </a:bodyPr>
          <a:lstStyle/>
          <a:p>
            <a:r>
              <a:rPr lang="en-US" sz="1400" b="1" dirty="0" err="1"/>
              <a:t>Product.direct.dermal</a:t>
            </a:r>
            <a:endParaRPr lang="en-US" sz="1400" b="1" dirty="0"/>
          </a:p>
        </p:txBody>
      </p:sp>
      <p:sp>
        <p:nvSpPr>
          <p:cNvPr id="36" name="Rectangle 35"/>
          <p:cNvSpPr/>
          <p:nvPr/>
        </p:nvSpPr>
        <p:spPr>
          <a:xfrm>
            <a:off x="229893" y="5042872"/>
            <a:ext cx="2787627" cy="307777"/>
          </a:xfrm>
          <a:prstGeom prst="rect">
            <a:avLst/>
          </a:prstGeom>
          <a:solidFill>
            <a:srgbClr val="FFFDBF"/>
          </a:solidFill>
        </p:spPr>
        <p:txBody>
          <a:bodyPr wrap="square">
            <a:spAutoFit/>
          </a:bodyPr>
          <a:lstStyle/>
          <a:p>
            <a:r>
              <a:rPr lang="en-US" sz="1400" b="1" dirty="0" err="1"/>
              <a:t>Product.direct.inhalationVapor</a:t>
            </a:r>
            <a:endParaRPr lang="en-US" sz="1400" b="1" dirty="0"/>
          </a:p>
        </p:txBody>
      </p:sp>
      <p:sp>
        <p:nvSpPr>
          <p:cNvPr id="37" name="Rectangle 36"/>
          <p:cNvSpPr/>
          <p:nvPr/>
        </p:nvSpPr>
        <p:spPr>
          <a:xfrm>
            <a:off x="293901" y="4650089"/>
            <a:ext cx="1556836" cy="307777"/>
          </a:xfrm>
          <a:prstGeom prst="rect">
            <a:avLst/>
          </a:prstGeom>
          <a:solidFill>
            <a:srgbClr val="FFFDBF"/>
          </a:solidFill>
        </p:spPr>
        <p:txBody>
          <a:bodyPr wrap="none">
            <a:spAutoFit/>
          </a:bodyPr>
          <a:lstStyle/>
          <a:p>
            <a:r>
              <a:rPr lang="en-US" sz="1400" b="1" dirty="0" err="1"/>
              <a:t>Product.Indirect</a:t>
            </a:r>
            <a:endParaRPr lang="en-US" sz="1400" b="1" dirty="0"/>
          </a:p>
        </p:txBody>
      </p:sp>
      <p:cxnSp>
        <p:nvCxnSpPr>
          <p:cNvPr id="6" name="Straight Arrow Connector 5"/>
          <p:cNvCxnSpPr/>
          <p:nvPr/>
        </p:nvCxnSpPr>
        <p:spPr>
          <a:xfrm>
            <a:off x="1856232" y="3950208"/>
            <a:ext cx="1033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03448" y="3794760"/>
            <a:ext cx="910827" cy="307777"/>
          </a:xfrm>
          <a:prstGeom prst="rect">
            <a:avLst/>
          </a:prstGeom>
          <a:noFill/>
        </p:spPr>
        <p:txBody>
          <a:bodyPr wrap="none" rtlCol="0">
            <a:spAutoFit/>
          </a:bodyPr>
          <a:lstStyle/>
          <a:p>
            <a:r>
              <a:rPr lang="en-US" sz="1400" dirty="0" smtClean="0"/>
              <a:t>Ingestion</a:t>
            </a:r>
            <a:endParaRPr lang="en-US" sz="1400" dirty="0"/>
          </a:p>
        </p:txBody>
      </p:sp>
      <p:cxnSp>
        <p:nvCxnSpPr>
          <p:cNvPr id="14" name="Straight Arrow Connector 13"/>
          <p:cNvCxnSpPr/>
          <p:nvPr/>
        </p:nvCxnSpPr>
        <p:spPr>
          <a:xfrm>
            <a:off x="2429256" y="4413504"/>
            <a:ext cx="789432"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03448" y="4248912"/>
            <a:ext cx="1587294" cy="307777"/>
          </a:xfrm>
          <a:prstGeom prst="rect">
            <a:avLst/>
          </a:prstGeom>
          <a:noFill/>
        </p:spPr>
        <p:txBody>
          <a:bodyPr wrap="none" rtlCol="0">
            <a:spAutoFit/>
          </a:bodyPr>
          <a:lstStyle/>
          <a:p>
            <a:r>
              <a:rPr lang="en-US" sz="1400" dirty="0" smtClean="0"/>
              <a:t>Dermal, Ingestion</a:t>
            </a:r>
            <a:endParaRPr lang="en-US" sz="1400" dirty="0"/>
          </a:p>
        </p:txBody>
      </p:sp>
      <p:sp>
        <p:nvSpPr>
          <p:cNvPr id="17" name="TextBox 16"/>
          <p:cNvSpPr txBox="1"/>
          <p:nvPr/>
        </p:nvSpPr>
        <p:spPr>
          <a:xfrm>
            <a:off x="3203448" y="4675632"/>
            <a:ext cx="2462534" cy="307777"/>
          </a:xfrm>
          <a:prstGeom prst="rect">
            <a:avLst/>
          </a:prstGeom>
          <a:noFill/>
        </p:spPr>
        <p:txBody>
          <a:bodyPr wrap="none" rtlCol="0">
            <a:spAutoFit/>
          </a:bodyPr>
          <a:lstStyle/>
          <a:p>
            <a:r>
              <a:rPr lang="en-US" sz="1400" dirty="0" smtClean="0"/>
              <a:t>Dermal, Ingestion, Inhalation</a:t>
            </a:r>
            <a:endParaRPr lang="en-US" sz="1400" dirty="0"/>
          </a:p>
        </p:txBody>
      </p:sp>
      <p:cxnSp>
        <p:nvCxnSpPr>
          <p:cNvPr id="18" name="Straight Arrow Connector 17"/>
          <p:cNvCxnSpPr/>
          <p:nvPr/>
        </p:nvCxnSpPr>
        <p:spPr>
          <a:xfrm>
            <a:off x="2157984" y="4809744"/>
            <a:ext cx="963168" cy="10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67456" y="5074920"/>
            <a:ext cx="960519" cy="307777"/>
          </a:xfrm>
          <a:prstGeom prst="rect">
            <a:avLst/>
          </a:prstGeom>
          <a:noFill/>
        </p:spPr>
        <p:txBody>
          <a:bodyPr wrap="none" rtlCol="0">
            <a:spAutoFit/>
          </a:bodyPr>
          <a:lstStyle/>
          <a:p>
            <a:r>
              <a:rPr lang="en-US" sz="1400" dirty="0" smtClean="0"/>
              <a:t>Inhalation</a:t>
            </a:r>
            <a:endParaRPr lang="en-US" sz="1400" dirty="0"/>
          </a:p>
        </p:txBody>
      </p:sp>
      <p:cxnSp>
        <p:nvCxnSpPr>
          <p:cNvPr id="23" name="Straight Arrow Connector 22"/>
          <p:cNvCxnSpPr/>
          <p:nvPr/>
        </p:nvCxnSpPr>
        <p:spPr>
          <a:xfrm flipV="1">
            <a:off x="2926080" y="5228809"/>
            <a:ext cx="384048" cy="1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1012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2"/>
          <p:cNvSpPr>
            <a:spLocks noGrp="1"/>
          </p:cNvSpPr>
          <p:nvPr>
            <p:ph type="title" idx="4294967295"/>
          </p:nvPr>
        </p:nvSpPr>
        <p:spPr bwMode="auto">
          <a:xfrm>
            <a:off x="720043" y="2787447"/>
            <a:ext cx="7881790" cy="1143000"/>
          </a:xfrm>
          <a:prstGeom prst="rect">
            <a:avLst/>
          </a:prstGeom>
          <a:noFill/>
          <a:ln>
            <a:miter lim="800000"/>
            <a:headEnd/>
            <a:tailEnd/>
          </a:ln>
        </p:spPr>
        <p:txBody>
          <a:bodyPr/>
          <a:lstStyle/>
          <a:p>
            <a:pPr eaLnBrk="1" hangingPunct="1"/>
            <a:r>
              <a:rPr lang="en-US" sz="3600" dirty="0" smtClean="0">
                <a:solidFill>
                  <a:srgbClr val="355777"/>
                </a:solidFill>
              </a:rPr>
              <a:t>PART </a:t>
            </a:r>
            <a:r>
              <a:rPr lang="en-US" sz="3600" dirty="0" smtClean="0">
                <a:solidFill>
                  <a:srgbClr val="355777"/>
                </a:solidFill>
              </a:rPr>
              <a:t>I</a:t>
            </a:r>
            <a:r>
              <a:rPr lang="en-US" sz="3600" dirty="0">
                <a:solidFill>
                  <a:srgbClr val="355777"/>
                </a:solidFill>
              </a:rPr>
              <a:t>: </a:t>
            </a:r>
            <a:r>
              <a:rPr lang="en-US" sz="3600" dirty="0" smtClean="0">
                <a:solidFill>
                  <a:srgbClr val="355777"/>
                </a:solidFill>
              </a:rPr>
              <a:t>SHEDS-HT Background</a:t>
            </a:r>
          </a:p>
        </p:txBody>
      </p:sp>
    </p:spTree>
    <p:extLst>
      <p:ext uri="{BB962C8B-B14F-4D97-AF65-F5344CB8AC3E}">
        <p14:creationId xmlns:p14="http://schemas.microsoft.com/office/powerpoint/2010/main" val="1656117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4294967295"/>
          </p:nvPr>
        </p:nvSpPr>
        <p:spPr>
          <a:xfrm>
            <a:off x="313879" y="1471612"/>
            <a:ext cx="8229600" cy="3600186"/>
          </a:xfrm>
          <a:prstGeom prst="rect">
            <a:avLst/>
          </a:prstGeom>
        </p:spPr>
        <p:txBody>
          <a:bodyPr>
            <a:normAutofit/>
          </a:bodyPr>
          <a:lstStyle/>
          <a:p>
            <a:pPr eaLnBrk="1" fontAlgn="auto" hangingPunct="1">
              <a:spcAft>
                <a:spcPts val="0"/>
              </a:spcAft>
              <a:buClr>
                <a:schemeClr val="accent1"/>
              </a:buClr>
              <a:defRPr/>
            </a:pPr>
            <a:r>
              <a:rPr lang="en-US" sz="2400" b="1" dirty="0" err="1" smtClean="0"/>
              <a:t>Product.Direct</a:t>
            </a:r>
            <a:r>
              <a:rPr lang="en-US" sz="2400" b="1" dirty="0" smtClean="0"/>
              <a:t> Scenarios</a:t>
            </a:r>
          </a:p>
          <a:p>
            <a:pPr lvl="1" eaLnBrk="1" fontAlgn="auto" hangingPunct="1">
              <a:spcAft>
                <a:spcPts val="0"/>
              </a:spcAft>
              <a:buFont typeface="Arial" pitchFamily="34" charset="0"/>
              <a:buChar char="•"/>
              <a:defRPr/>
            </a:pPr>
            <a:r>
              <a:rPr lang="en-US" sz="1800" dirty="0" smtClean="0"/>
              <a:t>Formulated </a:t>
            </a:r>
            <a:r>
              <a:rPr lang="en-US" sz="1800" dirty="0"/>
              <a:t>similarly to other available models; probabilistic</a:t>
            </a:r>
          </a:p>
          <a:p>
            <a:pPr lvl="1" eaLnBrk="1" fontAlgn="auto" hangingPunct="1">
              <a:spcAft>
                <a:spcPts val="0"/>
              </a:spcAft>
              <a:buFont typeface="Arial" pitchFamily="34" charset="0"/>
              <a:buChar char="•"/>
              <a:defRPr/>
            </a:pPr>
            <a:r>
              <a:rPr lang="en-US" sz="1800" dirty="0"/>
              <a:t>Dependent on </a:t>
            </a:r>
            <a:r>
              <a:rPr lang="en-US" sz="1800" dirty="0" smtClean="0"/>
              <a:t>source-specific </a:t>
            </a:r>
            <a:r>
              <a:rPr lang="en-US" sz="1800" b="1" dirty="0" smtClean="0"/>
              <a:t>frequency </a:t>
            </a:r>
            <a:r>
              <a:rPr lang="en-US" sz="1800" dirty="0"/>
              <a:t>of consumer product use, population </a:t>
            </a:r>
            <a:r>
              <a:rPr lang="en-US" sz="1800" b="1" dirty="0"/>
              <a:t>prevalence</a:t>
            </a:r>
            <a:r>
              <a:rPr lang="en-US" sz="1800" dirty="0"/>
              <a:t>, </a:t>
            </a:r>
            <a:r>
              <a:rPr lang="en-US" sz="1800" b="1" dirty="0"/>
              <a:t>mass </a:t>
            </a:r>
            <a:r>
              <a:rPr lang="en-US" sz="1800" dirty="0"/>
              <a:t>of product used, and product chemical </a:t>
            </a:r>
            <a:r>
              <a:rPr lang="en-US" sz="1800" b="1" dirty="0" smtClean="0"/>
              <a:t>weight fraction (composition)</a:t>
            </a:r>
            <a:endParaRPr lang="en-US" sz="1800" b="1" dirty="0"/>
          </a:p>
          <a:p>
            <a:pPr lvl="1" eaLnBrk="1" fontAlgn="auto" hangingPunct="1">
              <a:spcAft>
                <a:spcPts val="0"/>
              </a:spcAft>
              <a:buFont typeface="Arial" pitchFamily="34" charset="0"/>
              <a:buChar char="•"/>
              <a:defRPr/>
            </a:pPr>
            <a:r>
              <a:rPr lang="en-US" sz="1800" dirty="0"/>
              <a:t>Dermal: fraction retained on skin, fraction in contact with skin</a:t>
            </a:r>
          </a:p>
          <a:p>
            <a:pPr lvl="1" eaLnBrk="1" fontAlgn="auto" hangingPunct="1">
              <a:spcAft>
                <a:spcPts val="0"/>
              </a:spcAft>
              <a:buFont typeface="Arial" pitchFamily="34" charset="0"/>
              <a:buChar char="•"/>
              <a:defRPr/>
            </a:pPr>
            <a:r>
              <a:rPr lang="en-US" sz="1800" dirty="0"/>
              <a:t>Inhalation: aerosol mass or vapor: depends on </a:t>
            </a:r>
            <a:r>
              <a:rPr lang="en-US" sz="1800" dirty="0" err="1"/>
              <a:t>Vp</a:t>
            </a:r>
            <a:r>
              <a:rPr lang="en-US" sz="1800" dirty="0"/>
              <a:t> or fraction aerosolized </a:t>
            </a:r>
          </a:p>
          <a:p>
            <a:pPr lvl="1" eaLnBrk="1" fontAlgn="auto" hangingPunct="1">
              <a:spcAft>
                <a:spcPts val="0"/>
              </a:spcAft>
              <a:buFont typeface="Arial" pitchFamily="34" charset="0"/>
              <a:buChar char="•"/>
              <a:defRPr/>
            </a:pPr>
            <a:r>
              <a:rPr lang="en-US" sz="1800" dirty="0"/>
              <a:t>Ingestion: fraction ingested during use</a:t>
            </a:r>
          </a:p>
          <a:p>
            <a:pPr eaLnBrk="1" fontAlgn="auto" hangingPunct="1">
              <a:spcAft>
                <a:spcPts val="0"/>
              </a:spcAft>
              <a:buClr>
                <a:schemeClr val="accent1"/>
              </a:buClr>
              <a:defRPr/>
            </a:pPr>
            <a:endParaRPr lang="en-US" sz="2400" b="1" dirty="0" smtClean="0"/>
          </a:p>
          <a:p>
            <a:pPr lvl="1" eaLnBrk="1" fontAlgn="auto" hangingPunct="1">
              <a:spcAft>
                <a:spcPts val="0"/>
              </a:spcAft>
              <a:buFont typeface="Arial" pitchFamily="34" charset="0"/>
              <a:buChar char="•"/>
              <a:defRPr/>
            </a:pPr>
            <a:endParaRPr lang="en-US" sz="1800" b="1" dirty="0" smtClean="0"/>
          </a:p>
          <a:p>
            <a:pPr marL="457200" lvl="1" indent="0" eaLnBrk="1" fontAlgn="auto" hangingPunct="1">
              <a:spcAft>
                <a:spcPts val="0"/>
              </a:spcAft>
              <a:buFont typeface="Arial" pitchFamily="34" charset="0"/>
              <a:buNone/>
              <a:defRPr/>
            </a:pPr>
            <a:endParaRPr lang="en-US" sz="1800" b="1" dirty="0" smtClean="0"/>
          </a:p>
          <a:p>
            <a:pPr eaLnBrk="1" fontAlgn="auto" hangingPunct="1">
              <a:spcAft>
                <a:spcPts val="0"/>
              </a:spcAft>
              <a:buClr>
                <a:schemeClr val="accent1"/>
              </a:buClr>
              <a:defRPr/>
            </a:pPr>
            <a:endParaRPr lang="en-US" sz="2400" dirty="0" smtClean="0"/>
          </a:p>
          <a:p>
            <a:pPr lvl="1" eaLnBrk="1" fontAlgn="auto" hangingPunct="1">
              <a:spcAft>
                <a:spcPts val="0"/>
              </a:spcAft>
              <a:buFont typeface="Arial" pitchFamily="34" charset="0"/>
              <a:buChar char="•"/>
              <a:defRPr/>
            </a:pPr>
            <a:endParaRPr lang="en-US" dirty="0" smtClean="0"/>
          </a:p>
          <a:p>
            <a:pPr marL="914400" lvl="2" indent="0" eaLnBrk="1" fontAlgn="auto" hangingPunct="1">
              <a:spcAft>
                <a:spcPts val="0"/>
              </a:spcAft>
              <a:buFont typeface="Calibri" pitchFamily="34" charset="0"/>
              <a:buNone/>
              <a:defRPr/>
            </a:pPr>
            <a:endParaRPr lang="en-US" sz="1800" dirty="0" smtClean="0"/>
          </a:p>
          <a:p>
            <a:pPr eaLnBrk="1" fontAlgn="auto" hangingPunct="1">
              <a:spcAft>
                <a:spcPts val="0"/>
              </a:spcAft>
              <a:buClr>
                <a:schemeClr val="accent1"/>
              </a:buClr>
              <a:defRPr/>
            </a:pPr>
            <a:endParaRPr lang="en-US" dirty="0"/>
          </a:p>
        </p:txBody>
      </p:sp>
      <p:pic>
        <p:nvPicPr>
          <p:cNvPr id="2050" name="Picture 2" descr="http://www.epa.gov/heasd/images/nanosilver_ria.jpg"/>
          <p:cNvPicPr>
            <a:picLocks noChangeAspect="1" noChangeArrowheads="1"/>
          </p:cNvPicPr>
          <p:nvPr/>
        </p:nvPicPr>
        <p:blipFill>
          <a:blip r:embed="rId2"/>
          <a:srcRect/>
          <a:stretch>
            <a:fillRect/>
          </a:stretch>
        </p:blipFill>
        <p:spPr bwMode="auto">
          <a:xfrm>
            <a:off x="646182" y="4603202"/>
            <a:ext cx="2088926" cy="2091008"/>
          </a:xfrm>
          <a:prstGeom prst="rect">
            <a:avLst/>
          </a:prstGeom>
          <a:noFill/>
          <a:ln w="6350">
            <a:solidFill>
              <a:schemeClr val="accent1">
                <a:shade val="50000"/>
              </a:schemeClr>
            </a:solidFill>
          </a:ln>
          <a:extLst/>
        </p:spPr>
      </p:pic>
      <p:pic>
        <p:nvPicPr>
          <p:cNvPr id="24580" name="Picture 6" descr="http://www.mobyrxme.com/userfiles/images/personal_care.gif"/>
          <p:cNvPicPr>
            <a:picLocks noChangeAspect="1" noChangeArrowheads="1"/>
          </p:cNvPicPr>
          <p:nvPr/>
        </p:nvPicPr>
        <p:blipFill>
          <a:blip r:embed="rId3"/>
          <a:srcRect/>
          <a:stretch>
            <a:fillRect/>
          </a:stretch>
        </p:blipFill>
        <p:spPr bwMode="auto">
          <a:xfrm>
            <a:off x="5356928" y="4397210"/>
            <a:ext cx="2856488" cy="2285891"/>
          </a:xfrm>
          <a:prstGeom prst="rect">
            <a:avLst/>
          </a:prstGeom>
          <a:noFill/>
          <a:ln w="9525">
            <a:noFill/>
            <a:miter lim="800000"/>
            <a:headEnd/>
            <a:tailEnd/>
          </a:ln>
        </p:spPr>
      </p:pic>
      <p:sp>
        <p:nvSpPr>
          <p:cNvPr id="11" name="Title 3"/>
          <p:cNvSpPr txBox="1">
            <a:spLocks/>
          </p:cNvSpPr>
          <p:nvPr/>
        </p:nvSpPr>
        <p:spPr bwMode="auto">
          <a:xfrm>
            <a:off x="784224" y="436003"/>
            <a:ext cx="6835775" cy="1143000"/>
          </a:xfrm>
          <a:prstGeom prst="rect">
            <a:avLst/>
          </a:prstGeom>
          <a:noFill/>
          <a:ln>
            <a:miter lim="800000"/>
            <a:headEnd/>
            <a:tailEnd/>
          </a:ln>
        </p:spPr>
        <p:txBody>
          <a:bodyPr/>
          <a:lstStyle>
            <a:lvl1pPr algn="ctr" rtl="0" eaLnBrk="0" fontAlgn="base" hangingPunct="0">
              <a:spcBef>
                <a:spcPct val="0"/>
              </a:spcBef>
              <a:spcAft>
                <a:spcPct val="0"/>
              </a:spcAft>
              <a:defRPr sz="4400" b="1" kern="1200">
                <a:solidFill>
                  <a:srgbClr val="558ED5"/>
                </a:solidFill>
                <a:latin typeface="+mj-lt"/>
                <a:ea typeface="+mj-ea"/>
                <a:cs typeface="+mj-cs"/>
              </a:defRPr>
            </a:lvl1pPr>
            <a:lvl2pPr algn="ctr" rtl="0" eaLnBrk="0" fontAlgn="base" hangingPunct="0">
              <a:spcBef>
                <a:spcPct val="0"/>
              </a:spcBef>
              <a:spcAft>
                <a:spcPct val="0"/>
              </a:spcAft>
              <a:defRPr sz="4400" b="1">
                <a:solidFill>
                  <a:srgbClr val="558ED5"/>
                </a:solidFill>
                <a:latin typeface="Calibri" pitchFamily="34" charset="0"/>
              </a:defRPr>
            </a:lvl2pPr>
            <a:lvl3pPr algn="ctr" rtl="0" eaLnBrk="0" fontAlgn="base" hangingPunct="0">
              <a:spcBef>
                <a:spcPct val="0"/>
              </a:spcBef>
              <a:spcAft>
                <a:spcPct val="0"/>
              </a:spcAft>
              <a:defRPr sz="4400" b="1">
                <a:solidFill>
                  <a:srgbClr val="558ED5"/>
                </a:solidFill>
                <a:latin typeface="Calibri" pitchFamily="34" charset="0"/>
              </a:defRPr>
            </a:lvl3pPr>
            <a:lvl4pPr algn="ctr" rtl="0" eaLnBrk="0" fontAlgn="base" hangingPunct="0">
              <a:spcBef>
                <a:spcPct val="0"/>
              </a:spcBef>
              <a:spcAft>
                <a:spcPct val="0"/>
              </a:spcAft>
              <a:defRPr sz="4400" b="1">
                <a:solidFill>
                  <a:srgbClr val="558ED5"/>
                </a:solidFill>
                <a:latin typeface="Calibri" pitchFamily="34" charset="0"/>
              </a:defRPr>
            </a:lvl4pPr>
            <a:lvl5pPr algn="ctr" rtl="0" eaLnBrk="0" fontAlgn="base" hangingPunct="0">
              <a:spcBef>
                <a:spcPct val="0"/>
              </a:spcBef>
              <a:spcAft>
                <a:spcPct val="0"/>
              </a:spcAft>
              <a:defRPr sz="4400" b="1">
                <a:solidFill>
                  <a:srgbClr val="558ED5"/>
                </a:solidFill>
                <a:latin typeface="Calibri" pitchFamily="34" charset="0"/>
              </a:defRPr>
            </a:lvl5pPr>
            <a:lvl6pPr marL="457200" algn="ctr" rtl="0" fontAlgn="base">
              <a:spcBef>
                <a:spcPct val="0"/>
              </a:spcBef>
              <a:spcAft>
                <a:spcPct val="0"/>
              </a:spcAft>
              <a:defRPr sz="4400" b="1">
                <a:solidFill>
                  <a:srgbClr val="558ED5"/>
                </a:solidFill>
                <a:latin typeface="Calibri" pitchFamily="34" charset="0"/>
              </a:defRPr>
            </a:lvl6pPr>
            <a:lvl7pPr marL="914400" algn="ctr" rtl="0" fontAlgn="base">
              <a:spcBef>
                <a:spcPct val="0"/>
              </a:spcBef>
              <a:spcAft>
                <a:spcPct val="0"/>
              </a:spcAft>
              <a:defRPr sz="4400" b="1">
                <a:solidFill>
                  <a:srgbClr val="558ED5"/>
                </a:solidFill>
                <a:latin typeface="Calibri" pitchFamily="34" charset="0"/>
              </a:defRPr>
            </a:lvl7pPr>
            <a:lvl8pPr marL="1371600" algn="ctr" rtl="0" fontAlgn="base">
              <a:spcBef>
                <a:spcPct val="0"/>
              </a:spcBef>
              <a:spcAft>
                <a:spcPct val="0"/>
              </a:spcAft>
              <a:defRPr sz="4400" b="1">
                <a:solidFill>
                  <a:srgbClr val="558ED5"/>
                </a:solidFill>
                <a:latin typeface="Calibri" pitchFamily="34" charset="0"/>
              </a:defRPr>
            </a:lvl8pPr>
            <a:lvl9pPr marL="1828800" algn="ctr" rtl="0" fontAlgn="base">
              <a:spcBef>
                <a:spcPct val="0"/>
              </a:spcBef>
              <a:spcAft>
                <a:spcPct val="0"/>
              </a:spcAft>
              <a:defRPr sz="4400" b="1">
                <a:solidFill>
                  <a:srgbClr val="558ED5"/>
                </a:solidFill>
                <a:latin typeface="Calibri" pitchFamily="34" charset="0"/>
              </a:defRPr>
            </a:lvl9pPr>
          </a:lstStyle>
          <a:p>
            <a:pPr eaLnBrk="1" hangingPunct="1"/>
            <a:r>
              <a:rPr lang="en-US" sz="3600" dirty="0" smtClean="0">
                <a:solidFill>
                  <a:srgbClr val="355777"/>
                </a:solidFill>
              </a:rPr>
              <a:t>          Exposure Scenarios</a:t>
            </a:r>
          </a:p>
        </p:txBody>
      </p:sp>
      <p:sp>
        <p:nvSpPr>
          <p:cNvPr id="7" name="TextBox 6"/>
          <p:cNvSpPr txBox="1"/>
          <p:nvPr/>
        </p:nvSpPr>
        <p:spPr>
          <a:xfrm>
            <a:off x="7128613" y="1001708"/>
            <a:ext cx="1609343" cy="738664"/>
          </a:xfrm>
          <a:prstGeom prst="rect">
            <a:avLst/>
          </a:prstGeom>
          <a:noFill/>
        </p:spPr>
        <p:txBody>
          <a:bodyPr wrap="square" rtlCol="0">
            <a:spAutoFit/>
          </a:bodyPr>
          <a:lstStyle/>
          <a:p>
            <a:r>
              <a:rPr lang="en-US" sz="1400" i="1" dirty="0">
                <a:solidFill>
                  <a:schemeClr val="bg1">
                    <a:lumMod val="50000"/>
                  </a:schemeClr>
                </a:solidFill>
              </a:rPr>
              <a:t>SHEDS Technical Manual </a:t>
            </a:r>
            <a:r>
              <a:rPr lang="en-US" sz="1400" i="1" dirty="0" smtClean="0">
                <a:solidFill>
                  <a:schemeClr val="bg1">
                    <a:lumMod val="50000"/>
                  </a:schemeClr>
                </a:solidFill>
              </a:rPr>
              <a:t>Sections </a:t>
            </a:r>
            <a:r>
              <a:rPr lang="en-US" sz="1400" i="1" dirty="0">
                <a:solidFill>
                  <a:schemeClr val="bg1">
                    <a:lumMod val="50000"/>
                  </a:schemeClr>
                </a:solidFill>
              </a:rPr>
              <a:t>4.6.3-4.6.6</a:t>
            </a:r>
            <a:r>
              <a:rPr lang="en-US" sz="1400" i="1" dirty="0" smtClean="0">
                <a:solidFill>
                  <a:schemeClr val="bg1">
                    <a:lumMod val="50000"/>
                  </a:schemeClr>
                </a:solidFill>
              </a:rPr>
              <a:t>.</a:t>
            </a:r>
            <a:endParaRPr lang="en-US" sz="1400" i="1" dirty="0">
              <a:solidFill>
                <a:schemeClr val="bg1">
                  <a:lumMod val="50000"/>
                </a:schemeClr>
              </a:solidFill>
            </a:endParaRPr>
          </a:p>
        </p:txBody>
      </p:sp>
    </p:spTree>
    <p:extLst>
      <p:ext uri="{BB962C8B-B14F-4D97-AF65-F5344CB8AC3E}">
        <p14:creationId xmlns:p14="http://schemas.microsoft.com/office/powerpoint/2010/main" val="645898147"/>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0"/>
          <p:cNvSpPr>
            <a:spLocks noGrp="1"/>
          </p:cNvSpPr>
          <p:nvPr>
            <p:ph idx="4294967295"/>
          </p:nvPr>
        </p:nvSpPr>
        <p:spPr bwMode="auto">
          <a:xfrm>
            <a:off x="258945" y="1325830"/>
            <a:ext cx="8375257" cy="3252788"/>
          </a:xfrm>
          <a:prstGeom prst="rect">
            <a:avLst/>
          </a:prstGeom>
          <a:noFill/>
          <a:ln>
            <a:miter lim="800000"/>
            <a:headEnd/>
            <a:tailEnd/>
          </a:ln>
        </p:spPr>
        <p:txBody>
          <a:bodyPr/>
          <a:lstStyle/>
          <a:p>
            <a:pPr eaLnBrk="1" hangingPunct="1">
              <a:buClr>
                <a:schemeClr val="accent1"/>
              </a:buClr>
            </a:pPr>
            <a:r>
              <a:rPr lang="en-US" sz="2400" b="1" dirty="0" err="1" smtClean="0"/>
              <a:t>Product.Indirect</a:t>
            </a:r>
            <a:r>
              <a:rPr lang="en-US" sz="2400" b="1" dirty="0" smtClean="0"/>
              <a:t> and </a:t>
            </a:r>
            <a:r>
              <a:rPr lang="en-US" sz="2400" b="1" dirty="0" err="1" smtClean="0"/>
              <a:t>Article.Emission</a:t>
            </a:r>
            <a:r>
              <a:rPr lang="en-US" sz="2400" b="1" dirty="0" smtClean="0"/>
              <a:t> Scenarios </a:t>
            </a:r>
          </a:p>
          <a:p>
            <a:pPr lvl="1" eaLnBrk="1" hangingPunct="1"/>
            <a:r>
              <a:rPr lang="en-US" sz="1800" dirty="0" smtClean="0"/>
              <a:t>Fugacity module is used to model the fate and transport of chemical within a home</a:t>
            </a:r>
          </a:p>
          <a:p>
            <a:pPr lvl="1" eaLnBrk="1" hangingPunct="1"/>
            <a:r>
              <a:rPr lang="en-US" sz="1800" dirty="0" smtClean="0"/>
              <a:t>Bolus application: media concentrations calculated for a sampled day from last application based on frequency of consumer product use</a:t>
            </a:r>
          </a:p>
          <a:p>
            <a:pPr lvl="1" eaLnBrk="1" hangingPunct="1"/>
            <a:r>
              <a:rPr lang="en-US" sz="1800" dirty="0" smtClean="0"/>
              <a:t>Constant emission: air concentrations due to area emission source based on steady-state air concentration at surface (y</a:t>
            </a:r>
            <a:r>
              <a:rPr lang="en-US" sz="1800" baseline="-25000" dirty="0" smtClean="0"/>
              <a:t>0,</a:t>
            </a:r>
            <a:r>
              <a:rPr lang="en-US" sz="1800" dirty="0" smtClean="0"/>
              <a:t> as in Little et al. 2013); other media concentrations via fugacity-based partitioning</a:t>
            </a:r>
            <a:endParaRPr lang="en-US" sz="1800" baseline="-25000" dirty="0" smtClean="0"/>
          </a:p>
          <a:p>
            <a:pPr lvl="1" eaLnBrk="1" hangingPunct="1"/>
            <a:r>
              <a:rPr lang="en-US" sz="1800" dirty="0" smtClean="0"/>
              <a:t>Individuals breathe indoor air or touch contaminated surfaces post-use, resulting in exposure via inhalation, dermal, and ingestion (object-to-mouth, and hand-to-mouth) routes</a:t>
            </a:r>
          </a:p>
          <a:p>
            <a:pPr marL="914400" lvl="2" indent="0" eaLnBrk="1" hangingPunct="1">
              <a:buFont typeface="Calibri" pitchFamily="34" charset="0"/>
              <a:buNone/>
            </a:pPr>
            <a:endParaRPr lang="en-US" sz="1600" dirty="0" smtClean="0"/>
          </a:p>
          <a:p>
            <a:pPr eaLnBrk="1" hangingPunct="1">
              <a:buClr>
                <a:schemeClr val="accent1"/>
              </a:buClr>
            </a:pPr>
            <a:endParaRPr lang="en-US" sz="2800" dirty="0" smtClean="0"/>
          </a:p>
        </p:txBody>
      </p:sp>
      <p:pic>
        <p:nvPicPr>
          <p:cNvPr id="25603" name="Picture 1"/>
          <p:cNvPicPr>
            <a:picLocks noChangeAspect="1"/>
          </p:cNvPicPr>
          <p:nvPr/>
        </p:nvPicPr>
        <p:blipFill>
          <a:blip r:embed="rId2"/>
          <a:srcRect/>
          <a:stretch>
            <a:fillRect/>
          </a:stretch>
        </p:blipFill>
        <p:spPr bwMode="auto">
          <a:xfrm>
            <a:off x="2805113" y="4764088"/>
            <a:ext cx="3294062" cy="2093912"/>
          </a:xfrm>
          <a:prstGeom prst="rect">
            <a:avLst/>
          </a:prstGeom>
          <a:noFill/>
          <a:ln w="9525">
            <a:noFill/>
            <a:miter lim="800000"/>
            <a:headEnd/>
            <a:tailEnd/>
          </a:ln>
        </p:spPr>
      </p:pic>
      <p:sp>
        <p:nvSpPr>
          <p:cNvPr id="3" name="Right Arrow 2"/>
          <p:cNvSpPr/>
          <p:nvPr/>
        </p:nvSpPr>
        <p:spPr>
          <a:xfrm>
            <a:off x="2449513" y="5689600"/>
            <a:ext cx="400050" cy="506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605" name="AutoShape 2" descr="data:image/jpeg;base64,/9j/4AAQSkZJRgABAQAAAQABAAD/2wCEAAkGBxQSEhQUExQWFhUXGBwYFxgYFxgYFhgXHBcYFhYXGBgYHCggGBolHBgUITEiJSksLi4uFx8zODMsNygtLisBCgoKBQUFDgUFDisZExkrKysrKysrKysrKysrKysrKysrKysrKysrKysrKysrKysrKysrKysrKysrKysrKysrK//AABEIAKMA6AMBIgACEQEDEQH/xAAbAAABBQEBAAAAAAAAAAAAAAAFAAECAwQGB//EADoQAAEDAgQEAwYGAgIBBQAAAAEAAhEDIQQSMUEFUWFxIoGRBhMyobHwFEJSwdHhYvEjghUHFnKSwv/EABQBAQAAAAAAAAAAAAAAAAAAAAD/xAAUEQEAAAAAAAAAAAAAAAAAAAAA/9oADAMBAAIRAxEAPwDe2uARcax3B0SqPEC/OL6kIp7gE6CZ/tROCaZkCY201mUAyniAbAOuRFueoKYVTs0nUeXO/wBEYfTgW1JHyUmsgA9CgBCuY+E3I6X3SzuOUhhIkxMCyLnCeIHaAI7XlJtIknufX+EAljqh0baBGm/0gJUy4EgMiHftr5lGPdR8kqtK87T+yAR7upE+EeEnU76baJvGHQRa19ha6Mt+H/qoGLk7QfvmgDY3FGizOSIPwtIuTyPRcVjuIlxJJJPNEPaHGmo4+jRyE6+a5qo4Cwuen87ILxVzH8zjyH7nQLVSJjYdrx5lYqTw0Xg8ht36q0Ok9dggK8OnUW5E3ceyPUcQGtIdY6kDX/sTp5+ix8IYAIkf5O3J3vs0LfjixtKQDH5R+ZzjoT1PyCADxLjzwSKYDTz+J30geiAPD6kue5zz/kSVqqMMkuPiLvTopUxDy3oD5/cIJYOlIIOkW+ZT8LZqDfYLZgyPUf0nyZTMbj77IHwtLK4Efcf1K9M4ewuY0zq2NNdFxGGoAuYTu4D1tPzC7b2cqzQa03LfCLcjv6oNr9I578k1LDjS5iRPNTHPp9EnkHtY6oGFCfT1Kl+FHz+qlTdzMiSpUzM9AgwYjBCf8oseg1CqdhAOt/qiwM5t9vJMzTy+iALisJAszNYg7aaBJG3NDwYNkkGGnRg87/smczXq2Fs93v8A5KDmW8igzilE9Sk0WjTX6rQ3DkWJnS/RIU7DzQUPZ+ypqMdIy8zPUbreRAk9FWKc3CCkU/D5JnU5PmFppNJBDuWidtL6hAPp4e/WCEO44YpuMbBdBTEk7C/quT9uapbTa0WnXyQcBxKryvKFOYd/6RDJfcn1WOvSk3QQpP3+e/8AS04WtqdBz36ALMI02Wmky9/T+eSAngcUbDsAO2nlv6LpqWGFRwOuTwsHMxNR5+QhcfSBbfc7/wAI9wXiDqYJiYaQ0cp1QDsRhia2UDwiAD53+ZVdegRWB5GPKV1/DcM2pBEQ0tBPNxlxEeXzWnE+zrXOlpvAJ85/pBzdHhzsxHJ0COR0++i2DhxJiNRHrZddhsM3wuiJBkbSCIWrD0GEmQEHLOwZyNgXEAiN9/mF1mAoCmwSfjJMjnN7efzUxRAJG/7/AO1Ri6shjR3HTogsfXLZ7qmrVJyxEDXqmcyd91B9M7INvvQnpVh67LLl+iTTeRzQbW11NtRDmzv69k76p1jkgJUaoi1rJ0OFQ/VJAZDY15qoUtdNFe0/I+lkzBB8kETTuoVTAG+o6rS8fsoi/wA0FTm/QJnUeVuyui3knaz0lBUGeETy3T5P2UxTnX0Uj1QVZNLbrk/b3hwdh31Lyxsjr3XZAR6rBxnCe9o1WfqY4Dug8a9mcIXPM33KL432dY8kiys9l8EWCoTzH0KOgBBxOI4U2j+YOKGurmYaCenPuu9rYCm/VoU6PCaYEBoQcXhMA5xmoQ0dNY5Ldj+IMYPd0oJ6fd11Z9n6b9vIKP8A7UY0+Fgn1QCfZ+uWhrASZdJ6mIXWUqhY6f8Ar6Kzg/AW0jnN3bdOy1uoX/8Ajc9ygwY6qcpI0Jkeqy8Ixpl4Ow+Uou/BeBo6EIRhcCW1HciI+qApja+W/X/8lDeEVfeVGgbT6KPFq3iA7T5K72EoS6qf0wB5kz9EBw4f5lM7DT6on7uITGmgFto27WUadAAFFXUrqs4STPLRANfSgG2miXuJyokxoMn6qTaX1QDX0eX3KS3uo684t3SQXsP7qDmHY7equ/ZR6dPXsgSXLzUxrCQbZBFrVBzwNfvkrv4VbhNiIk3QS5EdUsqkGxHmmaN9UCaPqkAoxforMv7hBxFTDZH1QBbOY7bIfiKLjvHkj2PdNR0c49LIXj8GXggOLeqAOcPUmzyQrKdWowzqOSC8e4Y6jldTNQktILszrPnUgaCFtwNaoGN94c2b4bQ+wElw5ToeiDrMBiA8AhGaTlzPBmkugBdIacNlBa6ryIlTw2GjfUye65PE8dw9Jxa+qA7eLx3jRF+FYxtQA0qwePIoOlGHEBUf+PEk81pw9Tnr8lpmxP3CDyjjtUjGBnIweo1C7/gPDhRYY1d4nd+S5KjgHuxJr5Q73riKc6NAgzHaF6Cxhgc0EXqIborcikG80FEfRRfTnyKudSuOifJZBRlTNZeVb7kTKmWoM7mwkriz76pIIN27p9vJMHfUqPvI62QSp6+ik86d1W537AKeeI7oIh0+SeLqAgaKYcgm4Kt0qX82TSLXQVYnEhhgXMackPqYhzg4zFgYgWkb84UadbO9zreNxaNdBobWFvqs1TFFwdkMkS2NDNvCwz4bA80GbEkZrffVRDQVXianiP8AM/PdUHFtbckBBp/CBUYjCNA6qTOJNOhUKdb3jrfDOqAx7P4Eao7iMDmaRzBjoYVXCqYAELbUrAQEHlWL9jC5wy5XQQSHZmHMLSYnMOi6nA+x1NrKeR2WqwkuqNEB5N8pb+nQDey6arhw45hqp0WlBThqBFio8XDjSLGfE/wjz1Pot5UA8TfsO/JBl4fgmsaGz8IjTeJPZbTQI/vVTaIgi06yYJ5Bux/tWsbpaABzuJ1tp/pBlYy3qll1K0Yhp1iypAQIN+qTWXThO1BANSyqzyTIIhqdONOySACavpJlMa9kI/FGTItz5/2p+9JBQEzX5KRxQ1Qk1eqhmKAu3FAa7DVO7Gj5BBnvIFo0P+lBs79IQHP/ACA8pQviXES7wjQa9Vmquyg3WH3iAhhMSA17XGBYSbiXWEib6StVasTLS2XCfEBDZg+p/lDeE1f+QjLmlthoJBt21KsxNEtzQcnicSXOzNyncgnkgHVKh89FfR4WHXcJPXZU1GNDvDGUaQZ85RvHVDTwlRzC3Plhk/rNmhBzmCbTDnxGtvJa6tN0RTcGjXSVV7OezIyf8hzVDqTpPIdFHDtq06zmtpOq02GCQbzu3rCA1gOI12MhtJzyNYMfNHcTiC+mw5S06kHUIRwfjNFry15NN7jIFTwT0EoxVxDTaQexCDTha1lra5CsNU2W9j0GguXMfi/fY+jRZdtLNUfykCI+a0e0/Gxh6RI+N1mj6nyWD/06wDmMOIe1xdWu0z+RpOUf5ZiSfIIOzwxbFgQ0GBmF807TsrRBLS4w4XiYBmBrv/azOqjO0Fzc5HwF1iZuQOitbUADnOMgRmbY5TqRZBc6LWJJm3W09liYTMarY135c9yLWjXSOwWSsYcY5oJZSpOKZv8ASdo22QJLXdRYwAQk0xbkgkCmTkfwmQcIBIEhWg28lW4x/CRdqBIH3ogcPnbfmFKLqNR/3af77KBqX8+aCczbomBJv2+7Ko1ORE7X+7J3vgHnHX9te6CrH1NvNY5UsY+XFVtKBOr+7IdeBrGsEQVYK1Oo2mA1wi7DJ5H4uh0VdRshCKuJdSqU2kgB0saDmDXzeJG45ICeJrGAQBNpAsOykMU+s5mbwsp3A/U7SfISsznKdOogM1uIlgDGHxvtP6Rue6O8DpNDQB/srlMHQ8eYXMI5xCu5lMMb4XVJaDuG/md6GPNBh4qW8QrZQxrqVM5c5EzfxZTyka9EUx/DQ1lMUoaWXsNdoUcBQbhaciAxo6C+gaJtJMAd1Q3jbTJqQwzDzqwHYFw0QEcI+3VX43HtosL3mB8yeQQ6pjjlLqTRUjk5oAPUuIjUeqA4ngWNxT2++LKbTYXkCf0ga+qDAzPxHFsYZyk+KNG0wRm7W+a9RxQa1vhGX3YgQ0jKwRZtr2i6wcC4LSwdJzWeJxMOcfC5xjQu2Gva6sx9RzRLCDIbDSYa0DUgi5+iCzCuBh4BJMuGaLTAEbgLYMQ0FrQYc4WhpykiQT/vosXDqYBOXMS7xEuBM5tmk6dv4Uca/wB3DgHuk/C2XdyOugQF3VYEn1IubAEiN1hbUnVPi60BrQTJEmTJG91nDkBBtx2SzfVUUamon77p85v3gDr35INE2Scfvsqg6/qVE1Nun1QX5tPVJZhW26wD0GqSDhPxAm0G5+9ExrwLEaTpvvH3ZZDXAtPnOx81AVraibi59Cg1Or3kHUCBCRxOpOxnSFiOI6g6eqZ+L5HQ27INhrWHxaTYRbmOqrfXIF50F+c9OaHPxLptH9eielcxrOvkg2vdJlOElJpCDdgcDnuVf7QUKIpikW5nyHj/AAIMg9+irwvEhTaSBJ2G3n0QurWLnFzjJJkoMr2qora1iuPCy67fRBHh+Jym4XQVXe+DebdD/aC0OF1JjKfSyIY6i+i004vluA7xk7CNh1QT4hUzsytBcGm5tlJ2OXUgRrohOBc+tlyFpAIBtYm8yNlJshroLQcpF5Ij4oIECRdbeGt+O7nH4gCAIBG1od62Qb8O3xNAc6NQ+WkOiAWGNRvsjuCnZpbr4SNSIGbWzeiDUXutldYON4DgW2kWAy3sOaOYKkGNgSyZDQRAk8puTp6ILq1Y+KHtgWvsfzF2xQrwuqBrY1LnNBghpBkn9V9uy1YsFzcln2FyNTJDjaBOqoxeIFBjXEEOd4YFzPNsCT3QbcK6M3xGCBzi2gAHhERJVHEXhrm5nBsAvNxBaNSZ8vkseGIpuLS2DUcM1pkxAExcAfVN7Q1A4CiRqPGLRGw++SCqlxD3hzDfQchsFrp1ZQzC4Cm0QGx2JC2eFl+XUlBrOKiyf8ZPP95Q5uIBvDteSvbiQPylBeK5vreNtuSdtQ2VL8WRHgKb8W/ZnzQaPeOiI2j11KSztxLz+QBJBwGZvMKJrM5j1XLHCzM6Tz2VrsCPLl+6A+7F0x+ZvqFUeI0/1N9UGfgxrH3sQonBiZ07aIDLuKU/1Ba+GYhtSS0zFlz7MLfT75o/wajFMbSZQb5ThqUpi5A8pBqZq00qaB6NNGMGyFmw9FEKYDQXHQfduqAvhKQtte52HdDfabD5qbXOHuw5pkgw+fyie2+0q3B44PzOBBbGVuov+fM42EWU/aB9M0nAAEU23Lg7cCCHabXQcfSw8g1GkuItl+ISQIgkwd7hFcFg3U3ky2JBIF3X1tMD9kIpEMblMggRJBIIInM0N5WNgUTwNJ7dHAFwGniEjQHNBiJ15oDdDhrgXNfo4ySXbk6tIPKLQiNN5ylrohkAO8Nx/kTOU/VZMALBpGgAdMkA7ZOdz5Idxbi7MOKsND6hkmxyCLAXscvTWEBHiOPbRaHPPiF4mROn/wBZOiAOxVWoM7XDwvzQTBLXHLbNqRBlc1wn2k/GF5h2Zr4JLviJ1gRpYWOi6XhfDi7I2HTSGVxtldJkiZgkCUBvh+IaaXvbAEyCNZG1zrrshlRznvc92pM9hsFPFtzOlvwizRyA37nVKiNouguoSYA1KIfgtM2o9Fu4Xw0NALh4jtHw+ex0U6x8Rmx33CDG3DAQIVjqA8z+ysDfvkkX+o+/RBE0BfunFK+ieYsYU0EPdN1SU9Pv7skg8RqUC4g6C8jaVN4ixty6LV7sKAZz8kFLmxYz/aoczUELYQTZNWsOfZBjewmIMQfsI9g3eBvZC/dmb/fTqtOFdFttkBEvTB0rPmVtFBsotW/DsWSgETwrEG3C0kG45jcxABOVpsWjNL9M0DUjkruNcVaz/iDiJ+Jw25Nm+u/JBa9YhpgMyzBJNo3cMpgjqg6HhmLw9Ck0Pf4nuJcI8RHODvon4nxFlUCHOifEHk5QADysL81z7q7DcghoM3bPSR00utdHiNCZOW0nwkgE8yb+iDpn8PFWk2XsLwJaW5TAi0Cddr2MqVPhkR4dYglgc5pFtD8Nt1zNX2rw1P4GNJIzAlznOF5lpAsFs4H7X1K7STRDWm7HsloJm4dmMu7oOmoUMgqEnxPl0jYRYTMSvNPavEPdFGk12aofEYLsjOZc3Qr0HGYo1WFugIg8+t9ttFkwOBaNAg47h3BhhgxgpwCCbDr+p2vM7rscAWtplrAQXfETve+6318I1zcuh1B5FC6LoMGx3CDU2mEU4LSBdmNosJFj1BXJ8R4t4/dtnSXOjrZrbXOq6X2VEU+pMkn81tRsEHQZ+2sdLIdUu4nqt7eepvuPsoc10lBIX+/kmLZ6JAJ3IHDQkFFzoSa4780EwEkx9Pv5pIPInfyov/Ke6dJBCq79k7hAEbpJIJMbKhluCkkgvC2UUkkG2jqitAw0kapkkAPH4NkZYtIOp5nqqeDsBFQHQQB0GaI7JJIKsXqNfDUgX25dVhxhyvqNEADQQN9UkkFPEKTWtdlAEWEcoJhdRwl5/B4c7lv8pJICNOs4N1WzhTyUySAg8oLxZxz0+uaesaJ0kARp/wCZzdmjMOhvedV2vsW4+6deYqHW+/VMkg6Oq0QbaA/RC3fykkgkwJNdJKSSCTbpEpJIK3aeaSSSD//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atin typeface="Calibri" pitchFamily="34" charset="0"/>
            </a:endParaRPr>
          </a:p>
        </p:txBody>
      </p:sp>
      <p:pic>
        <p:nvPicPr>
          <p:cNvPr id="10" name="Picture 6" descr="hand in mouth by kimyidionne."/>
          <p:cNvPicPr>
            <a:picLocks noChangeAspect="1" noChangeArrowheads="1"/>
          </p:cNvPicPr>
          <p:nvPr/>
        </p:nvPicPr>
        <p:blipFill rotWithShape="1">
          <a:blip r:embed="rId3"/>
          <a:srcRect l="8447" t="2317" r="9709" b="32316"/>
          <a:stretch/>
        </p:blipFill>
        <p:spPr bwMode="auto">
          <a:xfrm>
            <a:off x="6480175" y="5156200"/>
            <a:ext cx="2565400" cy="1546225"/>
          </a:xfrm>
          <a:prstGeom prst="rect">
            <a:avLst/>
          </a:prstGeom>
          <a:noFill/>
          <a:ln w="6350">
            <a:solidFill>
              <a:schemeClr val="accent1">
                <a:shade val="50000"/>
              </a:schemeClr>
            </a:solidFill>
          </a:ln>
          <a:extLst/>
        </p:spPr>
      </p:pic>
      <p:sp>
        <p:nvSpPr>
          <p:cNvPr id="7" name="Right Arrow 6"/>
          <p:cNvSpPr/>
          <p:nvPr/>
        </p:nvSpPr>
        <p:spPr>
          <a:xfrm>
            <a:off x="6048375" y="5722938"/>
            <a:ext cx="398463" cy="5064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5608" name="Picture 8" descr="http://s.hswstatic.com/gif/green-cleaning-products-1.jp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11175" y="5084763"/>
            <a:ext cx="1838325" cy="1379537"/>
          </a:xfrm>
          <a:prstGeom prst="rect">
            <a:avLst/>
          </a:prstGeom>
          <a:noFill/>
          <a:ln w="9525">
            <a:noFill/>
            <a:miter lim="800000"/>
            <a:headEnd/>
            <a:tailEnd/>
          </a:ln>
        </p:spPr>
      </p:pic>
      <p:sp>
        <p:nvSpPr>
          <p:cNvPr id="15" name="Title 3"/>
          <p:cNvSpPr txBox="1">
            <a:spLocks/>
          </p:cNvSpPr>
          <p:nvPr/>
        </p:nvSpPr>
        <p:spPr bwMode="auto">
          <a:xfrm>
            <a:off x="784224" y="436003"/>
            <a:ext cx="6835775" cy="1143000"/>
          </a:xfrm>
          <a:prstGeom prst="rect">
            <a:avLst/>
          </a:prstGeom>
          <a:noFill/>
          <a:ln>
            <a:miter lim="800000"/>
            <a:headEnd/>
            <a:tailEnd/>
          </a:ln>
        </p:spPr>
        <p:txBody>
          <a:bodyPr/>
          <a:lstStyle>
            <a:lvl1pPr algn="ctr" rtl="0" eaLnBrk="0" fontAlgn="base" hangingPunct="0">
              <a:spcBef>
                <a:spcPct val="0"/>
              </a:spcBef>
              <a:spcAft>
                <a:spcPct val="0"/>
              </a:spcAft>
              <a:defRPr sz="4400" b="1" kern="1200">
                <a:solidFill>
                  <a:srgbClr val="558ED5"/>
                </a:solidFill>
                <a:latin typeface="+mj-lt"/>
                <a:ea typeface="+mj-ea"/>
                <a:cs typeface="+mj-cs"/>
              </a:defRPr>
            </a:lvl1pPr>
            <a:lvl2pPr algn="ctr" rtl="0" eaLnBrk="0" fontAlgn="base" hangingPunct="0">
              <a:spcBef>
                <a:spcPct val="0"/>
              </a:spcBef>
              <a:spcAft>
                <a:spcPct val="0"/>
              </a:spcAft>
              <a:defRPr sz="4400" b="1">
                <a:solidFill>
                  <a:srgbClr val="558ED5"/>
                </a:solidFill>
                <a:latin typeface="Calibri" pitchFamily="34" charset="0"/>
              </a:defRPr>
            </a:lvl2pPr>
            <a:lvl3pPr algn="ctr" rtl="0" eaLnBrk="0" fontAlgn="base" hangingPunct="0">
              <a:spcBef>
                <a:spcPct val="0"/>
              </a:spcBef>
              <a:spcAft>
                <a:spcPct val="0"/>
              </a:spcAft>
              <a:defRPr sz="4400" b="1">
                <a:solidFill>
                  <a:srgbClr val="558ED5"/>
                </a:solidFill>
                <a:latin typeface="Calibri" pitchFamily="34" charset="0"/>
              </a:defRPr>
            </a:lvl3pPr>
            <a:lvl4pPr algn="ctr" rtl="0" eaLnBrk="0" fontAlgn="base" hangingPunct="0">
              <a:spcBef>
                <a:spcPct val="0"/>
              </a:spcBef>
              <a:spcAft>
                <a:spcPct val="0"/>
              </a:spcAft>
              <a:defRPr sz="4400" b="1">
                <a:solidFill>
                  <a:srgbClr val="558ED5"/>
                </a:solidFill>
                <a:latin typeface="Calibri" pitchFamily="34" charset="0"/>
              </a:defRPr>
            </a:lvl4pPr>
            <a:lvl5pPr algn="ctr" rtl="0" eaLnBrk="0" fontAlgn="base" hangingPunct="0">
              <a:spcBef>
                <a:spcPct val="0"/>
              </a:spcBef>
              <a:spcAft>
                <a:spcPct val="0"/>
              </a:spcAft>
              <a:defRPr sz="4400" b="1">
                <a:solidFill>
                  <a:srgbClr val="558ED5"/>
                </a:solidFill>
                <a:latin typeface="Calibri" pitchFamily="34" charset="0"/>
              </a:defRPr>
            </a:lvl5pPr>
            <a:lvl6pPr marL="457200" algn="ctr" rtl="0" fontAlgn="base">
              <a:spcBef>
                <a:spcPct val="0"/>
              </a:spcBef>
              <a:spcAft>
                <a:spcPct val="0"/>
              </a:spcAft>
              <a:defRPr sz="4400" b="1">
                <a:solidFill>
                  <a:srgbClr val="558ED5"/>
                </a:solidFill>
                <a:latin typeface="Calibri" pitchFamily="34" charset="0"/>
              </a:defRPr>
            </a:lvl6pPr>
            <a:lvl7pPr marL="914400" algn="ctr" rtl="0" fontAlgn="base">
              <a:spcBef>
                <a:spcPct val="0"/>
              </a:spcBef>
              <a:spcAft>
                <a:spcPct val="0"/>
              </a:spcAft>
              <a:defRPr sz="4400" b="1">
                <a:solidFill>
                  <a:srgbClr val="558ED5"/>
                </a:solidFill>
                <a:latin typeface="Calibri" pitchFamily="34" charset="0"/>
              </a:defRPr>
            </a:lvl7pPr>
            <a:lvl8pPr marL="1371600" algn="ctr" rtl="0" fontAlgn="base">
              <a:spcBef>
                <a:spcPct val="0"/>
              </a:spcBef>
              <a:spcAft>
                <a:spcPct val="0"/>
              </a:spcAft>
              <a:defRPr sz="4400" b="1">
                <a:solidFill>
                  <a:srgbClr val="558ED5"/>
                </a:solidFill>
                <a:latin typeface="Calibri" pitchFamily="34" charset="0"/>
              </a:defRPr>
            </a:lvl8pPr>
            <a:lvl9pPr marL="1828800" algn="ctr" rtl="0" fontAlgn="base">
              <a:spcBef>
                <a:spcPct val="0"/>
              </a:spcBef>
              <a:spcAft>
                <a:spcPct val="0"/>
              </a:spcAft>
              <a:defRPr sz="4400" b="1">
                <a:solidFill>
                  <a:srgbClr val="558ED5"/>
                </a:solidFill>
                <a:latin typeface="Calibri" pitchFamily="34" charset="0"/>
              </a:defRPr>
            </a:lvl9pPr>
          </a:lstStyle>
          <a:p>
            <a:pPr eaLnBrk="1" hangingPunct="1"/>
            <a:r>
              <a:rPr lang="en-US" sz="3600" dirty="0" smtClean="0">
                <a:solidFill>
                  <a:srgbClr val="355777"/>
                </a:solidFill>
              </a:rPr>
              <a:t>          Exposure Scenarios</a:t>
            </a:r>
          </a:p>
        </p:txBody>
      </p:sp>
      <p:sp>
        <p:nvSpPr>
          <p:cNvPr id="11" name="TextBox 10"/>
          <p:cNvSpPr txBox="1"/>
          <p:nvPr/>
        </p:nvSpPr>
        <p:spPr>
          <a:xfrm>
            <a:off x="7120067" y="907704"/>
            <a:ext cx="1609343" cy="738664"/>
          </a:xfrm>
          <a:prstGeom prst="rect">
            <a:avLst/>
          </a:prstGeom>
          <a:noFill/>
        </p:spPr>
        <p:txBody>
          <a:bodyPr wrap="square" rtlCol="0">
            <a:spAutoFit/>
          </a:bodyPr>
          <a:lstStyle/>
          <a:p>
            <a:r>
              <a:rPr lang="en-US" sz="1400" i="1" dirty="0">
                <a:solidFill>
                  <a:schemeClr val="bg1">
                    <a:lumMod val="50000"/>
                  </a:schemeClr>
                </a:solidFill>
              </a:rPr>
              <a:t>SHEDS Technical Manual </a:t>
            </a:r>
            <a:r>
              <a:rPr lang="en-US" sz="1400" i="1" dirty="0" smtClean="0">
                <a:solidFill>
                  <a:schemeClr val="bg1">
                    <a:lumMod val="50000"/>
                  </a:schemeClr>
                </a:solidFill>
              </a:rPr>
              <a:t>Sections 4.6.8 and 4.6.9.</a:t>
            </a:r>
            <a:endParaRPr lang="en-US" sz="1400" i="1" dirty="0">
              <a:solidFill>
                <a:schemeClr val="bg1">
                  <a:lumMod val="50000"/>
                </a:schemeClr>
              </a:solidFill>
            </a:endParaRPr>
          </a:p>
        </p:txBody>
      </p:sp>
    </p:spTree>
    <p:extLst>
      <p:ext uri="{BB962C8B-B14F-4D97-AF65-F5344CB8AC3E}">
        <p14:creationId xmlns:p14="http://schemas.microsoft.com/office/powerpoint/2010/main" val="205625498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p:cNvPicPr>
            <a:picLocks noChangeAspect="1" noChangeArrowheads="1"/>
          </p:cNvPicPr>
          <p:nvPr/>
        </p:nvPicPr>
        <p:blipFill>
          <a:blip r:embed="rId2"/>
          <a:srcRect l="11894" t="20543" r="37856" b="30502"/>
          <a:stretch>
            <a:fillRect/>
          </a:stretch>
        </p:blipFill>
        <p:spPr bwMode="auto">
          <a:xfrm>
            <a:off x="4005263" y="4724400"/>
            <a:ext cx="1600200" cy="1143000"/>
          </a:xfrm>
          <a:prstGeom prst="rect">
            <a:avLst/>
          </a:prstGeom>
          <a:noFill/>
          <a:ln w="9525">
            <a:solidFill>
              <a:schemeClr val="tx1"/>
            </a:solidFill>
            <a:miter lim="800000"/>
            <a:headEnd/>
            <a:tailEnd/>
          </a:ln>
        </p:spPr>
      </p:pic>
      <p:sp>
        <p:nvSpPr>
          <p:cNvPr id="26626" name="TextBox 6"/>
          <p:cNvSpPr txBox="1">
            <a:spLocks noChangeArrowheads="1"/>
          </p:cNvSpPr>
          <p:nvPr/>
        </p:nvSpPr>
        <p:spPr bwMode="auto">
          <a:xfrm flipH="1">
            <a:off x="1295400" y="6172200"/>
            <a:ext cx="2057400" cy="646113"/>
          </a:xfrm>
          <a:prstGeom prst="rect">
            <a:avLst/>
          </a:prstGeom>
          <a:noFill/>
          <a:ln w="9525">
            <a:noFill/>
            <a:miter lim="800000"/>
            <a:headEnd/>
            <a:tailEnd/>
          </a:ln>
        </p:spPr>
        <p:txBody>
          <a:bodyPr>
            <a:spAutoFit/>
          </a:bodyPr>
          <a:lstStyle/>
          <a:p>
            <a:pPr algn="ctr"/>
            <a:r>
              <a:rPr lang="en-US" dirty="0">
                <a:latin typeface="Calibri" pitchFamily="34" charset="0"/>
              </a:rPr>
              <a:t>Mass of Commodity</a:t>
            </a:r>
          </a:p>
          <a:p>
            <a:pPr algn="ctr"/>
            <a:r>
              <a:rPr lang="en-US" dirty="0">
                <a:latin typeface="Calibri" pitchFamily="34" charset="0"/>
              </a:rPr>
              <a:t>Consumed  </a:t>
            </a:r>
          </a:p>
        </p:txBody>
      </p:sp>
      <p:sp>
        <p:nvSpPr>
          <p:cNvPr id="26627" name="TextBox 7"/>
          <p:cNvSpPr txBox="1">
            <a:spLocks noChangeArrowheads="1"/>
          </p:cNvSpPr>
          <p:nvPr/>
        </p:nvSpPr>
        <p:spPr bwMode="auto">
          <a:xfrm flipH="1">
            <a:off x="3962400" y="6172200"/>
            <a:ext cx="1706563" cy="646113"/>
          </a:xfrm>
          <a:prstGeom prst="rect">
            <a:avLst/>
          </a:prstGeom>
          <a:noFill/>
          <a:ln w="9525">
            <a:noFill/>
            <a:miter lim="800000"/>
            <a:headEnd/>
            <a:tailEnd/>
          </a:ln>
        </p:spPr>
        <p:txBody>
          <a:bodyPr>
            <a:spAutoFit/>
          </a:bodyPr>
          <a:lstStyle/>
          <a:p>
            <a:pPr algn="ctr"/>
            <a:r>
              <a:rPr lang="en-US">
                <a:latin typeface="Calibri" pitchFamily="34" charset="0"/>
              </a:rPr>
              <a:t>Concentration in food group</a:t>
            </a:r>
          </a:p>
        </p:txBody>
      </p:sp>
      <p:sp>
        <p:nvSpPr>
          <p:cNvPr id="26628" name="TextBox 8"/>
          <p:cNvSpPr txBox="1">
            <a:spLocks noChangeArrowheads="1"/>
          </p:cNvSpPr>
          <p:nvPr/>
        </p:nvSpPr>
        <p:spPr bwMode="auto">
          <a:xfrm flipH="1">
            <a:off x="5638800" y="6248400"/>
            <a:ext cx="2743200" cy="369888"/>
          </a:xfrm>
          <a:prstGeom prst="rect">
            <a:avLst/>
          </a:prstGeom>
          <a:noFill/>
          <a:ln w="9525">
            <a:noFill/>
            <a:miter lim="800000"/>
            <a:headEnd/>
            <a:tailEnd/>
          </a:ln>
        </p:spPr>
        <p:txBody>
          <a:bodyPr>
            <a:spAutoFit/>
          </a:bodyPr>
          <a:lstStyle/>
          <a:p>
            <a:pPr algn="ctr"/>
            <a:r>
              <a:rPr lang="en-US">
                <a:latin typeface="Calibri" pitchFamily="34" charset="0"/>
              </a:rPr>
              <a:t>=    Dietary Exposure</a:t>
            </a:r>
          </a:p>
        </p:txBody>
      </p:sp>
      <p:cxnSp>
        <p:nvCxnSpPr>
          <p:cNvPr id="10" name="Straight Arrow Connector 9"/>
          <p:cNvCxnSpPr/>
          <p:nvPr/>
        </p:nvCxnSpPr>
        <p:spPr>
          <a:xfrm>
            <a:off x="4767263" y="5867400"/>
            <a:ext cx="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630" name="TextBox 11"/>
          <p:cNvSpPr txBox="1">
            <a:spLocks noChangeArrowheads="1"/>
          </p:cNvSpPr>
          <p:nvPr/>
        </p:nvSpPr>
        <p:spPr bwMode="auto">
          <a:xfrm>
            <a:off x="3505200" y="6310313"/>
            <a:ext cx="304800" cy="369887"/>
          </a:xfrm>
          <a:prstGeom prst="rect">
            <a:avLst/>
          </a:prstGeom>
          <a:noFill/>
          <a:ln w="9525">
            <a:noFill/>
            <a:miter lim="800000"/>
            <a:headEnd/>
            <a:tailEnd/>
          </a:ln>
        </p:spPr>
        <p:txBody>
          <a:bodyPr wrap="none">
            <a:spAutoFit/>
          </a:bodyPr>
          <a:lstStyle/>
          <a:p>
            <a:r>
              <a:rPr lang="en-US" dirty="0">
                <a:latin typeface="Calibri" pitchFamily="34" charset="0"/>
              </a:rPr>
              <a:t>X</a:t>
            </a:r>
          </a:p>
        </p:txBody>
      </p:sp>
      <p:sp>
        <p:nvSpPr>
          <p:cNvPr id="15" name="TextBox 14"/>
          <p:cNvSpPr txBox="1"/>
          <p:nvPr/>
        </p:nvSpPr>
        <p:spPr>
          <a:xfrm>
            <a:off x="1274763" y="4992688"/>
            <a:ext cx="2057400" cy="4000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fontAlgn="auto">
              <a:spcBef>
                <a:spcPts val="0"/>
              </a:spcBef>
              <a:spcAft>
                <a:spcPts val="0"/>
              </a:spcAft>
              <a:defRPr/>
            </a:pPr>
            <a:r>
              <a:rPr lang="en-US" sz="2000" b="1" dirty="0"/>
              <a:t>NHANES-WWEIA</a:t>
            </a:r>
            <a:endParaRPr lang="en-US" dirty="0"/>
          </a:p>
        </p:txBody>
      </p:sp>
      <p:cxnSp>
        <p:nvCxnSpPr>
          <p:cNvPr id="16" name="Straight Arrow Connector 15"/>
          <p:cNvCxnSpPr/>
          <p:nvPr/>
        </p:nvCxnSpPr>
        <p:spPr>
          <a:xfrm>
            <a:off x="2209800" y="5392738"/>
            <a:ext cx="0" cy="590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633" name="TextBox 17"/>
          <p:cNvSpPr txBox="1">
            <a:spLocks noChangeArrowheads="1"/>
          </p:cNvSpPr>
          <p:nvPr/>
        </p:nvSpPr>
        <p:spPr bwMode="auto">
          <a:xfrm>
            <a:off x="5605463" y="4656138"/>
            <a:ext cx="3222164" cy="584775"/>
          </a:xfrm>
          <a:prstGeom prst="rect">
            <a:avLst/>
          </a:prstGeom>
          <a:noFill/>
          <a:ln w="9525">
            <a:noFill/>
            <a:miter lim="800000"/>
            <a:headEnd/>
            <a:tailEnd/>
          </a:ln>
        </p:spPr>
        <p:txBody>
          <a:bodyPr wrap="none">
            <a:spAutoFit/>
          </a:bodyPr>
          <a:lstStyle/>
          <a:p>
            <a:r>
              <a:rPr lang="en-US" sz="1600" b="1">
                <a:latin typeface="Calibri" pitchFamily="34" charset="0"/>
              </a:rPr>
              <a:t>Residue Distribution by </a:t>
            </a:r>
            <a:r>
              <a:rPr lang="en-US" sz="1600" b="1" smtClean="0">
                <a:latin typeface="Calibri" pitchFamily="34" charset="0"/>
              </a:rPr>
              <a:t>Food Group</a:t>
            </a:r>
          </a:p>
          <a:p>
            <a:r>
              <a:rPr lang="en-US" sz="1600" b="1" dirty="0" smtClean="0">
                <a:latin typeface="Calibri" pitchFamily="34" charset="0"/>
              </a:rPr>
              <a:t>Continuous or Empirical</a:t>
            </a:r>
            <a:endParaRPr lang="en-US" sz="1600" b="1" dirty="0">
              <a:latin typeface="Calibri" pitchFamily="34" charset="0"/>
            </a:endParaRPr>
          </a:p>
        </p:txBody>
      </p:sp>
      <p:sp>
        <p:nvSpPr>
          <p:cNvPr id="26635" name="Content Placeholder 10"/>
          <p:cNvSpPr txBox="1">
            <a:spLocks/>
          </p:cNvSpPr>
          <p:nvPr/>
        </p:nvSpPr>
        <p:spPr bwMode="auto">
          <a:xfrm>
            <a:off x="360608" y="1382713"/>
            <a:ext cx="7770567" cy="3252787"/>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Char char="§"/>
            </a:pPr>
            <a:r>
              <a:rPr lang="en-US" sz="2000" b="1" dirty="0" err="1" smtClean="0">
                <a:latin typeface="Calibri" pitchFamily="34" charset="0"/>
              </a:rPr>
              <a:t>Food.Residue</a:t>
            </a:r>
            <a:r>
              <a:rPr lang="en-US" sz="2000" b="1" dirty="0">
                <a:latin typeface="Calibri" pitchFamily="34" charset="0"/>
              </a:rPr>
              <a:t> </a:t>
            </a:r>
            <a:r>
              <a:rPr lang="en-US" sz="2000" b="1" dirty="0" smtClean="0">
                <a:latin typeface="Calibri" pitchFamily="34" charset="0"/>
              </a:rPr>
              <a:t>Scenarios</a:t>
            </a:r>
            <a:endParaRPr lang="en-US" sz="2000" b="1" dirty="0">
              <a:latin typeface="Calibri" pitchFamily="34" charset="0"/>
            </a:endParaRPr>
          </a:p>
          <a:p>
            <a:pPr marL="742950" lvl="1" indent="-285750">
              <a:spcBef>
                <a:spcPct val="20000"/>
              </a:spcBef>
              <a:buClr>
                <a:schemeClr val="accent1"/>
              </a:buClr>
              <a:buFont typeface="Arial" charset="0"/>
              <a:buChar char="•"/>
            </a:pPr>
            <a:r>
              <a:rPr lang="en-US" dirty="0">
                <a:latin typeface="Calibri" pitchFamily="34" charset="0"/>
              </a:rPr>
              <a:t>Consistent with SHEDS-MM dietary methods (by Xue et al.) reviewed during  the 2010 FIFRA SAP</a:t>
            </a:r>
          </a:p>
          <a:p>
            <a:pPr marL="742950" lvl="1" indent="-285750">
              <a:spcBef>
                <a:spcPct val="20000"/>
              </a:spcBef>
              <a:buClr>
                <a:schemeClr val="accent1"/>
              </a:buClr>
              <a:buFont typeface="Arial" charset="0"/>
              <a:buChar char="•"/>
            </a:pPr>
            <a:r>
              <a:rPr lang="en-US" dirty="0">
                <a:latin typeface="Calibri" pitchFamily="34" charset="0"/>
              </a:rPr>
              <a:t>Consumption data: NHANES What We Eat In America (</a:t>
            </a:r>
            <a:r>
              <a:rPr lang="en-US" dirty="0" smtClean="0">
                <a:latin typeface="Calibri" pitchFamily="34" charset="0"/>
              </a:rPr>
              <a:t>1999-2010)</a:t>
            </a:r>
            <a:endParaRPr lang="en-US" dirty="0">
              <a:latin typeface="Calibri" pitchFamily="34" charset="0"/>
            </a:endParaRPr>
          </a:p>
          <a:p>
            <a:pPr marL="742950" lvl="1" indent="-285750">
              <a:spcBef>
                <a:spcPct val="20000"/>
              </a:spcBef>
              <a:buClr>
                <a:schemeClr val="accent1"/>
              </a:buClr>
              <a:buFont typeface="Arial" charset="0"/>
              <a:buChar char="•"/>
            </a:pPr>
            <a:r>
              <a:rPr lang="en-US" dirty="0">
                <a:latin typeface="Calibri" pitchFamily="34" charset="0"/>
              </a:rPr>
              <a:t>Mapped to agricultural commodities using EPA Food Commodity Intake Database (FCID) recipe files</a:t>
            </a:r>
          </a:p>
          <a:p>
            <a:pPr marL="742950" lvl="1" indent="-285750">
              <a:spcBef>
                <a:spcPct val="20000"/>
              </a:spcBef>
              <a:buClr>
                <a:schemeClr val="accent1"/>
              </a:buClr>
              <a:buFont typeface="Arial" charset="0"/>
              <a:buChar char="•"/>
            </a:pPr>
            <a:r>
              <a:rPr lang="en-US" dirty="0" smtClean="0">
                <a:latin typeface="Calibri" pitchFamily="34" charset="0"/>
              </a:rPr>
              <a:t>General SHEDS Dietary Input file is aggregated by </a:t>
            </a:r>
            <a:r>
              <a:rPr lang="en-US" dirty="0">
                <a:latin typeface="Calibri" pitchFamily="34" charset="0"/>
              </a:rPr>
              <a:t>by crop </a:t>
            </a:r>
            <a:r>
              <a:rPr lang="en-US" dirty="0" smtClean="0">
                <a:latin typeface="Calibri" pitchFamily="34" charset="0"/>
              </a:rPr>
              <a:t>group</a:t>
            </a:r>
          </a:p>
          <a:p>
            <a:pPr marL="742950" lvl="1" indent="-285750">
              <a:spcBef>
                <a:spcPct val="20000"/>
              </a:spcBef>
              <a:buClr>
                <a:schemeClr val="accent1"/>
              </a:buClr>
              <a:buFont typeface="Arial" charset="0"/>
              <a:buChar char="•"/>
            </a:pPr>
            <a:r>
              <a:rPr lang="en-US" dirty="0" smtClean="0">
                <a:latin typeface="Calibri" pitchFamily="34" charset="0"/>
              </a:rPr>
              <a:t>Other groups could be used</a:t>
            </a:r>
            <a:endParaRPr lang="en-US" dirty="0">
              <a:latin typeface="Calibri" pitchFamily="34" charset="0"/>
            </a:endParaRPr>
          </a:p>
          <a:p>
            <a:pPr marL="742950" lvl="1" indent="-285750">
              <a:spcBef>
                <a:spcPct val="20000"/>
              </a:spcBef>
              <a:buClr>
                <a:schemeClr val="accent1"/>
              </a:buClr>
              <a:buFont typeface="Arial" charset="0"/>
              <a:buChar char="•"/>
            </a:pPr>
            <a:r>
              <a:rPr lang="en-US" dirty="0">
                <a:latin typeface="Calibri" pitchFamily="34" charset="0"/>
              </a:rPr>
              <a:t>Aggregated to daily level – mass per food group</a:t>
            </a:r>
          </a:p>
          <a:p>
            <a:pPr lvl="3">
              <a:spcBef>
                <a:spcPct val="20000"/>
              </a:spcBef>
              <a:buFont typeface="Calibri" pitchFamily="34" charset="0"/>
              <a:buNone/>
            </a:pPr>
            <a:endParaRPr lang="en-US" sz="1100" dirty="0">
              <a:latin typeface="Calibri" pitchFamily="34" charset="0"/>
            </a:endParaRPr>
          </a:p>
          <a:p>
            <a:pPr marL="742950" lvl="1" indent="-285750">
              <a:spcBef>
                <a:spcPct val="20000"/>
              </a:spcBef>
              <a:buClr>
                <a:schemeClr val="accent1"/>
              </a:buClr>
              <a:buFont typeface="Arial" charset="0"/>
              <a:buChar char="•"/>
            </a:pPr>
            <a:endParaRPr lang="en-US" sz="2000" dirty="0">
              <a:latin typeface="Calibri" pitchFamily="34" charset="0"/>
            </a:endParaRPr>
          </a:p>
        </p:txBody>
      </p:sp>
      <p:sp>
        <p:nvSpPr>
          <p:cNvPr id="17" name="Title 3"/>
          <p:cNvSpPr txBox="1">
            <a:spLocks/>
          </p:cNvSpPr>
          <p:nvPr/>
        </p:nvSpPr>
        <p:spPr bwMode="auto">
          <a:xfrm>
            <a:off x="784224" y="436003"/>
            <a:ext cx="6835775" cy="1143000"/>
          </a:xfrm>
          <a:prstGeom prst="rect">
            <a:avLst/>
          </a:prstGeom>
          <a:noFill/>
          <a:ln>
            <a:miter lim="800000"/>
            <a:headEnd/>
            <a:tailEnd/>
          </a:ln>
        </p:spPr>
        <p:txBody>
          <a:bodyPr/>
          <a:lstStyle>
            <a:lvl1pPr algn="ctr" rtl="0" eaLnBrk="0" fontAlgn="base" hangingPunct="0">
              <a:spcBef>
                <a:spcPct val="0"/>
              </a:spcBef>
              <a:spcAft>
                <a:spcPct val="0"/>
              </a:spcAft>
              <a:defRPr sz="4400" b="1" kern="1200">
                <a:solidFill>
                  <a:srgbClr val="558ED5"/>
                </a:solidFill>
                <a:latin typeface="+mj-lt"/>
                <a:ea typeface="+mj-ea"/>
                <a:cs typeface="+mj-cs"/>
              </a:defRPr>
            </a:lvl1pPr>
            <a:lvl2pPr algn="ctr" rtl="0" eaLnBrk="0" fontAlgn="base" hangingPunct="0">
              <a:spcBef>
                <a:spcPct val="0"/>
              </a:spcBef>
              <a:spcAft>
                <a:spcPct val="0"/>
              </a:spcAft>
              <a:defRPr sz="4400" b="1">
                <a:solidFill>
                  <a:srgbClr val="558ED5"/>
                </a:solidFill>
                <a:latin typeface="Calibri" pitchFamily="34" charset="0"/>
              </a:defRPr>
            </a:lvl2pPr>
            <a:lvl3pPr algn="ctr" rtl="0" eaLnBrk="0" fontAlgn="base" hangingPunct="0">
              <a:spcBef>
                <a:spcPct val="0"/>
              </a:spcBef>
              <a:spcAft>
                <a:spcPct val="0"/>
              </a:spcAft>
              <a:defRPr sz="4400" b="1">
                <a:solidFill>
                  <a:srgbClr val="558ED5"/>
                </a:solidFill>
                <a:latin typeface="Calibri" pitchFamily="34" charset="0"/>
              </a:defRPr>
            </a:lvl3pPr>
            <a:lvl4pPr algn="ctr" rtl="0" eaLnBrk="0" fontAlgn="base" hangingPunct="0">
              <a:spcBef>
                <a:spcPct val="0"/>
              </a:spcBef>
              <a:spcAft>
                <a:spcPct val="0"/>
              </a:spcAft>
              <a:defRPr sz="4400" b="1">
                <a:solidFill>
                  <a:srgbClr val="558ED5"/>
                </a:solidFill>
                <a:latin typeface="Calibri" pitchFamily="34" charset="0"/>
              </a:defRPr>
            </a:lvl4pPr>
            <a:lvl5pPr algn="ctr" rtl="0" eaLnBrk="0" fontAlgn="base" hangingPunct="0">
              <a:spcBef>
                <a:spcPct val="0"/>
              </a:spcBef>
              <a:spcAft>
                <a:spcPct val="0"/>
              </a:spcAft>
              <a:defRPr sz="4400" b="1">
                <a:solidFill>
                  <a:srgbClr val="558ED5"/>
                </a:solidFill>
                <a:latin typeface="Calibri" pitchFamily="34" charset="0"/>
              </a:defRPr>
            </a:lvl5pPr>
            <a:lvl6pPr marL="457200" algn="ctr" rtl="0" fontAlgn="base">
              <a:spcBef>
                <a:spcPct val="0"/>
              </a:spcBef>
              <a:spcAft>
                <a:spcPct val="0"/>
              </a:spcAft>
              <a:defRPr sz="4400" b="1">
                <a:solidFill>
                  <a:srgbClr val="558ED5"/>
                </a:solidFill>
                <a:latin typeface="Calibri" pitchFamily="34" charset="0"/>
              </a:defRPr>
            </a:lvl6pPr>
            <a:lvl7pPr marL="914400" algn="ctr" rtl="0" fontAlgn="base">
              <a:spcBef>
                <a:spcPct val="0"/>
              </a:spcBef>
              <a:spcAft>
                <a:spcPct val="0"/>
              </a:spcAft>
              <a:defRPr sz="4400" b="1">
                <a:solidFill>
                  <a:srgbClr val="558ED5"/>
                </a:solidFill>
                <a:latin typeface="Calibri" pitchFamily="34" charset="0"/>
              </a:defRPr>
            </a:lvl7pPr>
            <a:lvl8pPr marL="1371600" algn="ctr" rtl="0" fontAlgn="base">
              <a:spcBef>
                <a:spcPct val="0"/>
              </a:spcBef>
              <a:spcAft>
                <a:spcPct val="0"/>
              </a:spcAft>
              <a:defRPr sz="4400" b="1">
                <a:solidFill>
                  <a:srgbClr val="558ED5"/>
                </a:solidFill>
                <a:latin typeface="Calibri" pitchFamily="34" charset="0"/>
              </a:defRPr>
            </a:lvl8pPr>
            <a:lvl9pPr marL="1828800" algn="ctr" rtl="0" fontAlgn="base">
              <a:spcBef>
                <a:spcPct val="0"/>
              </a:spcBef>
              <a:spcAft>
                <a:spcPct val="0"/>
              </a:spcAft>
              <a:defRPr sz="4400" b="1">
                <a:solidFill>
                  <a:srgbClr val="558ED5"/>
                </a:solidFill>
                <a:latin typeface="Calibri" pitchFamily="34" charset="0"/>
              </a:defRPr>
            </a:lvl9pPr>
          </a:lstStyle>
          <a:p>
            <a:pPr eaLnBrk="1" hangingPunct="1"/>
            <a:r>
              <a:rPr lang="en-US" sz="3600" dirty="0" smtClean="0">
                <a:solidFill>
                  <a:srgbClr val="355777"/>
                </a:solidFill>
              </a:rPr>
              <a:t>          Exposure Scenarios</a:t>
            </a:r>
          </a:p>
        </p:txBody>
      </p:sp>
      <p:sp>
        <p:nvSpPr>
          <p:cNvPr id="13" name="TextBox 12"/>
          <p:cNvSpPr txBox="1"/>
          <p:nvPr/>
        </p:nvSpPr>
        <p:spPr>
          <a:xfrm>
            <a:off x="7043155" y="907704"/>
            <a:ext cx="1895746" cy="523220"/>
          </a:xfrm>
          <a:prstGeom prst="rect">
            <a:avLst/>
          </a:prstGeom>
          <a:noFill/>
        </p:spPr>
        <p:txBody>
          <a:bodyPr wrap="square" rtlCol="0">
            <a:spAutoFit/>
          </a:bodyPr>
          <a:lstStyle/>
          <a:p>
            <a:r>
              <a:rPr lang="en-US" sz="1400" i="1" dirty="0" smtClean="0">
                <a:solidFill>
                  <a:schemeClr val="bg1">
                    <a:lumMod val="50000"/>
                  </a:schemeClr>
                </a:solidFill>
              </a:rPr>
              <a:t>SHEDS Technical Manual Section 4.6.1</a:t>
            </a:r>
            <a:endParaRPr lang="en-US" sz="1400" i="1" dirty="0">
              <a:solidFill>
                <a:schemeClr val="bg1">
                  <a:lumMod val="50000"/>
                </a:schemeClr>
              </a:solidFill>
            </a:endParaRPr>
          </a:p>
        </p:txBody>
      </p:sp>
    </p:spTree>
    <p:extLst>
      <p:ext uri="{BB962C8B-B14F-4D97-AF65-F5344CB8AC3E}">
        <p14:creationId xmlns:p14="http://schemas.microsoft.com/office/powerpoint/2010/main" val="24071530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5" name="Content Placeholder 10"/>
          <p:cNvSpPr txBox="1">
            <a:spLocks/>
          </p:cNvSpPr>
          <p:nvPr/>
        </p:nvSpPr>
        <p:spPr bwMode="auto">
          <a:xfrm>
            <a:off x="360608" y="1382713"/>
            <a:ext cx="7770567" cy="3252787"/>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Char char="§"/>
            </a:pPr>
            <a:r>
              <a:rPr lang="en-US" sz="2000" b="1" dirty="0" err="1" smtClean="0">
                <a:latin typeface="Calibri" pitchFamily="34" charset="0"/>
              </a:rPr>
              <a:t>Food.Migration</a:t>
            </a:r>
            <a:r>
              <a:rPr lang="en-US" sz="2000" b="1" dirty="0" smtClean="0">
                <a:latin typeface="Calibri" pitchFamily="34" charset="0"/>
              </a:rPr>
              <a:t> Scenario</a:t>
            </a:r>
            <a:endParaRPr lang="en-US" sz="2000" b="1" dirty="0">
              <a:latin typeface="Calibri" pitchFamily="34" charset="0"/>
            </a:endParaRPr>
          </a:p>
          <a:p>
            <a:pPr marL="742950" lvl="1" indent="-285750">
              <a:spcBef>
                <a:spcPct val="20000"/>
              </a:spcBef>
              <a:buClr>
                <a:schemeClr val="accent1"/>
              </a:buClr>
              <a:buFont typeface="Arial" charset="0"/>
              <a:buChar char="•"/>
            </a:pPr>
            <a:r>
              <a:rPr lang="en-US" dirty="0" smtClean="0">
                <a:latin typeface="Calibri" pitchFamily="34" charset="0"/>
              </a:rPr>
              <a:t>Similar to the </a:t>
            </a:r>
            <a:r>
              <a:rPr lang="en-US" dirty="0" err="1" smtClean="0">
                <a:latin typeface="Calibri" pitchFamily="34" charset="0"/>
              </a:rPr>
              <a:t>Food.Residue</a:t>
            </a:r>
            <a:r>
              <a:rPr lang="en-US" dirty="0" smtClean="0">
                <a:latin typeface="Calibri" pitchFamily="34" charset="0"/>
              </a:rPr>
              <a:t> scenario</a:t>
            </a:r>
          </a:p>
          <a:p>
            <a:pPr marL="742950" lvl="1" indent="-285750">
              <a:spcBef>
                <a:spcPct val="20000"/>
              </a:spcBef>
              <a:buClr>
                <a:schemeClr val="accent1"/>
              </a:buClr>
              <a:buFont typeface="Arial" charset="0"/>
              <a:buChar char="•"/>
            </a:pPr>
            <a:r>
              <a:rPr lang="en-US" sz="2000" dirty="0" smtClean="0">
                <a:latin typeface="Calibri" pitchFamily="34" charset="0"/>
              </a:rPr>
              <a:t>SHEDS does not currently contain methods for estimating migration (Biryol et al. submitted)</a:t>
            </a:r>
            <a:endParaRPr lang="en-US" sz="2000" dirty="0">
              <a:latin typeface="Calibri" pitchFamily="34" charset="0"/>
            </a:endParaRPr>
          </a:p>
          <a:p>
            <a:pPr marL="742950" lvl="1" indent="-285750">
              <a:spcBef>
                <a:spcPct val="20000"/>
              </a:spcBef>
              <a:buClr>
                <a:schemeClr val="accent1"/>
              </a:buClr>
              <a:buFont typeface="Arial" charset="0"/>
              <a:buChar char="•"/>
            </a:pPr>
            <a:r>
              <a:rPr lang="en-US" sz="2000" dirty="0" smtClean="0">
                <a:latin typeface="Calibri" pitchFamily="34" charset="0"/>
              </a:rPr>
              <a:t>Concentrations distributions or empirical values must be provided Two additional factors</a:t>
            </a:r>
            <a:endParaRPr lang="en-US" sz="2000" dirty="0">
              <a:latin typeface="Calibri" pitchFamily="34" charset="0"/>
            </a:endParaRPr>
          </a:p>
        </p:txBody>
      </p:sp>
      <p:sp>
        <p:nvSpPr>
          <p:cNvPr id="17" name="Title 3"/>
          <p:cNvSpPr txBox="1">
            <a:spLocks/>
          </p:cNvSpPr>
          <p:nvPr/>
        </p:nvSpPr>
        <p:spPr bwMode="auto">
          <a:xfrm>
            <a:off x="784224" y="436003"/>
            <a:ext cx="6835775" cy="1143000"/>
          </a:xfrm>
          <a:prstGeom prst="rect">
            <a:avLst/>
          </a:prstGeom>
          <a:noFill/>
          <a:ln>
            <a:miter lim="800000"/>
            <a:headEnd/>
            <a:tailEnd/>
          </a:ln>
        </p:spPr>
        <p:txBody>
          <a:bodyPr/>
          <a:lstStyle>
            <a:lvl1pPr algn="ctr" rtl="0" eaLnBrk="0" fontAlgn="base" hangingPunct="0">
              <a:spcBef>
                <a:spcPct val="0"/>
              </a:spcBef>
              <a:spcAft>
                <a:spcPct val="0"/>
              </a:spcAft>
              <a:defRPr sz="4400" b="1" kern="1200">
                <a:solidFill>
                  <a:srgbClr val="558ED5"/>
                </a:solidFill>
                <a:latin typeface="+mj-lt"/>
                <a:ea typeface="+mj-ea"/>
                <a:cs typeface="+mj-cs"/>
              </a:defRPr>
            </a:lvl1pPr>
            <a:lvl2pPr algn="ctr" rtl="0" eaLnBrk="0" fontAlgn="base" hangingPunct="0">
              <a:spcBef>
                <a:spcPct val="0"/>
              </a:spcBef>
              <a:spcAft>
                <a:spcPct val="0"/>
              </a:spcAft>
              <a:defRPr sz="4400" b="1">
                <a:solidFill>
                  <a:srgbClr val="558ED5"/>
                </a:solidFill>
                <a:latin typeface="Calibri" pitchFamily="34" charset="0"/>
              </a:defRPr>
            </a:lvl2pPr>
            <a:lvl3pPr algn="ctr" rtl="0" eaLnBrk="0" fontAlgn="base" hangingPunct="0">
              <a:spcBef>
                <a:spcPct val="0"/>
              </a:spcBef>
              <a:spcAft>
                <a:spcPct val="0"/>
              </a:spcAft>
              <a:defRPr sz="4400" b="1">
                <a:solidFill>
                  <a:srgbClr val="558ED5"/>
                </a:solidFill>
                <a:latin typeface="Calibri" pitchFamily="34" charset="0"/>
              </a:defRPr>
            </a:lvl3pPr>
            <a:lvl4pPr algn="ctr" rtl="0" eaLnBrk="0" fontAlgn="base" hangingPunct="0">
              <a:spcBef>
                <a:spcPct val="0"/>
              </a:spcBef>
              <a:spcAft>
                <a:spcPct val="0"/>
              </a:spcAft>
              <a:defRPr sz="4400" b="1">
                <a:solidFill>
                  <a:srgbClr val="558ED5"/>
                </a:solidFill>
                <a:latin typeface="Calibri" pitchFamily="34" charset="0"/>
              </a:defRPr>
            </a:lvl4pPr>
            <a:lvl5pPr algn="ctr" rtl="0" eaLnBrk="0" fontAlgn="base" hangingPunct="0">
              <a:spcBef>
                <a:spcPct val="0"/>
              </a:spcBef>
              <a:spcAft>
                <a:spcPct val="0"/>
              </a:spcAft>
              <a:defRPr sz="4400" b="1">
                <a:solidFill>
                  <a:srgbClr val="558ED5"/>
                </a:solidFill>
                <a:latin typeface="Calibri" pitchFamily="34" charset="0"/>
              </a:defRPr>
            </a:lvl5pPr>
            <a:lvl6pPr marL="457200" algn="ctr" rtl="0" fontAlgn="base">
              <a:spcBef>
                <a:spcPct val="0"/>
              </a:spcBef>
              <a:spcAft>
                <a:spcPct val="0"/>
              </a:spcAft>
              <a:defRPr sz="4400" b="1">
                <a:solidFill>
                  <a:srgbClr val="558ED5"/>
                </a:solidFill>
                <a:latin typeface="Calibri" pitchFamily="34" charset="0"/>
              </a:defRPr>
            </a:lvl6pPr>
            <a:lvl7pPr marL="914400" algn="ctr" rtl="0" fontAlgn="base">
              <a:spcBef>
                <a:spcPct val="0"/>
              </a:spcBef>
              <a:spcAft>
                <a:spcPct val="0"/>
              </a:spcAft>
              <a:defRPr sz="4400" b="1">
                <a:solidFill>
                  <a:srgbClr val="558ED5"/>
                </a:solidFill>
                <a:latin typeface="Calibri" pitchFamily="34" charset="0"/>
              </a:defRPr>
            </a:lvl7pPr>
            <a:lvl8pPr marL="1371600" algn="ctr" rtl="0" fontAlgn="base">
              <a:spcBef>
                <a:spcPct val="0"/>
              </a:spcBef>
              <a:spcAft>
                <a:spcPct val="0"/>
              </a:spcAft>
              <a:defRPr sz="4400" b="1">
                <a:solidFill>
                  <a:srgbClr val="558ED5"/>
                </a:solidFill>
                <a:latin typeface="Calibri" pitchFamily="34" charset="0"/>
              </a:defRPr>
            </a:lvl8pPr>
            <a:lvl9pPr marL="1828800" algn="ctr" rtl="0" fontAlgn="base">
              <a:spcBef>
                <a:spcPct val="0"/>
              </a:spcBef>
              <a:spcAft>
                <a:spcPct val="0"/>
              </a:spcAft>
              <a:defRPr sz="4400" b="1">
                <a:solidFill>
                  <a:srgbClr val="558ED5"/>
                </a:solidFill>
                <a:latin typeface="Calibri" pitchFamily="34" charset="0"/>
              </a:defRPr>
            </a:lvl9pPr>
          </a:lstStyle>
          <a:p>
            <a:pPr eaLnBrk="1" hangingPunct="1"/>
            <a:r>
              <a:rPr lang="en-US" sz="3600" dirty="0" smtClean="0">
                <a:solidFill>
                  <a:srgbClr val="355777"/>
                </a:solidFill>
              </a:rPr>
              <a:t>          Exposure Scenarios</a:t>
            </a:r>
          </a:p>
        </p:txBody>
      </p:sp>
      <p:pic>
        <p:nvPicPr>
          <p:cNvPr id="13" name="Picture 2"/>
          <p:cNvPicPr>
            <a:picLocks noChangeAspect="1" noChangeArrowheads="1"/>
          </p:cNvPicPr>
          <p:nvPr/>
        </p:nvPicPr>
        <p:blipFill>
          <a:blip r:embed="rId2"/>
          <a:srcRect l="11894" t="20543" r="37856" b="30502"/>
          <a:stretch>
            <a:fillRect/>
          </a:stretch>
        </p:blipFill>
        <p:spPr bwMode="auto">
          <a:xfrm>
            <a:off x="2652979" y="4453942"/>
            <a:ext cx="1600200" cy="1143000"/>
          </a:xfrm>
          <a:prstGeom prst="rect">
            <a:avLst/>
          </a:prstGeom>
          <a:noFill/>
          <a:ln w="9525">
            <a:solidFill>
              <a:schemeClr val="tx1"/>
            </a:solidFill>
            <a:miter lim="800000"/>
            <a:headEnd/>
            <a:tailEnd/>
          </a:ln>
        </p:spPr>
      </p:pic>
      <p:sp>
        <p:nvSpPr>
          <p:cNvPr id="14" name="TextBox 6"/>
          <p:cNvSpPr txBox="1">
            <a:spLocks noChangeArrowheads="1"/>
          </p:cNvSpPr>
          <p:nvPr/>
        </p:nvSpPr>
        <p:spPr bwMode="auto">
          <a:xfrm flipH="1">
            <a:off x="149177" y="5901742"/>
            <a:ext cx="2057400" cy="646113"/>
          </a:xfrm>
          <a:prstGeom prst="rect">
            <a:avLst/>
          </a:prstGeom>
          <a:noFill/>
          <a:ln w="9525">
            <a:noFill/>
            <a:miter lim="800000"/>
            <a:headEnd/>
            <a:tailEnd/>
          </a:ln>
        </p:spPr>
        <p:txBody>
          <a:bodyPr>
            <a:spAutoFit/>
          </a:bodyPr>
          <a:lstStyle/>
          <a:p>
            <a:pPr algn="ctr"/>
            <a:r>
              <a:rPr lang="en-US" dirty="0">
                <a:latin typeface="Calibri" pitchFamily="34" charset="0"/>
              </a:rPr>
              <a:t>Mass of Commodity</a:t>
            </a:r>
          </a:p>
          <a:p>
            <a:pPr algn="ctr"/>
            <a:r>
              <a:rPr lang="en-US" dirty="0">
                <a:latin typeface="Calibri" pitchFamily="34" charset="0"/>
              </a:rPr>
              <a:t>Consumed  </a:t>
            </a:r>
          </a:p>
        </p:txBody>
      </p:sp>
      <p:sp>
        <p:nvSpPr>
          <p:cNvPr id="18" name="TextBox 7"/>
          <p:cNvSpPr txBox="1">
            <a:spLocks noChangeArrowheads="1"/>
          </p:cNvSpPr>
          <p:nvPr/>
        </p:nvSpPr>
        <p:spPr bwMode="auto">
          <a:xfrm flipH="1">
            <a:off x="2537335" y="5901742"/>
            <a:ext cx="1706563" cy="646113"/>
          </a:xfrm>
          <a:prstGeom prst="rect">
            <a:avLst/>
          </a:prstGeom>
          <a:noFill/>
          <a:ln w="9525">
            <a:noFill/>
            <a:miter lim="800000"/>
            <a:headEnd/>
            <a:tailEnd/>
          </a:ln>
        </p:spPr>
        <p:txBody>
          <a:bodyPr>
            <a:spAutoFit/>
          </a:bodyPr>
          <a:lstStyle/>
          <a:p>
            <a:pPr algn="ctr"/>
            <a:r>
              <a:rPr lang="en-US" dirty="0">
                <a:latin typeface="Calibri" pitchFamily="34" charset="0"/>
              </a:rPr>
              <a:t>Concentration in food </a:t>
            </a:r>
            <a:r>
              <a:rPr lang="en-US" dirty="0" smtClean="0">
                <a:latin typeface="Calibri" pitchFamily="34" charset="0"/>
              </a:rPr>
              <a:t>group</a:t>
            </a:r>
            <a:endParaRPr lang="en-US" dirty="0">
              <a:latin typeface="Calibri" pitchFamily="34" charset="0"/>
            </a:endParaRPr>
          </a:p>
        </p:txBody>
      </p:sp>
      <p:sp>
        <p:nvSpPr>
          <p:cNvPr id="19" name="TextBox 8"/>
          <p:cNvSpPr txBox="1">
            <a:spLocks noChangeArrowheads="1"/>
          </p:cNvSpPr>
          <p:nvPr/>
        </p:nvSpPr>
        <p:spPr bwMode="auto">
          <a:xfrm flipH="1">
            <a:off x="7880378" y="5596942"/>
            <a:ext cx="1056611" cy="923330"/>
          </a:xfrm>
          <a:prstGeom prst="rect">
            <a:avLst/>
          </a:prstGeom>
          <a:noFill/>
          <a:ln w="9525">
            <a:noFill/>
            <a:miter lim="800000"/>
            <a:headEnd/>
            <a:tailEnd/>
          </a:ln>
        </p:spPr>
        <p:txBody>
          <a:bodyPr wrap="square">
            <a:spAutoFit/>
          </a:bodyPr>
          <a:lstStyle/>
          <a:p>
            <a:pPr algn="ctr"/>
            <a:r>
              <a:rPr lang="en-US" dirty="0" smtClean="0">
                <a:latin typeface="Calibri" pitchFamily="34" charset="0"/>
              </a:rPr>
              <a:t>    </a:t>
            </a:r>
            <a:r>
              <a:rPr lang="en-US" dirty="0">
                <a:latin typeface="Calibri" pitchFamily="34" charset="0"/>
              </a:rPr>
              <a:t>Dietary </a:t>
            </a:r>
            <a:r>
              <a:rPr lang="en-US" dirty="0" smtClean="0">
                <a:latin typeface="Calibri" pitchFamily="34" charset="0"/>
              </a:rPr>
              <a:t>Exposure</a:t>
            </a:r>
            <a:endParaRPr lang="en-US" dirty="0">
              <a:latin typeface="Calibri" pitchFamily="34" charset="0"/>
            </a:endParaRPr>
          </a:p>
        </p:txBody>
      </p:sp>
      <p:sp>
        <p:nvSpPr>
          <p:cNvPr id="20" name="TextBox 19"/>
          <p:cNvSpPr txBox="1"/>
          <p:nvPr/>
        </p:nvSpPr>
        <p:spPr>
          <a:xfrm>
            <a:off x="128540" y="4722230"/>
            <a:ext cx="2057400" cy="4000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fontAlgn="auto">
              <a:spcBef>
                <a:spcPts val="0"/>
              </a:spcBef>
              <a:spcAft>
                <a:spcPts val="0"/>
              </a:spcAft>
              <a:defRPr/>
            </a:pPr>
            <a:r>
              <a:rPr lang="en-US" sz="2000" b="1" dirty="0"/>
              <a:t>NHANES-WWEIA</a:t>
            </a:r>
            <a:endParaRPr lang="en-US" dirty="0"/>
          </a:p>
        </p:txBody>
      </p:sp>
      <p:cxnSp>
        <p:nvCxnSpPr>
          <p:cNvPr id="21" name="Straight Arrow Connector 20"/>
          <p:cNvCxnSpPr/>
          <p:nvPr/>
        </p:nvCxnSpPr>
        <p:spPr>
          <a:xfrm>
            <a:off x="1063577" y="5122280"/>
            <a:ext cx="0" cy="590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11"/>
          <p:cNvSpPr txBox="1">
            <a:spLocks noChangeArrowheads="1"/>
          </p:cNvSpPr>
          <p:nvPr/>
        </p:nvSpPr>
        <p:spPr bwMode="auto">
          <a:xfrm>
            <a:off x="2152916" y="6023936"/>
            <a:ext cx="304800" cy="369887"/>
          </a:xfrm>
          <a:prstGeom prst="rect">
            <a:avLst/>
          </a:prstGeom>
          <a:noFill/>
          <a:ln w="9525">
            <a:noFill/>
            <a:miter lim="800000"/>
            <a:headEnd/>
            <a:tailEnd/>
          </a:ln>
        </p:spPr>
        <p:txBody>
          <a:bodyPr wrap="none">
            <a:spAutoFit/>
          </a:bodyPr>
          <a:lstStyle/>
          <a:p>
            <a:r>
              <a:rPr lang="en-US" dirty="0">
                <a:latin typeface="Calibri" pitchFamily="34" charset="0"/>
              </a:rPr>
              <a:t>X</a:t>
            </a:r>
          </a:p>
        </p:txBody>
      </p:sp>
      <p:sp>
        <p:nvSpPr>
          <p:cNvPr id="23" name="TextBox 11"/>
          <p:cNvSpPr txBox="1">
            <a:spLocks noChangeArrowheads="1"/>
          </p:cNvSpPr>
          <p:nvPr/>
        </p:nvSpPr>
        <p:spPr bwMode="auto">
          <a:xfrm>
            <a:off x="6084226" y="6023936"/>
            <a:ext cx="304800" cy="369887"/>
          </a:xfrm>
          <a:prstGeom prst="rect">
            <a:avLst/>
          </a:prstGeom>
          <a:noFill/>
          <a:ln w="9525">
            <a:noFill/>
            <a:miter lim="800000"/>
            <a:headEnd/>
            <a:tailEnd/>
          </a:ln>
        </p:spPr>
        <p:txBody>
          <a:bodyPr wrap="none">
            <a:spAutoFit/>
          </a:bodyPr>
          <a:lstStyle/>
          <a:p>
            <a:r>
              <a:rPr lang="en-US" dirty="0">
                <a:latin typeface="Calibri" pitchFamily="34" charset="0"/>
              </a:rPr>
              <a:t>X</a:t>
            </a:r>
          </a:p>
        </p:txBody>
      </p:sp>
      <p:sp>
        <p:nvSpPr>
          <p:cNvPr id="24" name="TextBox 7"/>
          <p:cNvSpPr txBox="1">
            <a:spLocks noChangeArrowheads="1"/>
          </p:cNvSpPr>
          <p:nvPr/>
        </p:nvSpPr>
        <p:spPr bwMode="auto">
          <a:xfrm flipH="1">
            <a:off x="4613743" y="5208857"/>
            <a:ext cx="1487378" cy="1477328"/>
          </a:xfrm>
          <a:prstGeom prst="rect">
            <a:avLst/>
          </a:prstGeom>
          <a:noFill/>
          <a:ln w="9525">
            <a:noFill/>
            <a:miter lim="800000"/>
            <a:headEnd/>
            <a:tailEnd/>
          </a:ln>
        </p:spPr>
        <p:txBody>
          <a:bodyPr wrap="square">
            <a:spAutoFit/>
          </a:bodyPr>
          <a:lstStyle/>
          <a:p>
            <a:pPr algn="ctr"/>
            <a:r>
              <a:rPr lang="en-US" dirty="0" smtClean="0">
                <a:latin typeface="Calibri" pitchFamily="34" charset="0"/>
              </a:rPr>
              <a:t>Probability of Food Contact Substance</a:t>
            </a:r>
          </a:p>
          <a:p>
            <a:pPr algn="ctr"/>
            <a:r>
              <a:rPr lang="en-US" dirty="0" smtClean="0">
                <a:latin typeface="Calibri" pitchFamily="34" charset="0"/>
              </a:rPr>
              <a:t>Containing</a:t>
            </a:r>
          </a:p>
          <a:p>
            <a:pPr algn="ctr"/>
            <a:r>
              <a:rPr lang="en-US" dirty="0" smtClean="0">
                <a:latin typeface="Calibri" pitchFamily="34" charset="0"/>
              </a:rPr>
              <a:t>Chemical</a:t>
            </a:r>
            <a:endParaRPr lang="en-US" dirty="0">
              <a:latin typeface="Calibri" pitchFamily="34" charset="0"/>
            </a:endParaRPr>
          </a:p>
        </p:txBody>
      </p:sp>
      <p:sp>
        <p:nvSpPr>
          <p:cNvPr id="25" name="TextBox 7"/>
          <p:cNvSpPr txBox="1">
            <a:spLocks noChangeArrowheads="1"/>
          </p:cNvSpPr>
          <p:nvPr/>
        </p:nvSpPr>
        <p:spPr bwMode="auto">
          <a:xfrm flipH="1">
            <a:off x="6281076" y="5208857"/>
            <a:ext cx="1394138" cy="1477328"/>
          </a:xfrm>
          <a:prstGeom prst="rect">
            <a:avLst/>
          </a:prstGeom>
          <a:noFill/>
          <a:ln w="9525">
            <a:noFill/>
            <a:miter lim="800000"/>
            <a:headEnd/>
            <a:tailEnd/>
          </a:ln>
        </p:spPr>
        <p:txBody>
          <a:bodyPr wrap="square">
            <a:spAutoFit/>
          </a:bodyPr>
          <a:lstStyle/>
          <a:p>
            <a:pPr algn="ctr"/>
            <a:r>
              <a:rPr lang="en-US" dirty="0" smtClean="0">
                <a:latin typeface="Calibri" pitchFamily="34" charset="0"/>
              </a:rPr>
              <a:t>Fraction of Food in Group Contacting FCS</a:t>
            </a:r>
            <a:endParaRPr lang="en-US" dirty="0">
              <a:latin typeface="Calibri" pitchFamily="34" charset="0"/>
            </a:endParaRPr>
          </a:p>
        </p:txBody>
      </p:sp>
      <p:sp>
        <p:nvSpPr>
          <p:cNvPr id="26" name="TextBox 11"/>
          <p:cNvSpPr txBox="1">
            <a:spLocks noChangeArrowheads="1"/>
          </p:cNvSpPr>
          <p:nvPr/>
        </p:nvSpPr>
        <p:spPr bwMode="auto">
          <a:xfrm>
            <a:off x="4256464" y="6023936"/>
            <a:ext cx="304800" cy="369887"/>
          </a:xfrm>
          <a:prstGeom prst="rect">
            <a:avLst/>
          </a:prstGeom>
          <a:noFill/>
          <a:ln w="9525">
            <a:noFill/>
            <a:miter lim="800000"/>
            <a:headEnd/>
            <a:tailEnd/>
          </a:ln>
        </p:spPr>
        <p:txBody>
          <a:bodyPr wrap="none">
            <a:spAutoFit/>
          </a:bodyPr>
          <a:lstStyle/>
          <a:p>
            <a:r>
              <a:rPr lang="en-US" dirty="0">
                <a:latin typeface="Calibri" pitchFamily="34" charset="0"/>
              </a:rPr>
              <a:t>X</a:t>
            </a:r>
          </a:p>
        </p:txBody>
      </p:sp>
      <p:sp>
        <p:nvSpPr>
          <p:cNvPr id="27" name="TextBox 11"/>
          <p:cNvSpPr txBox="1">
            <a:spLocks noChangeArrowheads="1"/>
          </p:cNvSpPr>
          <p:nvPr/>
        </p:nvSpPr>
        <p:spPr bwMode="auto">
          <a:xfrm>
            <a:off x="7580296" y="6023935"/>
            <a:ext cx="300082" cy="369332"/>
          </a:xfrm>
          <a:prstGeom prst="rect">
            <a:avLst/>
          </a:prstGeom>
          <a:noFill/>
          <a:ln w="9525">
            <a:noFill/>
            <a:miter lim="800000"/>
            <a:headEnd/>
            <a:tailEnd/>
          </a:ln>
        </p:spPr>
        <p:txBody>
          <a:bodyPr wrap="none">
            <a:spAutoFit/>
          </a:bodyPr>
          <a:lstStyle/>
          <a:p>
            <a:r>
              <a:rPr lang="en-US" dirty="0">
                <a:latin typeface="Calibri" pitchFamily="34" charset="0"/>
              </a:rPr>
              <a:t>=</a:t>
            </a:r>
          </a:p>
        </p:txBody>
      </p:sp>
      <p:sp>
        <p:nvSpPr>
          <p:cNvPr id="16" name="TextBox 15"/>
          <p:cNvSpPr txBox="1"/>
          <p:nvPr/>
        </p:nvSpPr>
        <p:spPr>
          <a:xfrm>
            <a:off x="7043155" y="907704"/>
            <a:ext cx="1895746" cy="523220"/>
          </a:xfrm>
          <a:prstGeom prst="rect">
            <a:avLst/>
          </a:prstGeom>
          <a:noFill/>
        </p:spPr>
        <p:txBody>
          <a:bodyPr wrap="square" rtlCol="0">
            <a:spAutoFit/>
          </a:bodyPr>
          <a:lstStyle/>
          <a:p>
            <a:r>
              <a:rPr lang="en-US" sz="1400" i="1" dirty="0" smtClean="0">
                <a:solidFill>
                  <a:schemeClr val="bg1">
                    <a:lumMod val="50000"/>
                  </a:schemeClr>
                </a:solidFill>
              </a:rPr>
              <a:t>SHEDS Technical Manual Section 4.6.2</a:t>
            </a:r>
            <a:endParaRPr lang="en-US" sz="1400" i="1" dirty="0">
              <a:solidFill>
                <a:schemeClr val="bg1">
                  <a:lumMod val="50000"/>
                </a:schemeClr>
              </a:solidFill>
            </a:endParaRPr>
          </a:p>
        </p:txBody>
      </p:sp>
    </p:spTree>
    <p:extLst>
      <p:ext uri="{BB962C8B-B14F-4D97-AF65-F5344CB8AC3E}">
        <p14:creationId xmlns:p14="http://schemas.microsoft.com/office/powerpoint/2010/main" val="9507993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825043" y="4290399"/>
            <a:ext cx="1173345" cy="5502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34" name="Title 3"/>
          <p:cNvSpPr txBox="1">
            <a:spLocks/>
          </p:cNvSpPr>
          <p:nvPr/>
        </p:nvSpPr>
        <p:spPr bwMode="auto">
          <a:xfrm>
            <a:off x="1928015" y="328127"/>
            <a:ext cx="7110788" cy="1143000"/>
          </a:xfrm>
          <a:prstGeom prst="rect">
            <a:avLst/>
          </a:prstGeom>
          <a:noFill/>
          <a:ln w="9525">
            <a:noFill/>
            <a:miter lim="800000"/>
            <a:headEnd/>
            <a:tailEnd/>
          </a:ln>
        </p:spPr>
        <p:txBody>
          <a:bodyPr/>
          <a:lstStyle/>
          <a:p>
            <a:pPr algn="ctr"/>
            <a:r>
              <a:rPr lang="en-US" sz="2400" b="1" dirty="0">
                <a:solidFill>
                  <a:schemeClr val="accent1">
                    <a:lumMod val="75000"/>
                  </a:schemeClr>
                </a:solidFill>
                <a:latin typeface="Arial" panose="020B0604020202020204" pitchFamily="34" charset="0"/>
                <a:cs typeface="Arial" panose="020B0604020202020204" pitchFamily="34" charset="0"/>
              </a:rPr>
              <a:t>Dermal Removal Processes, Hand-to-Mouth Transfer, and </a:t>
            </a:r>
            <a:r>
              <a:rPr lang="en-US" sz="2400" b="1" dirty="0" smtClean="0">
                <a:solidFill>
                  <a:schemeClr val="accent1">
                    <a:lumMod val="75000"/>
                  </a:schemeClr>
                </a:solidFill>
                <a:latin typeface="Arial" panose="020B0604020202020204" pitchFamily="34" charset="0"/>
                <a:cs typeface="Arial" panose="020B0604020202020204" pitchFamily="34" charset="0"/>
              </a:rPr>
              <a:t>Absorption </a:t>
            </a:r>
            <a:r>
              <a:rPr lang="en-US" sz="2400" b="1" dirty="0">
                <a:solidFill>
                  <a:schemeClr val="accent1">
                    <a:lumMod val="75000"/>
                  </a:schemeClr>
                </a:solidFill>
                <a:latin typeface="Arial" panose="020B0604020202020204" pitchFamily="34" charset="0"/>
                <a:cs typeface="Arial" panose="020B0604020202020204" pitchFamily="34" charset="0"/>
              </a:rPr>
              <a:t>by Route </a:t>
            </a:r>
            <a:endParaRPr lang="en-US" sz="2400" b="1" dirty="0">
              <a:solidFill>
                <a:schemeClr val="accent1">
                  <a:lumMod val="75000"/>
                </a:schemeClr>
              </a:solidFill>
            </a:endParaRPr>
          </a:p>
        </p:txBody>
      </p:sp>
      <p:sp>
        <p:nvSpPr>
          <p:cNvPr id="17" name="Content Placeholder 10"/>
          <p:cNvSpPr txBox="1">
            <a:spLocks/>
          </p:cNvSpPr>
          <p:nvPr/>
        </p:nvSpPr>
        <p:spPr bwMode="auto">
          <a:xfrm>
            <a:off x="-350355" y="1738128"/>
            <a:ext cx="5335048" cy="3252787"/>
          </a:xfrm>
          <a:prstGeom prst="rect">
            <a:avLst/>
          </a:prstGeom>
          <a:noFill/>
          <a:ln w="9525">
            <a:noFill/>
            <a:miter lim="800000"/>
            <a:headEnd/>
            <a:tailEnd/>
          </a:ln>
        </p:spPr>
        <p:txBody>
          <a:bodyPr/>
          <a:lstStyle/>
          <a:p>
            <a:pPr marL="800100" lvl="1" indent="-342900">
              <a:spcBef>
                <a:spcPct val="20000"/>
              </a:spcBef>
              <a:buClr>
                <a:schemeClr val="accent1"/>
              </a:buClr>
              <a:buFont typeface="Wingdings" pitchFamily="2" charset="2"/>
              <a:buChar char="§"/>
            </a:pPr>
            <a:r>
              <a:rPr lang="en-US" sz="2000" dirty="0" smtClean="0">
                <a:latin typeface="Calibri" pitchFamily="34" charset="0"/>
              </a:rPr>
              <a:t>For each chemical, determining exposure contribution of each to each route from all sources/scenarios</a:t>
            </a:r>
          </a:p>
          <a:p>
            <a:pPr marL="1257300" lvl="2" indent="-342900">
              <a:spcBef>
                <a:spcPct val="20000"/>
              </a:spcBef>
              <a:buClr>
                <a:schemeClr val="accent1"/>
              </a:buClr>
              <a:buFont typeface="Wingdings" pitchFamily="2" charset="2"/>
              <a:buChar char="§"/>
            </a:pPr>
            <a:endParaRPr lang="en-US" sz="2000" dirty="0">
              <a:latin typeface="Calibri" pitchFamily="34" charset="0"/>
            </a:endParaRPr>
          </a:p>
          <a:p>
            <a:pPr marL="800100" lvl="1" indent="-342900">
              <a:spcBef>
                <a:spcPct val="20000"/>
              </a:spcBef>
              <a:buClr>
                <a:schemeClr val="accent1"/>
              </a:buClr>
              <a:buFont typeface="Wingdings" pitchFamily="2" charset="2"/>
              <a:buChar char="§"/>
            </a:pPr>
            <a:r>
              <a:rPr lang="en-US" sz="2000" dirty="0" smtClean="0">
                <a:latin typeface="Calibri" pitchFamily="34" charset="0"/>
              </a:rPr>
              <a:t>Apply dermal removal processes:  bathing, </a:t>
            </a:r>
            <a:r>
              <a:rPr lang="en-US" sz="2000" dirty="0" err="1" smtClean="0">
                <a:latin typeface="Calibri" pitchFamily="34" charset="0"/>
              </a:rPr>
              <a:t>handwashing</a:t>
            </a:r>
            <a:r>
              <a:rPr lang="en-US" sz="2000" dirty="0" smtClean="0">
                <a:latin typeface="Calibri" pitchFamily="34" charset="0"/>
              </a:rPr>
              <a:t>, dermal absorption, brush-off, hand-to-mouth transfer and calculate final dermal and ingestion exposures</a:t>
            </a:r>
          </a:p>
          <a:p>
            <a:pPr marL="800100" lvl="1" indent="-342900">
              <a:spcBef>
                <a:spcPct val="20000"/>
              </a:spcBef>
              <a:buClr>
                <a:schemeClr val="accent1"/>
              </a:buClr>
              <a:buFont typeface="Wingdings" pitchFamily="2" charset="2"/>
              <a:buChar char="§"/>
            </a:pPr>
            <a:endParaRPr lang="en-US" sz="2000" dirty="0">
              <a:latin typeface="Calibri" pitchFamily="34" charset="0"/>
            </a:endParaRPr>
          </a:p>
          <a:p>
            <a:pPr marL="800100" lvl="1" indent="-342900">
              <a:spcBef>
                <a:spcPct val="20000"/>
              </a:spcBef>
              <a:buClr>
                <a:schemeClr val="accent1"/>
              </a:buClr>
              <a:buFont typeface="Wingdings" pitchFamily="2" charset="2"/>
              <a:buChar char="§"/>
            </a:pPr>
            <a:r>
              <a:rPr lang="en-US" sz="2000" dirty="0" smtClean="0">
                <a:latin typeface="Calibri" pitchFamily="34" charset="0"/>
              </a:rPr>
              <a:t>Apply route-specific absorption fractions and sum across routes to achieve total intake dose in mg/kg/</a:t>
            </a:r>
            <a:r>
              <a:rPr lang="en-US" sz="2000" dirty="0" err="1" smtClean="0">
                <a:latin typeface="Calibri" pitchFamily="34" charset="0"/>
              </a:rPr>
              <a:t>bw</a:t>
            </a:r>
            <a:r>
              <a:rPr lang="en-US" sz="2000" dirty="0" smtClean="0">
                <a:latin typeface="Calibri" pitchFamily="34" charset="0"/>
              </a:rPr>
              <a:t>-day</a:t>
            </a:r>
          </a:p>
          <a:p>
            <a:pPr marL="800100" lvl="1" indent="-342900">
              <a:spcBef>
                <a:spcPct val="20000"/>
              </a:spcBef>
              <a:buClr>
                <a:schemeClr val="accent1"/>
              </a:buClr>
              <a:buFont typeface="Wingdings" pitchFamily="2" charset="2"/>
              <a:buChar char="§"/>
            </a:pPr>
            <a:endParaRPr lang="en-US" sz="2000" dirty="0">
              <a:latin typeface="Calibri" pitchFamily="34" charset="0"/>
            </a:endParaRPr>
          </a:p>
          <a:p>
            <a:pPr marL="800100" lvl="1" indent="-342900">
              <a:spcBef>
                <a:spcPct val="20000"/>
              </a:spcBef>
              <a:buClr>
                <a:schemeClr val="accent1"/>
              </a:buClr>
              <a:buFont typeface="Wingdings" pitchFamily="2" charset="2"/>
              <a:buChar char="§"/>
            </a:pPr>
            <a:endParaRPr lang="en-US" sz="2000" dirty="0">
              <a:latin typeface="Calibri" pitchFamily="34" charset="0"/>
            </a:endParaRPr>
          </a:p>
        </p:txBody>
      </p:sp>
      <p:pic>
        <p:nvPicPr>
          <p:cNvPr id="2054" name="Picture 6" descr="https://sp.yimg.com/ib/th?id=HN.608036416059215344&amp;pid=15.1&amp;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5246" y="2947123"/>
            <a:ext cx="746112" cy="67896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371888" y="4557438"/>
            <a:ext cx="2063469" cy="234669"/>
          </a:xfrm>
          <a:prstGeom prst="rect">
            <a:avLst/>
          </a:prstGeom>
          <a:solidFill>
            <a:srgbClr val="FDA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Skin</a:t>
            </a:r>
            <a:endParaRPr lang="en-US" dirty="0">
              <a:solidFill>
                <a:schemeClr val="accent6">
                  <a:lumMod val="50000"/>
                </a:schemeClr>
              </a:solidFill>
            </a:endParaRPr>
          </a:p>
        </p:txBody>
      </p:sp>
      <p:sp>
        <p:nvSpPr>
          <p:cNvPr id="14" name="Rectangle 13"/>
          <p:cNvSpPr/>
          <p:nvPr/>
        </p:nvSpPr>
        <p:spPr>
          <a:xfrm>
            <a:off x="6370539" y="4766482"/>
            <a:ext cx="2063469" cy="5758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Blood</a:t>
            </a:r>
            <a:endParaRPr lang="en-US" dirty="0">
              <a:solidFill>
                <a:schemeClr val="bg1"/>
              </a:solidFill>
            </a:endParaRPr>
          </a:p>
        </p:txBody>
      </p:sp>
      <p:cxnSp>
        <p:nvCxnSpPr>
          <p:cNvPr id="10" name="Straight Arrow Connector 9"/>
          <p:cNvCxnSpPr/>
          <p:nvPr/>
        </p:nvCxnSpPr>
        <p:spPr>
          <a:xfrm>
            <a:off x="7828456" y="4476517"/>
            <a:ext cx="16184" cy="704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339522" y="4039547"/>
            <a:ext cx="670291" cy="306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534447" y="3723957"/>
            <a:ext cx="83616" cy="571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6865504" y="3740142"/>
            <a:ext cx="392465" cy="554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7"/>
            <a:endCxn id="25" idx="1"/>
          </p:cNvCxnSpPr>
          <p:nvPr/>
        </p:nvCxnSpPr>
        <p:spPr>
          <a:xfrm flipV="1">
            <a:off x="7826556" y="4021499"/>
            <a:ext cx="342480" cy="349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93866" y="2582979"/>
            <a:ext cx="897490" cy="369332"/>
          </a:xfrm>
          <a:prstGeom prst="rect">
            <a:avLst/>
          </a:prstGeom>
          <a:noFill/>
        </p:spPr>
        <p:txBody>
          <a:bodyPr wrap="none" rtlCol="0">
            <a:spAutoFit/>
          </a:bodyPr>
          <a:lstStyle/>
          <a:p>
            <a:r>
              <a:rPr lang="en-US" dirty="0" smtClean="0">
                <a:latin typeface="+mj-lt"/>
              </a:rPr>
              <a:t>bathing</a:t>
            </a:r>
            <a:endParaRPr lang="en-US" dirty="0">
              <a:latin typeface="+mj-lt"/>
            </a:endParaRPr>
          </a:p>
        </p:txBody>
      </p:sp>
      <p:sp>
        <p:nvSpPr>
          <p:cNvPr id="25" name="TextBox 24"/>
          <p:cNvSpPr txBox="1"/>
          <p:nvPr/>
        </p:nvSpPr>
        <p:spPr>
          <a:xfrm>
            <a:off x="8169036" y="3698333"/>
            <a:ext cx="840857" cy="646331"/>
          </a:xfrm>
          <a:prstGeom prst="rect">
            <a:avLst/>
          </a:prstGeom>
          <a:noFill/>
        </p:spPr>
        <p:txBody>
          <a:bodyPr wrap="square" rtlCol="0">
            <a:spAutoFit/>
          </a:bodyPr>
          <a:lstStyle/>
          <a:p>
            <a:r>
              <a:rPr lang="en-US" dirty="0">
                <a:latin typeface="+mj-lt"/>
              </a:rPr>
              <a:t>b</a:t>
            </a:r>
            <a:r>
              <a:rPr lang="en-US" dirty="0" smtClean="0">
                <a:latin typeface="+mj-lt"/>
              </a:rPr>
              <a:t>rush-off</a:t>
            </a:r>
            <a:endParaRPr lang="en-US" dirty="0">
              <a:latin typeface="+mj-lt"/>
            </a:endParaRPr>
          </a:p>
        </p:txBody>
      </p:sp>
      <p:sp>
        <p:nvSpPr>
          <p:cNvPr id="26" name="TextBox 25"/>
          <p:cNvSpPr txBox="1"/>
          <p:nvPr/>
        </p:nvSpPr>
        <p:spPr>
          <a:xfrm>
            <a:off x="5214094" y="3365210"/>
            <a:ext cx="1457200" cy="646331"/>
          </a:xfrm>
          <a:prstGeom prst="rect">
            <a:avLst/>
          </a:prstGeom>
          <a:noFill/>
        </p:spPr>
        <p:txBody>
          <a:bodyPr wrap="square" rtlCol="0">
            <a:spAutoFit/>
          </a:bodyPr>
          <a:lstStyle/>
          <a:p>
            <a:r>
              <a:rPr lang="en-US" dirty="0">
                <a:latin typeface="+mj-lt"/>
              </a:rPr>
              <a:t>h</a:t>
            </a:r>
            <a:r>
              <a:rPr lang="en-US" dirty="0" smtClean="0">
                <a:latin typeface="+mj-lt"/>
              </a:rPr>
              <a:t>and-washing</a:t>
            </a:r>
            <a:endParaRPr lang="en-US" dirty="0">
              <a:latin typeface="+mj-lt"/>
            </a:endParaRPr>
          </a:p>
        </p:txBody>
      </p:sp>
      <p:sp>
        <p:nvSpPr>
          <p:cNvPr id="29" name="TextBox 28"/>
          <p:cNvSpPr txBox="1"/>
          <p:nvPr/>
        </p:nvSpPr>
        <p:spPr>
          <a:xfrm>
            <a:off x="7253289" y="5266839"/>
            <a:ext cx="1279175" cy="369332"/>
          </a:xfrm>
          <a:prstGeom prst="rect">
            <a:avLst/>
          </a:prstGeom>
          <a:noFill/>
        </p:spPr>
        <p:txBody>
          <a:bodyPr wrap="square" rtlCol="0">
            <a:spAutoFit/>
          </a:bodyPr>
          <a:lstStyle/>
          <a:p>
            <a:r>
              <a:rPr lang="en-US" dirty="0" smtClean="0">
                <a:latin typeface="+mj-lt"/>
              </a:rPr>
              <a:t>absorption</a:t>
            </a:r>
            <a:endParaRPr lang="en-US" dirty="0">
              <a:latin typeface="+mj-lt"/>
            </a:endParaRPr>
          </a:p>
        </p:txBody>
      </p:sp>
      <p:pic>
        <p:nvPicPr>
          <p:cNvPr id="27" name="Picture 26"/>
          <p:cNvPicPr>
            <a:picLocks noChangeAspect="1"/>
          </p:cNvPicPr>
          <p:nvPr/>
        </p:nvPicPr>
        <p:blipFill>
          <a:blip r:embed="rId3"/>
          <a:stretch>
            <a:fillRect/>
          </a:stretch>
        </p:blipFill>
        <p:spPr>
          <a:xfrm>
            <a:off x="5168875" y="4039547"/>
            <a:ext cx="912889" cy="607998"/>
          </a:xfrm>
          <a:prstGeom prst="rect">
            <a:avLst/>
          </a:prstGeom>
        </p:spPr>
      </p:pic>
      <p:pic>
        <p:nvPicPr>
          <p:cNvPr id="31" name="Picture 30"/>
          <p:cNvPicPr>
            <a:picLocks noChangeAspect="1"/>
          </p:cNvPicPr>
          <p:nvPr/>
        </p:nvPicPr>
        <p:blipFill>
          <a:blip r:embed="rId4"/>
          <a:stretch>
            <a:fillRect/>
          </a:stretch>
        </p:blipFill>
        <p:spPr>
          <a:xfrm>
            <a:off x="7326482" y="3220835"/>
            <a:ext cx="736643" cy="459413"/>
          </a:xfrm>
          <a:prstGeom prst="rect">
            <a:avLst/>
          </a:prstGeom>
        </p:spPr>
      </p:pic>
      <p:sp>
        <p:nvSpPr>
          <p:cNvPr id="37" name="TextBox 36"/>
          <p:cNvSpPr txBox="1"/>
          <p:nvPr/>
        </p:nvSpPr>
        <p:spPr>
          <a:xfrm>
            <a:off x="7276851" y="2638275"/>
            <a:ext cx="998350" cy="646331"/>
          </a:xfrm>
          <a:prstGeom prst="rect">
            <a:avLst/>
          </a:prstGeom>
          <a:noFill/>
        </p:spPr>
        <p:txBody>
          <a:bodyPr wrap="none" rtlCol="0">
            <a:spAutoFit/>
          </a:bodyPr>
          <a:lstStyle/>
          <a:p>
            <a:r>
              <a:rPr lang="en-US" dirty="0">
                <a:latin typeface="+mj-lt"/>
              </a:rPr>
              <a:t>h</a:t>
            </a:r>
            <a:r>
              <a:rPr lang="en-US" dirty="0" smtClean="0">
                <a:latin typeface="+mj-lt"/>
              </a:rPr>
              <a:t>and-to-</a:t>
            </a:r>
          </a:p>
          <a:p>
            <a:r>
              <a:rPr lang="en-US" dirty="0" smtClean="0">
                <a:latin typeface="+mj-lt"/>
              </a:rPr>
              <a:t>mouth</a:t>
            </a:r>
            <a:endParaRPr lang="en-US" dirty="0">
              <a:latin typeface="+mj-lt"/>
            </a:endParaRPr>
          </a:p>
        </p:txBody>
      </p:sp>
      <p:sp>
        <p:nvSpPr>
          <p:cNvPr id="40" name="TextBox 39"/>
          <p:cNvSpPr txBox="1"/>
          <p:nvPr/>
        </p:nvSpPr>
        <p:spPr>
          <a:xfrm>
            <a:off x="5586153" y="1958322"/>
            <a:ext cx="3441469" cy="646331"/>
          </a:xfrm>
          <a:prstGeom prst="rect">
            <a:avLst/>
          </a:prstGeom>
          <a:noFill/>
        </p:spPr>
        <p:txBody>
          <a:bodyPr wrap="square" rtlCol="0">
            <a:spAutoFit/>
          </a:bodyPr>
          <a:lstStyle/>
          <a:p>
            <a:pPr algn="ctr"/>
            <a:r>
              <a:rPr lang="en-US" b="1" i="1" dirty="0" smtClean="0">
                <a:solidFill>
                  <a:schemeClr val="accent1">
                    <a:lumMod val="50000"/>
                  </a:schemeClr>
                </a:solidFill>
                <a:latin typeface="+mj-lt"/>
              </a:rPr>
              <a:t>Five Competing Removal Processes for Dermal Exposure</a:t>
            </a:r>
            <a:endParaRPr lang="en-US" b="1" i="1" dirty="0">
              <a:solidFill>
                <a:schemeClr val="accent1">
                  <a:lumMod val="50000"/>
                </a:schemeClr>
              </a:solidFill>
              <a:latin typeface="+mj-lt"/>
            </a:endParaRPr>
          </a:p>
        </p:txBody>
      </p:sp>
      <p:sp>
        <p:nvSpPr>
          <p:cNvPr id="23" name="TextBox 22"/>
          <p:cNvSpPr txBox="1"/>
          <p:nvPr/>
        </p:nvSpPr>
        <p:spPr>
          <a:xfrm>
            <a:off x="6632956" y="5941177"/>
            <a:ext cx="1895746"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Sections 4.7 and 4.8</a:t>
            </a:r>
            <a:endParaRPr lang="en-US" sz="1400" i="1" dirty="0">
              <a:solidFill>
                <a:schemeClr val="bg1">
                  <a:lumMod val="50000"/>
                </a:schemeClr>
              </a:solidFill>
            </a:endParaRPr>
          </a:p>
        </p:txBody>
      </p:sp>
    </p:spTree>
    <p:extLst>
      <p:ext uri="{BB962C8B-B14F-4D97-AF65-F5344CB8AC3E}">
        <p14:creationId xmlns:p14="http://schemas.microsoft.com/office/powerpoint/2010/main" val="33496860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93493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dirty="0" smtClean="0"/>
              <a:t>Example of Linkage Chemicals, Sources, Scenarios, and Routes in a SHEDS Run</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7" name="Rectangle 6"/>
          <p:cNvSpPr/>
          <p:nvPr/>
        </p:nvSpPr>
        <p:spPr>
          <a:xfrm>
            <a:off x="145799" y="2405985"/>
            <a:ext cx="797975" cy="400110"/>
          </a:xfrm>
          <a:prstGeom prst="rect">
            <a:avLst/>
          </a:prstGeom>
        </p:spPr>
        <p:txBody>
          <a:bodyPr wrap="none">
            <a:spAutoFit/>
          </a:bodyPr>
          <a:lstStyle/>
          <a:p>
            <a:pPr>
              <a:spcBef>
                <a:spcPct val="20000"/>
              </a:spcBef>
              <a:buClr>
                <a:schemeClr val="accent1"/>
              </a:buClr>
            </a:pPr>
            <a:r>
              <a:rPr lang="en-US" sz="2000" dirty="0">
                <a:latin typeface="Calibri" pitchFamily="34" charset="0"/>
              </a:rPr>
              <a:t>FOOD</a:t>
            </a:r>
          </a:p>
        </p:txBody>
      </p:sp>
      <p:sp>
        <p:nvSpPr>
          <p:cNvPr id="8" name="Rectangle 7"/>
          <p:cNvSpPr/>
          <p:nvPr/>
        </p:nvSpPr>
        <p:spPr>
          <a:xfrm>
            <a:off x="0" y="2082897"/>
            <a:ext cx="1445204"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 Type</a:t>
            </a:r>
            <a:endParaRPr lang="en-US" sz="2000" dirty="0">
              <a:solidFill>
                <a:srgbClr val="0070C0"/>
              </a:solidFill>
              <a:latin typeface="Calibri" pitchFamily="34" charset="0"/>
            </a:endParaRPr>
          </a:p>
        </p:txBody>
      </p:sp>
      <p:sp>
        <p:nvSpPr>
          <p:cNvPr id="9" name="Rectangle 8"/>
          <p:cNvSpPr/>
          <p:nvPr/>
        </p:nvSpPr>
        <p:spPr>
          <a:xfrm>
            <a:off x="1798320" y="2079849"/>
            <a:ext cx="895823"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a:t>
            </a:r>
            <a:endParaRPr lang="en-US" sz="2000" dirty="0">
              <a:solidFill>
                <a:srgbClr val="0070C0"/>
              </a:solidFill>
              <a:latin typeface="Calibri" pitchFamily="34" charset="0"/>
            </a:endParaRPr>
          </a:p>
        </p:txBody>
      </p:sp>
      <p:sp>
        <p:nvSpPr>
          <p:cNvPr id="10" name="Rectangle 9"/>
          <p:cNvSpPr/>
          <p:nvPr/>
        </p:nvSpPr>
        <p:spPr>
          <a:xfrm>
            <a:off x="1614935" y="2393793"/>
            <a:ext cx="1256626"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Asparagus</a:t>
            </a:r>
            <a:endParaRPr lang="en-US" sz="2000" dirty="0">
              <a:latin typeface="Calibri" pitchFamily="34" charset="0"/>
            </a:endParaRPr>
          </a:p>
        </p:txBody>
      </p:sp>
      <p:sp>
        <p:nvSpPr>
          <p:cNvPr id="11" name="Rectangle 10"/>
          <p:cNvSpPr/>
          <p:nvPr/>
        </p:nvSpPr>
        <p:spPr>
          <a:xfrm>
            <a:off x="3660143" y="2088993"/>
            <a:ext cx="1082348"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Scenario</a:t>
            </a:r>
            <a:endParaRPr lang="en-US" sz="2000" dirty="0">
              <a:solidFill>
                <a:srgbClr val="0070C0"/>
              </a:solidFill>
              <a:latin typeface="Calibri" pitchFamily="34" charset="0"/>
            </a:endParaRPr>
          </a:p>
        </p:txBody>
      </p:sp>
      <p:sp>
        <p:nvSpPr>
          <p:cNvPr id="12" name="Rectangle 11"/>
          <p:cNvSpPr/>
          <p:nvPr/>
        </p:nvSpPr>
        <p:spPr>
          <a:xfrm>
            <a:off x="3440687" y="2454753"/>
            <a:ext cx="1125757" cy="307777"/>
          </a:xfrm>
          <a:prstGeom prst="rect">
            <a:avLst/>
          </a:prstGeom>
          <a:solidFill>
            <a:srgbClr val="66C2A5"/>
          </a:solidFill>
          <a:ln>
            <a:noFill/>
          </a:ln>
        </p:spPr>
        <p:txBody>
          <a:bodyPr wrap="none">
            <a:spAutoFit/>
          </a:bodyPr>
          <a:lstStyle/>
          <a:p>
            <a:pPr>
              <a:spcBef>
                <a:spcPct val="20000"/>
              </a:spcBef>
              <a:buClr>
                <a:schemeClr val="accent1"/>
              </a:buClr>
            </a:pPr>
            <a:r>
              <a:rPr lang="en-US" sz="1400" b="1" dirty="0" err="1" smtClean="0">
                <a:latin typeface="Calibri" pitchFamily="34" charset="0"/>
              </a:rPr>
              <a:t>food.residue</a:t>
            </a:r>
            <a:endParaRPr lang="en-US" sz="1400" b="1" dirty="0">
              <a:latin typeface="Calibri" pitchFamily="34" charset="0"/>
            </a:endParaRPr>
          </a:p>
        </p:txBody>
      </p:sp>
      <p:sp>
        <p:nvSpPr>
          <p:cNvPr id="13" name="Rectangle 12"/>
          <p:cNvSpPr/>
          <p:nvPr/>
        </p:nvSpPr>
        <p:spPr>
          <a:xfrm>
            <a:off x="6656327" y="2204817"/>
            <a:ext cx="901209"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Routes</a:t>
            </a:r>
            <a:endParaRPr lang="en-US" sz="2000" dirty="0">
              <a:solidFill>
                <a:srgbClr val="0070C0"/>
              </a:solidFill>
              <a:latin typeface="Calibri" pitchFamily="34" charset="0"/>
            </a:endParaRPr>
          </a:p>
        </p:txBody>
      </p:sp>
      <p:sp>
        <p:nvSpPr>
          <p:cNvPr id="6" name="TextBox 5"/>
          <p:cNvSpPr txBox="1"/>
          <p:nvPr/>
        </p:nvSpPr>
        <p:spPr>
          <a:xfrm>
            <a:off x="6638544" y="2706624"/>
            <a:ext cx="928459" cy="369332"/>
          </a:xfrm>
          <a:prstGeom prst="rect">
            <a:avLst/>
          </a:prstGeom>
          <a:noFill/>
        </p:spPr>
        <p:txBody>
          <a:bodyPr wrap="none" rtlCol="0">
            <a:spAutoFit/>
          </a:bodyPr>
          <a:lstStyle/>
          <a:p>
            <a:r>
              <a:rPr lang="en-US" dirty="0" smtClean="0"/>
              <a:t>Dermal</a:t>
            </a:r>
          </a:p>
        </p:txBody>
      </p:sp>
      <p:cxnSp>
        <p:nvCxnSpPr>
          <p:cNvPr id="15" name="Straight Arrow Connector 14"/>
          <p:cNvCxnSpPr>
            <a:stCxn id="7" idx="3"/>
            <a:endCxn id="10" idx="1"/>
          </p:cNvCxnSpPr>
          <p:nvPr/>
        </p:nvCxnSpPr>
        <p:spPr>
          <a:xfrm flipV="1">
            <a:off x="943774" y="2593848"/>
            <a:ext cx="671161"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12" idx="1"/>
          </p:cNvCxnSpPr>
          <p:nvPr/>
        </p:nvCxnSpPr>
        <p:spPr>
          <a:xfrm>
            <a:off x="2871561" y="2593848"/>
            <a:ext cx="569126" cy="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3"/>
            <a:endCxn id="23" idx="1"/>
          </p:cNvCxnSpPr>
          <p:nvPr/>
        </p:nvCxnSpPr>
        <p:spPr>
          <a:xfrm>
            <a:off x="4566444" y="2608642"/>
            <a:ext cx="2087762" cy="655766"/>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654206" y="3079742"/>
            <a:ext cx="1120820" cy="369332"/>
          </a:xfrm>
          <a:prstGeom prst="rect">
            <a:avLst/>
          </a:prstGeom>
        </p:spPr>
        <p:txBody>
          <a:bodyPr wrap="none">
            <a:spAutoFit/>
          </a:bodyPr>
          <a:lstStyle/>
          <a:p>
            <a:r>
              <a:rPr lang="en-US" dirty="0"/>
              <a:t>Ingestion</a:t>
            </a:r>
          </a:p>
        </p:txBody>
      </p:sp>
      <p:sp>
        <p:nvSpPr>
          <p:cNvPr id="26" name="Rectangle 25"/>
          <p:cNvSpPr/>
          <p:nvPr/>
        </p:nvSpPr>
        <p:spPr>
          <a:xfrm>
            <a:off x="161039" y="2796129"/>
            <a:ext cx="797975" cy="400110"/>
          </a:xfrm>
          <a:prstGeom prst="rect">
            <a:avLst/>
          </a:prstGeom>
        </p:spPr>
        <p:txBody>
          <a:bodyPr wrap="none">
            <a:spAutoFit/>
          </a:bodyPr>
          <a:lstStyle/>
          <a:p>
            <a:pPr>
              <a:spcBef>
                <a:spcPct val="20000"/>
              </a:spcBef>
              <a:buClr>
                <a:schemeClr val="accent1"/>
              </a:buClr>
            </a:pPr>
            <a:r>
              <a:rPr lang="en-US" sz="2000" dirty="0">
                <a:latin typeface="Calibri" pitchFamily="34" charset="0"/>
              </a:rPr>
              <a:t>FOOD</a:t>
            </a:r>
          </a:p>
        </p:txBody>
      </p:sp>
      <p:cxnSp>
        <p:nvCxnSpPr>
          <p:cNvPr id="27" name="Straight Arrow Connector 26"/>
          <p:cNvCxnSpPr>
            <a:stCxn id="26" idx="3"/>
          </p:cNvCxnSpPr>
          <p:nvPr/>
        </p:nvCxnSpPr>
        <p:spPr>
          <a:xfrm>
            <a:off x="959014" y="2996184"/>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666751" y="2802225"/>
            <a:ext cx="639919"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Milk</a:t>
            </a:r>
            <a:endParaRPr lang="en-US" sz="2000" dirty="0">
              <a:latin typeface="Calibri" pitchFamily="34" charset="0"/>
            </a:endParaRPr>
          </a:p>
        </p:txBody>
      </p:sp>
      <p:cxnSp>
        <p:nvCxnSpPr>
          <p:cNvPr id="32" name="Straight Arrow Connector 31"/>
          <p:cNvCxnSpPr>
            <a:stCxn id="31" idx="3"/>
          </p:cNvCxnSpPr>
          <p:nvPr/>
        </p:nvCxnSpPr>
        <p:spPr>
          <a:xfrm flipV="1">
            <a:off x="2306670" y="2990088"/>
            <a:ext cx="1094898"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37639" y="2854041"/>
            <a:ext cx="1296830" cy="307777"/>
          </a:xfrm>
          <a:prstGeom prst="rect">
            <a:avLst/>
          </a:prstGeom>
          <a:solidFill>
            <a:srgbClr val="66C2A5"/>
          </a:solidFill>
          <a:ln>
            <a:noFill/>
          </a:ln>
        </p:spPr>
        <p:txBody>
          <a:bodyPr wrap="none">
            <a:spAutoFit/>
          </a:bodyPr>
          <a:lstStyle/>
          <a:p>
            <a:pPr>
              <a:spcBef>
                <a:spcPct val="20000"/>
              </a:spcBef>
              <a:buClr>
                <a:schemeClr val="accent1"/>
              </a:buClr>
            </a:pPr>
            <a:r>
              <a:rPr lang="en-US" sz="1400" b="1" dirty="0" err="1" smtClean="0">
                <a:latin typeface="Calibri" pitchFamily="34" charset="0"/>
              </a:rPr>
              <a:t>food.migration</a:t>
            </a:r>
            <a:endParaRPr lang="en-US" sz="1400" b="1" dirty="0">
              <a:latin typeface="Calibri" pitchFamily="34" charset="0"/>
            </a:endParaRPr>
          </a:p>
        </p:txBody>
      </p:sp>
      <p:cxnSp>
        <p:nvCxnSpPr>
          <p:cNvPr id="36" name="Straight Arrow Connector 35"/>
          <p:cNvCxnSpPr>
            <a:stCxn id="35" idx="3"/>
            <a:endCxn id="23" idx="1"/>
          </p:cNvCxnSpPr>
          <p:nvPr/>
        </p:nvCxnSpPr>
        <p:spPr>
          <a:xfrm>
            <a:off x="4734469" y="3007930"/>
            <a:ext cx="1919737" cy="256478"/>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642014" y="3533894"/>
            <a:ext cx="1184940" cy="369332"/>
          </a:xfrm>
          <a:prstGeom prst="rect">
            <a:avLst/>
          </a:prstGeom>
        </p:spPr>
        <p:txBody>
          <a:bodyPr wrap="none">
            <a:spAutoFit/>
          </a:bodyPr>
          <a:lstStyle/>
          <a:p>
            <a:r>
              <a:rPr lang="en-US" dirty="0" smtClean="0"/>
              <a:t>Inhalation</a:t>
            </a:r>
            <a:endParaRPr lang="en-US" dirty="0"/>
          </a:p>
        </p:txBody>
      </p:sp>
      <p:sp>
        <p:nvSpPr>
          <p:cNvPr id="98" name="TextBox 97"/>
          <p:cNvSpPr txBox="1"/>
          <p:nvPr/>
        </p:nvSpPr>
        <p:spPr>
          <a:xfrm>
            <a:off x="2587752" y="1499616"/>
            <a:ext cx="3095719" cy="369332"/>
          </a:xfrm>
          <a:prstGeom prst="rect">
            <a:avLst/>
          </a:prstGeom>
          <a:noFill/>
        </p:spPr>
        <p:txBody>
          <a:bodyPr wrap="none" rtlCol="0">
            <a:spAutoFit/>
          </a:bodyPr>
          <a:lstStyle/>
          <a:p>
            <a:r>
              <a:rPr lang="en-US" b="1" dirty="0" smtClean="0"/>
              <a:t>Chemical X in 4 SOURCES</a:t>
            </a:r>
            <a:endParaRPr lang="en-US" b="1" dirty="0"/>
          </a:p>
        </p:txBody>
      </p:sp>
    </p:spTree>
    <p:extLst>
      <p:ext uri="{BB962C8B-B14F-4D97-AF65-F5344CB8AC3E}">
        <p14:creationId xmlns:p14="http://schemas.microsoft.com/office/powerpoint/2010/main" val="3248241748"/>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93493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dirty="0" smtClean="0"/>
              <a:t>Example of Linkage Chemicals, Sources, Scenarios, and Routes in a SHEDS Run</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7" name="Rectangle 6"/>
          <p:cNvSpPr/>
          <p:nvPr/>
        </p:nvSpPr>
        <p:spPr>
          <a:xfrm>
            <a:off x="145799" y="2405985"/>
            <a:ext cx="797975" cy="400110"/>
          </a:xfrm>
          <a:prstGeom prst="rect">
            <a:avLst/>
          </a:prstGeom>
        </p:spPr>
        <p:txBody>
          <a:bodyPr wrap="none">
            <a:spAutoFit/>
          </a:bodyPr>
          <a:lstStyle/>
          <a:p>
            <a:pPr>
              <a:spcBef>
                <a:spcPct val="20000"/>
              </a:spcBef>
              <a:buClr>
                <a:schemeClr val="accent1"/>
              </a:buClr>
            </a:pPr>
            <a:r>
              <a:rPr lang="en-US" sz="2000" dirty="0">
                <a:latin typeface="Calibri" pitchFamily="34" charset="0"/>
              </a:rPr>
              <a:t>FOOD</a:t>
            </a:r>
          </a:p>
        </p:txBody>
      </p:sp>
      <p:sp>
        <p:nvSpPr>
          <p:cNvPr id="8" name="Rectangle 7"/>
          <p:cNvSpPr/>
          <p:nvPr/>
        </p:nvSpPr>
        <p:spPr>
          <a:xfrm>
            <a:off x="0" y="2082897"/>
            <a:ext cx="1445204"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 Type</a:t>
            </a:r>
            <a:endParaRPr lang="en-US" sz="2000" dirty="0">
              <a:solidFill>
                <a:srgbClr val="0070C0"/>
              </a:solidFill>
              <a:latin typeface="Calibri" pitchFamily="34" charset="0"/>
            </a:endParaRPr>
          </a:p>
        </p:txBody>
      </p:sp>
      <p:sp>
        <p:nvSpPr>
          <p:cNvPr id="9" name="Rectangle 8"/>
          <p:cNvSpPr/>
          <p:nvPr/>
        </p:nvSpPr>
        <p:spPr>
          <a:xfrm>
            <a:off x="1798320" y="2079849"/>
            <a:ext cx="895823"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a:t>
            </a:r>
            <a:endParaRPr lang="en-US" sz="2000" dirty="0">
              <a:solidFill>
                <a:srgbClr val="0070C0"/>
              </a:solidFill>
              <a:latin typeface="Calibri" pitchFamily="34" charset="0"/>
            </a:endParaRPr>
          </a:p>
        </p:txBody>
      </p:sp>
      <p:sp>
        <p:nvSpPr>
          <p:cNvPr id="10" name="Rectangle 9"/>
          <p:cNvSpPr/>
          <p:nvPr/>
        </p:nvSpPr>
        <p:spPr>
          <a:xfrm>
            <a:off x="1614935" y="2393793"/>
            <a:ext cx="1256626"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Asparagus</a:t>
            </a:r>
            <a:endParaRPr lang="en-US" sz="2000" dirty="0">
              <a:latin typeface="Calibri" pitchFamily="34" charset="0"/>
            </a:endParaRPr>
          </a:p>
        </p:txBody>
      </p:sp>
      <p:sp>
        <p:nvSpPr>
          <p:cNvPr id="11" name="Rectangle 10"/>
          <p:cNvSpPr/>
          <p:nvPr/>
        </p:nvSpPr>
        <p:spPr>
          <a:xfrm>
            <a:off x="3660143" y="2088993"/>
            <a:ext cx="1082348"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Scenario</a:t>
            </a:r>
            <a:endParaRPr lang="en-US" sz="2000" dirty="0">
              <a:solidFill>
                <a:srgbClr val="0070C0"/>
              </a:solidFill>
              <a:latin typeface="Calibri" pitchFamily="34" charset="0"/>
            </a:endParaRPr>
          </a:p>
        </p:txBody>
      </p:sp>
      <p:sp>
        <p:nvSpPr>
          <p:cNvPr id="12" name="Rectangle 11"/>
          <p:cNvSpPr/>
          <p:nvPr/>
        </p:nvSpPr>
        <p:spPr>
          <a:xfrm>
            <a:off x="3440687" y="2454753"/>
            <a:ext cx="1125757" cy="307777"/>
          </a:xfrm>
          <a:prstGeom prst="rect">
            <a:avLst/>
          </a:prstGeom>
          <a:solidFill>
            <a:srgbClr val="66C2A5"/>
          </a:solidFill>
          <a:ln>
            <a:noFill/>
          </a:ln>
        </p:spPr>
        <p:txBody>
          <a:bodyPr wrap="none">
            <a:spAutoFit/>
          </a:bodyPr>
          <a:lstStyle/>
          <a:p>
            <a:pPr>
              <a:spcBef>
                <a:spcPct val="20000"/>
              </a:spcBef>
              <a:buClr>
                <a:schemeClr val="accent1"/>
              </a:buClr>
            </a:pPr>
            <a:r>
              <a:rPr lang="en-US" sz="1400" b="1" dirty="0" err="1" smtClean="0">
                <a:latin typeface="Calibri" pitchFamily="34" charset="0"/>
              </a:rPr>
              <a:t>food.residue</a:t>
            </a:r>
            <a:endParaRPr lang="en-US" sz="1400" b="1" dirty="0">
              <a:latin typeface="Calibri" pitchFamily="34" charset="0"/>
            </a:endParaRPr>
          </a:p>
        </p:txBody>
      </p:sp>
      <p:sp>
        <p:nvSpPr>
          <p:cNvPr id="13" name="Rectangle 12"/>
          <p:cNvSpPr/>
          <p:nvPr/>
        </p:nvSpPr>
        <p:spPr>
          <a:xfrm>
            <a:off x="6656327" y="2204817"/>
            <a:ext cx="901209"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Routes</a:t>
            </a:r>
            <a:endParaRPr lang="en-US" sz="2000" dirty="0">
              <a:solidFill>
                <a:srgbClr val="0070C0"/>
              </a:solidFill>
              <a:latin typeface="Calibri" pitchFamily="34" charset="0"/>
            </a:endParaRPr>
          </a:p>
        </p:txBody>
      </p:sp>
      <p:sp>
        <p:nvSpPr>
          <p:cNvPr id="6" name="TextBox 5"/>
          <p:cNvSpPr txBox="1"/>
          <p:nvPr/>
        </p:nvSpPr>
        <p:spPr>
          <a:xfrm>
            <a:off x="6638544" y="2706624"/>
            <a:ext cx="928459" cy="369332"/>
          </a:xfrm>
          <a:prstGeom prst="rect">
            <a:avLst/>
          </a:prstGeom>
          <a:noFill/>
        </p:spPr>
        <p:txBody>
          <a:bodyPr wrap="none" rtlCol="0">
            <a:spAutoFit/>
          </a:bodyPr>
          <a:lstStyle/>
          <a:p>
            <a:r>
              <a:rPr lang="en-US" dirty="0" smtClean="0"/>
              <a:t>Dermal</a:t>
            </a:r>
          </a:p>
        </p:txBody>
      </p:sp>
      <p:cxnSp>
        <p:nvCxnSpPr>
          <p:cNvPr id="15" name="Straight Arrow Connector 14"/>
          <p:cNvCxnSpPr>
            <a:stCxn id="7" idx="3"/>
            <a:endCxn id="10" idx="1"/>
          </p:cNvCxnSpPr>
          <p:nvPr/>
        </p:nvCxnSpPr>
        <p:spPr>
          <a:xfrm flipV="1">
            <a:off x="943774" y="2593848"/>
            <a:ext cx="671161"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12" idx="1"/>
          </p:cNvCxnSpPr>
          <p:nvPr/>
        </p:nvCxnSpPr>
        <p:spPr>
          <a:xfrm>
            <a:off x="2871561" y="2593848"/>
            <a:ext cx="569126" cy="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3"/>
            <a:endCxn id="23" idx="1"/>
          </p:cNvCxnSpPr>
          <p:nvPr/>
        </p:nvCxnSpPr>
        <p:spPr>
          <a:xfrm>
            <a:off x="4566444" y="2608642"/>
            <a:ext cx="2087762" cy="655766"/>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654206" y="3079742"/>
            <a:ext cx="1120820" cy="369332"/>
          </a:xfrm>
          <a:prstGeom prst="rect">
            <a:avLst/>
          </a:prstGeom>
        </p:spPr>
        <p:txBody>
          <a:bodyPr wrap="none">
            <a:spAutoFit/>
          </a:bodyPr>
          <a:lstStyle/>
          <a:p>
            <a:r>
              <a:rPr lang="en-US" dirty="0"/>
              <a:t>Ingestion</a:t>
            </a:r>
          </a:p>
        </p:txBody>
      </p:sp>
      <p:sp>
        <p:nvSpPr>
          <p:cNvPr id="26" name="Rectangle 25"/>
          <p:cNvSpPr/>
          <p:nvPr/>
        </p:nvSpPr>
        <p:spPr>
          <a:xfrm>
            <a:off x="161039" y="2796129"/>
            <a:ext cx="797975" cy="400110"/>
          </a:xfrm>
          <a:prstGeom prst="rect">
            <a:avLst/>
          </a:prstGeom>
        </p:spPr>
        <p:txBody>
          <a:bodyPr wrap="none">
            <a:spAutoFit/>
          </a:bodyPr>
          <a:lstStyle/>
          <a:p>
            <a:pPr>
              <a:spcBef>
                <a:spcPct val="20000"/>
              </a:spcBef>
              <a:buClr>
                <a:schemeClr val="accent1"/>
              </a:buClr>
            </a:pPr>
            <a:r>
              <a:rPr lang="en-US" sz="2000" dirty="0">
                <a:latin typeface="Calibri" pitchFamily="34" charset="0"/>
              </a:rPr>
              <a:t>FOOD</a:t>
            </a:r>
          </a:p>
        </p:txBody>
      </p:sp>
      <p:cxnSp>
        <p:nvCxnSpPr>
          <p:cNvPr id="27" name="Straight Arrow Connector 26"/>
          <p:cNvCxnSpPr>
            <a:stCxn id="26" idx="3"/>
          </p:cNvCxnSpPr>
          <p:nvPr/>
        </p:nvCxnSpPr>
        <p:spPr>
          <a:xfrm>
            <a:off x="959014" y="2996184"/>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666751" y="2802225"/>
            <a:ext cx="639919"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Milk</a:t>
            </a:r>
            <a:endParaRPr lang="en-US" sz="2000" dirty="0">
              <a:latin typeface="Calibri" pitchFamily="34" charset="0"/>
            </a:endParaRPr>
          </a:p>
        </p:txBody>
      </p:sp>
      <p:cxnSp>
        <p:nvCxnSpPr>
          <p:cNvPr id="32" name="Straight Arrow Connector 31"/>
          <p:cNvCxnSpPr>
            <a:stCxn id="31" idx="3"/>
          </p:cNvCxnSpPr>
          <p:nvPr/>
        </p:nvCxnSpPr>
        <p:spPr>
          <a:xfrm flipV="1">
            <a:off x="2306670" y="2990088"/>
            <a:ext cx="1094898"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37639" y="2854041"/>
            <a:ext cx="1296830" cy="307777"/>
          </a:xfrm>
          <a:prstGeom prst="rect">
            <a:avLst/>
          </a:prstGeom>
          <a:solidFill>
            <a:srgbClr val="66C2A5"/>
          </a:solidFill>
          <a:ln>
            <a:noFill/>
          </a:ln>
        </p:spPr>
        <p:txBody>
          <a:bodyPr wrap="none">
            <a:spAutoFit/>
          </a:bodyPr>
          <a:lstStyle/>
          <a:p>
            <a:pPr>
              <a:spcBef>
                <a:spcPct val="20000"/>
              </a:spcBef>
              <a:buClr>
                <a:schemeClr val="accent1"/>
              </a:buClr>
            </a:pPr>
            <a:r>
              <a:rPr lang="en-US" sz="1400" b="1" dirty="0" err="1" smtClean="0">
                <a:latin typeface="Calibri" pitchFamily="34" charset="0"/>
              </a:rPr>
              <a:t>food.migration</a:t>
            </a:r>
            <a:endParaRPr lang="en-US" sz="1400" b="1" dirty="0">
              <a:latin typeface="Calibri" pitchFamily="34" charset="0"/>
            </a:endParaRPr>
          </a:p>
        </p:txBody>
      </p:sp>
      <p:cxnSp>
        <p:nvCxnSpPr>
          <p:cNvPr id="36" name="Straight Arrow Connector 35"/>
          <p:cNvCxnSpPr>
            <a:stCxn id="35" idx="3"/>
            <a:endCxn id="23" idx="1"/>
          </p:cNvCxnSpPr>
          <p:nvPr/>
        </p:nvCxnSpPr>
        <p:spPr>
          <a:xfrm>
            <a:off x="4734469" y="3007930"/>
            <a:ext cx="1919737" cy="256478"/>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642014" y="3533894"/>
            <a:ext cx="1184940" cy="369332"/>
          </a:xfrm>
          <a:prstGeom prst="rect">
            <a:avLst/>
          </a:prstGeom>
        </p:spPr>
        <p:txBody>
          <a:bodyPr wrap="none">
            <a:spAutoFit/>
          </a:bodyPr>
          <a:lstStyle/>
          <a:p>
            <a:r>
              <a:rPr lang="en-US" dirty="0" smtClean="0"/>
              <a:t>Inhalation</a:t>
            </a:r>
            <a:endParaRPr lang="en-US" dirty="0"/>
          </a:p>
        </p:txBody>
      </p:sp>
      <p:sp>
        <p:nvSpPr>
          <p:cNvPr id="51" name="Rectangle 50"/>
          <p:cNvSpPr/>
          <p:nvPr/>
        </p:nvSpPr>
        <p:spPr>
          <a:xfrm>
            <a:off x="3452879" y="3993993"/>
            <a:ext cx="1774845" cy="276999"/>
          </a:xfrm>
          <a:prstGeom prst="rect">
            <a:avLst/>
          </a:prstGeom>
          <a:solidFill>
            <a:srgbClr val="FFFDBF"/>
          </a:solidFill>
          <a:ln>
            <a:noFill/>
          </a:ln>
        </p:spPr>
        <p:txBody>
          <a:bodyPr wrap="none">
            <a:spAutoFit/>
          </a:bodyPr>
          <a:lstStyle/>
          <a:p>
            <a:pPr>
              <a:spcBef>
                <a:spcPct val="20000"/>
              </a:spcBef>
              <a:buClr>
                <a:schemeClr val="accent1"/>
              </a:buClr>
            </a:pPr>
            <a:r>
              <a:rPr lang="en-US" sz="1200" b="1" dirty="0" err="1"/>
              <a:t>Product.direct.dermal</a:t>
            </a:r>
            <a:endParaRPr lang="en-US" sz="1200" b="1" dirty="0">
              <a:latin typeface="Calibri" pitchFamily="34" charset="0"/>
            </a:endParaRPr>
          </a:p>
        </p:txBody>
      </p:sp>
      <p:sp>
        <p:nvSpPr>
          <p:cNvPr id="52" name="Rectangle 51"/>
          <p:cNvSpPr/>
          <p:nvPr/>
        </p:nvSpPr>
        <p:spPr>
          <a:xfrm>
            <a:off x="3468119" y="4384137"/>
            <a:ext cx="1478785" cy="461665"/>
          </a:xfrm>
          <a:prstGeom prst="rect">
            <a:avLst/>
          </a:prstGeom>
          <a:solidFill>
            <a:srgbClr val="FFFDBF"/>
          </a:solidFill>
          <a:ln>
            <a:noFill/>
          </a:ln>
        </p:spPr>
        <p:txBody>
          <a:bodyPr wrap="square">
            <a:spAutoFit/>
          </a:bodyPr>
          <a:lstStyle/>
          <a:p>
            <a:pPr>
              <a:spcBef>
                <a:spcPct val="20000"/>
              </a:spcBef>
              <a:buClr>
                <a:schemeClr val="accent1"/>
              </a:buClr>
            </a:pPr>
            <a:r>
              <a:rPr lang="en-US" sz="1200" b="1" dirty="0" err="1" smtClean="0"/>
              <a:t>Product.direct.inhalationofVapor</a:t>
            </a:r>
            <a:endParaRPr lang="en-US" sz="1200" b="1" dirty="0">
              <a:latin typeface="Calibri" pitchFamily="34" charset="0"/>
            </a:endParaRPr>
          </a:p>
        </p:txBody>
      </p:sp>
      <p:cxnSp>
        <p:nvCxnSpPr>
          <p:cNvPr id="80" name="Straight Arrow Connector 79"/>
          <p:cNvCxnSpPr>
            <a:stCxn id="51" idx="3"/>
            <a:endCxn id="6" idx="1"/>
          </p:cNvCxnSpPr>
          <p:nvPr/>
        </p:nvCxnSpPr>
        <p:spPr>
          <a:xfrm flipV="1">
            <a:off x="5227724" y="2891290"/>
            <a:ext cx="1410820" cy="12412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52" idx="3"/>
            <a:endCxn id="49" idx="1"/>
          </p:cNvCxnSpPr>
          <p:nvPr/>
        </p:nvCxnSpPr>
        <p:spPr>
          <a:xfrm flipV="1">
            <a:off x="4946904" y="3718560"/>
            <a:ext cx="1695110" cy="8964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587752" y="1499616"/>
            <a:ext cx="3095719" cy="369332"/>
          </a:xfrm>
          <a:prstGeom prst="rect">
            <a:avLst/>
          </a:prstGeom>
          <a:noFill/>
        </p:spPr>
        <p:txBody>
          <a:bodyPr wrap="none" rtlCol="0">
            <a:spAutoFit/>
          </a:bodyPr>
          <a:lstStyle/>
          <a:p>
            <a:r>
              <a:rPr lang="en-US" b="1" dirty="0" smtClean="0"/>
              <a:t>Chemical X in 4 SOURCES</a:t>
            </a:r>
            <a:endParaRPr lang="en-US" b="1" dirty="0"/>
          </a:p>
        </p:txBody>
      </p:sp>
      <p:sp>
        <p:nvSpPr>
          <p:cNvPr id="33" name="Rectangle 32"/>
          <p:cNvSpPr/>
          <p:nvPr/>
        </p:nvSpPr>
        <p:spPr>
          <a:xfrm>
            <a:off x="-17206" y="4277457"/>
            <a:ext cx="1209370"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PRODUCT</a:t>
            </a:r>
            <a:endParaRPr lang="en-US" sz="2000" dirty="0">
              <a:latin typeface="Calibri" pitchFamily="34" charset="0"/>
            </a:endParaRPr>
          </a:p>
        </p:txBody>
      </p:sp>
      <p:cxnSp>
        <p:nvCxnSpPr>
          <p:cNvPr id="34" name="Straight Arrow Connector 33"/>
          <p:cNvCxnSpPr/>
          <p:nvPr/>
        </p:nvCxnSpPr>
        <p:spPr>
          <a:xfrm>
            <a:off x="1120558" y="4511040"/>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703256" y="4155537"/>
            <a:ext cx="1469641" cy="707886"/>
          </a:xfrm>
          <a:prstGeom prst="rect">
            <a:avLst/>
          </a:prstGeom>
        </p:spPr>
        <p:txBody>
          <a:bodyPr wrap="square">
            <a:spAutoFit/>
          </a:bodyPr>
          <a:lstStyle/>
          <a:p>
            <a:pPr algn="ctr">
              <a:spcBef>
                <a:spcPct val="20000"/>
              </a:spcBef>
              <a:buClr>
                <a:schemeClr val="accent1"/>
              </a:buClr>
            </a:pPr>
            <a:r>
              <a:rPr lang="en-US" sz="2000" dirty="0" smtClean="0">
                <a:latin typeface="Calibri" pitchFamily="34" charset="0"/>
              </a:rPr>
              <a:t>Hand/Body Lotion</a:t>
            </a:r>
            <a:endParaRPr lang="en-US" sz="2000" dirty="0">
              <a:latin typeface="Calibri" pitchFamily="34" charset="0"/>
            </a:endParaRPr>
          </a:p>
        </p:txBody>
      </p:sp>
      <p:cxnSp>
        <p:nvCxnSpPr>
          <p:cNvPr id="38" name="Straight Arrow Connector 37"/>
          <p:cNvCxnSpPr>
            <a:stCxn id="37" idx="3"/>
          </p:cNvCxnSpPr>
          <p:nvPr/>
        </p:nvCxnSpPr>
        <p:spPr>
          <a:xfrm flipV="1">
            <a:off x="3172897" y="4132494"/>
            <a:ext cx="279982" cy="376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7" idx="3"/>
          </p:cNvCxnSpPr>
          <p:nvPr/>
        </p:nvCxnSpPr>
        <p:spPr>
          <a:xfrm>
            <a:off x="3172897" y="4509480"/>
            <a:ext cx="295222" cy="10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780717"/>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93493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dirty="0" smtClean="0"/>
              <a:t>Example of Linkage Chemicals, Sources, Scenarios, and Routes in a SHEDS Run</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7" name="Rectangle 6"/>
          <p:cNvSpPr/>
          <p:nvPr/>
        </p:nvSpPr>
        <p:spPr>
          <a:xfrm>
            <a:off x="145799" y="2405985"/>
            <a:ext cx="797975" cy="400110"/>
          </a:xfrm>
          <a:prstGeom prst="rect">
            <a:avLst/>
          </a:prstGeom>
        </p:spPr>
        <p:txBody>
          <a:bodyPr wrap="none">
            <a:spAutoFit/>
          </a:bodyPr>
          <a:lstStyle/>
          <a:p>
            <a:pPr>
              <a:spcBef>
                <a:spcPct val="20000"/>
              </a:spcBef>
              <a:buClr>
                <a:schemeClr val="accent1"/>
              </a:buClr>
            </a:pPr>
            <a:r>
              <a:rPr lang="en-US" sz="2000" dirty="0">
                <a:latin typeface="Calibri" pitchFamily="34" charset="0"/>
              </a:rPr>
              <a:t>FOOD</a:t>
            </a:r>
          </a:p>
        </p:txBody>
      </p:sp>
      <p:sp>
        <p:nvSpPr>
          <p:cNvPr id="8" name="Rectangle 7"/>
          <p:cNvSpPr/>
          <p:nvPr/>
        </p:nvSpPr>
        <p:spPr>
          <a:xfrm>
            <a:off x="0" y="2082897"/>
            <a:ext cx="1445204"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 Type</a:t>
            </a:r>
            <a:endParaRPr lang="en-US" sz="2000" dirty="0">
              <a:solidFill>
                <a:srgbClr val="0070C0"/>
              </a:solidFill>
              <a:latin typeface="Calibri" pitchFamily="34" charset="0"/>
            </a:endParaRPr>
          </a:p>
        </p:txBody>
      </p:sp>
      <p:sp>
        <p:nvSpPr>
          <p:cNvPr id="9" name="Rectangle 8"/>
          <p:cNvSpPr/>
          <p:nvPr/>
        </p:nvSpPr>
        <p:spPr>
          <a:xfrm>
            <a:off x="1798320" y="2079849"/>
            <a:ext cx="895823"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a:t>
            </a:r>
            <a:endParaRPr lang="en-US" sz="2000" dirty="0">
              <a:solidFill>
                <a:srgbClr val="0070C0"/>
              </a:solidFill>
              <a:latin typeface="Calibri" pitchFamily="34" charset="0"/>
            </a:endParaRPr>
          </a:p>
        </p:txBody>
      </p:sp>
      <p:sp>
        <p:nvSpPr>
          <p:cNvPr id="10" name="Rectangle 9"/>
          <p:cNvSpPr/>
          <p:nvPr/>
        </p:nvSpPr>
        <p:spPr>
          <a:xfrm>
            <a:off x="1614935" y="2393793"/>
            <a:ext cx="1256626"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Asparagus</a:t>
            </a:r>
            <a:endParaRPr lang="en-US" sz="2000" dirty="0">
              <a:latin typeface="Calibri" pitchFamily="34" charset="0"/>
            </a:endParaRPr>
          </a:p>
        </p:txBody>
      </p:sp>
      <p:sp>
        <p:nvSpPr>
          <p:cNvPr id="11" name="Rectangle 10"/>
          <p:cNvSpPr/>
          <p:nvPr/>
        </p:nvSpPr>
        <p:spPr>
          <a:xfrm>
            <a:off x="3660143" y="2088993"/>
            <a:ext cx="1082348"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Scenario</a:t>
            </a:r>
            <a:endParaRPr lang="en-US" sz="2000" dirty="0">
              <a:solidFill>
                <a:srgbClr val="0070C0"/>
              </a:solidFill>
              <a:latin typeface="Calibri" pitchFamily="34" charset="0"/>
            </a:endParaRPr>
          </a:p>
        </p:txBody>
      </p:sp>
      <p:sp>
        <p:nvSpPr>
          <p:cNvPr id="12" name="Rectangle 11"/>
          <p:cNvSpPr/>
          <p:nvPr/>
        </p:nvSpPr>
        <p:spPr>
          <a:xfrm>
            <a:off x="3440687" y="2454753"/>
            <a:ext cx="1125757" cy="307777"/>
          </a:xfrm>
          <a:prstGeom prst="rect">
            <a:avLst/>
          </a:prstGeom>
          <a:solidFill>
            <a:srgbClr val="66C2A5"/>
          </a:solidFill>
          <a:ln>
            <a:noFill/>
          </a:ln>
        </p:spPr>
        <p:txBody>
          <a:bodyPr wrap="none">
            <a:spAutoFit/>
          </a:bodyPr>
          <a:lstStyle/>
          <a:p>
            <a:pPr>
              <a:spcBef>
                <a:spcPct val="20000"/>
              </a:spcBef>
              <a:buClr>
                <a:schemeClr val="accent1"/>
              </a:buClr>
            </a:pPr>
            <a:r>
              <a:rPr lang="en-US" sz="1400" b="1" dirty="0" err="1" smtClean="0">
                <a:latin typeface="Calibri" pitchFamily="34" charset="0"/>
              </a:rPr>
              <a:t>food.residue</a:t>
            </a:r>
            <a:endParaRPr lang="en-US" sz="1400" b="1" dirty="0">
              <a:latin typeface="Calibri" pitchFamily="34" charset="0"/>
            </a:endParaRPr>
          </a:p>
        </p:txBody>
      </p:sp>
      <p:sp>
        <p:nvSpPr>
          <p:cNvPr id="13" name="Rectangle 12"/>
          <p:cNvSpPr/>
          <p:nvPr/>
        </p:nvSpPr>
        <p:spPr>
          <a:xfrm>
            <a:off x="6656327" y="2204817"/>
            <a:ext cx="901209"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Routes</a:t>
            </a:r>
            <a:endParaRPr lang="en-US" sz="2000" dirty="0">
              <a:solidFill>
                <a:srgbClr val="0070C0"/>
              </a:solidFill>
              <a:latin typeface="Calibri" pitchFamily="34" charset="0"/>
            </a:endParaRPr>
          </a:p>
        </p:txBody>
      </p:sp>
      <p:sp>
        <p:nvSpPr>
          <p:cNvPr id="6" name="TextBox 5"/>
          <p:cNvSpPr txBox="1"/>
          <p:nvPr/>
        </p:nvSpPr>
        <p:spPr>
          <a:xfrm>
            <a:off x="6638544" y="2706624"/>
            <a:ext cx="928459" cy="369332"/>
          </a:xfrm>
          <a:prstGeom prst="rect">
            <a:avLst/>
          </a:prstGeom>
          <a:noFill/>
        </p:spPr>
        <p:txBody>
          <a:bodyPr wrap="none" rtlCol="0">
            <a:spAutoFit/>
          </a:bodyPr>
          <a:lstStyle/>
          <a:p>
            <a:r>
              <a:rPr lang="en-US" dirty="0" smtClean="0"/>
              <a:t>Dermal</a:t>
            </a:r>
          </a:p>
        </p:txBody>
      </p:sp>
      <p:cxnSp>
        <p:nvCxnSpPr>
          <p:cNvPr id="15" name="Straight Arrow Connector 14"/>
          <p:cNvCxnSpPr>
            <a:stCxn id="7" idx="3"/>
            <a:endCxn id="10" idx="1"/>
          </p:cNvCxnSpPr>
          <p:nvPr/>
        </p:nvCxnSpPr>
        <p:spPr>
          <a:xfrm flipV="1">
            <a:off x="943774" y="2593848"/>
            <a:ext cx="671161"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12" idx="1"/>
          </p:cNvCxnSpPr>
          <p:nvPr/>
        </p:nvCxnSpPr>
        <p:spPr>
          <a:xfrm>
            <a:off x="2871561" y="2593848"/>
            <a:ext cx="569126" cy="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3"/>
            <a:endCxn id="23" idx="1"/>
          </p:cNvCxnSpPr>
          <p:nvPr/>
        </p:nvCxnSpPr>
        <p:spPr>
          <a:xfrm>
            <a:off x="4566444" y="2608642"/>
            <a:ext cx="2087762" cy="655766"/>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654206" y="3079742"/>
            <a:ext cx="1120820" cy="369332"/>
          </a:xfrm>
          <a:prstGeom prst="rect">
            <a:avLst/>
          </a:prstGeom>
        </p:spPr>
        <p:txBody>
          <a:bodyPr wrap="none">
            <a:spAutoFit/>
          </a:bodyPr>
          <a:lstStyle/>
          <a:p>
            <a:r>
              <a:rPr lang="en-US" dirty="0"/>
              <a:t>Ingestion</a:t>
            </a:r>
          </a:p>
        </p:txBody>
      </p:sp>
      <p:sp>
        <p:nvSpPr>
          <p:cNvPr id="26" name="Rectangle 25"/>
          <p:cNvSpPr/>
          <p:nvPr/>
        </p:nvSpPr>
        <p:spPr>
          <a:xfrm>
            <a:off x="161039" y="2796129"/>
            <a:ext cx="797975" cy="400110"/>
          </a:xfrm>
          <a:prstGeom prst="rect">
            <a:avLst/>
          </a:prstGeom>
        </p:spPr>
        <p:txBody>
          <a:bodyPr wrap="none">
            <a:spAutoFit/>
          </a:bodyPr>
          <a:lstStyle/>
          <a:p>
            <a:pPr>
              <a:spcBef>
                <a:spcPct val="20000"/>
              </a:spcBef>
              <a:buClr>
                <a:schemeClr val="accent1"/>
              </a:buClr>
            </a:pPr>
            <a:r>
              <a:rPr lang="en-US" sz="2000" dirty="0">
                <a:latin typeface="Calibri" pitchFamily="34" charset="0"/>
              </a:rPr>
              <a:t>FOOD</a:t>
            </a:r>
          </a:p>
        </p:txBody>
      </p:sp>
      <p:cxnSp>
        <p:nvCxnSpPr>
          <p:cNvPr id="27" name="Straight Arrow Connector 26"/>
          <p:cNvCxnSpPr>
            <a:stCxn id="26" idx="3"/>
          </p:cNvCxnSpPr>
          <p:nvPr/>
        </p:nvCxnSpPr>
        <p:spPr>
          <a:xfrm>
            <a:off x="959014" y="2996184"/>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666751" y="2802225"/>
            <a:ext cx="639919"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Milk</a:t>
            </a:r>
            <a:endParaRPr lang="en-US" sz="2000" dirty="0">
              <a:latin typeface="Calibri" pitchFamily="34" charset="0"/>
            </a:endParaRPr>
          </a:p>
        </p:txBody>
      </p:sp>
      <p:cxnSp>
        <p:nvCxnSpPr>
          <p:cNvPr id="32" name="Straight Arrow Connector 31"/>
          <p:cNvCxnSpPr>
            <a:stCxn id="31" idx="3"/>
          </p:cNvCxnSpPr>
          <p:nvPr/>
        </p:nvCxnSpPr>
        <p:spPr>
          <a:xfrm flipV="1">
            <a:off x="2306670" y="2990088"/>
            <a:ext cx="1094898"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37639" y="2854041"/>
            <a:ext cx="1296830" cy="307777"/>
          </a:xfrm>
          <a:prstGeom prst="rect">
            <a:avLst/>
          </a:prstGeom>
          <a:solidFill>
            <a:srgbClr val="66C2A5"/>
          </a:solidFill>
          <a:ln>
            <a:noFill/>
          </a:ln>
        </p:spPr>
        <p:txBody>
          <a:bodyPr wrap="none">
            <a:spAutoFit/>
          </a:bodyPr>
          <a:lstStyle/>
          <a:p>
            <a:pPr>
              <a:spcBef>
                <a:spcPct val="20000"/>
              </a:spcBef>
              <a:buClr>
                <a:schemeClr val="accent1"/>
              </a:buClr>
            </a:pPr>
            <a:r>
              <a:rPr lang="en-US" sz="1400" b="1" dirty="0" err="1" smtClean="0">
                <a:latin typeface="Calibri" pitchFamily="34" charset="0"/>
              </a:rPr>
              <a:t>food.migration</a:t>
            </a:r>
            <a:endParaRPr lang="en-US" sz="1400" b="1" dirty="0">
              <a:latin typeface="Calibri" pitchFamily="34" charset="0"/>
            </a:endParaRPr>
          </a:p>
        </p:txBody>
      </p:sp>
      <p:cxnSp>
        <p:nvCxnSpPr>
          <p:cNvPr id="36" name="Straight Arrow Connector 35"/>
          <p:cNvCxnSpPr>
            <a:stCxn id="35" idx="3"/>
            <a:endCxn id="23" idx="1"/>
          </p:cNvCxnSpPr>
          <p:nvPr/>
        </p:nvCxnSpPr>
        <p:spPr>
          <a:xfrm>
            <a:off x="4734469" y="3007930"/>
            <a:ext cx="1919737" cy="256478"/>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642014" y="3533894"/>
            <a:ext cx="1184940" cy="369332"/>
          </a:xfrm>
          <a:prstGeom prst="rect">
            <a:avLst/>
          </a:prstGeom>
        </p:spPr>
        <p:txBody>
          <a:bodyPr wrap="none">
            <a:spAutoFit/>
          </a:bodyPr>
          <a:lstStyle/>
          <a:p>
            <a:r>
              <a:rPr lang="en-US" dirty="0" smtClean="0"/>
              <a:t>Inhalation</a:t>
            </a:r>
            <a:endParaRPr lang="en-US" dirty="0"/>
          </a:p>
        </p:txBody>
      </p:sp>
      <p:sp>
        <p:nvSpPr>
          <p:cNvPr id="51" name="Rectangle 50"/>
          <p:cNvSpPr/>
          <p:nvPr/>
        </p:nvSpPr>
        <p:spPr>
          <a:xfrm>
            <a:off x="3452879" y="3993993"/>
            <a:ext cx="1774845" cy="276999"/>
          </a:xfrm>
          <a:prstGeom prst="rect">
            <a:avLst/>
          </a:prstGeom>
          <a:solidFill>
            <a:srgbClr val="FFFDBF"/>
          </a:solidFill>
          <a:ln>
            <a:noFill/>
          </a:ln>
        </p:spPr>
        <p:txBody>
          <a:bodyPr wrap="none">
            <a:spAutoFit/>
          </a:bodyPr>
          <a:lstStyle/>
          <a:p>
            <a:pPr>
              <a:spcBef>
                <a:spcPct val="20000"/>
              </a:spcBef>
              <a:buClr>
                <a:schemeClr val="accent1"/>
              </a:buClr>
            </a:pPr>
            <a:r>
              <a:rPr lang="en-US" sz="1200" b="1" dirty="0" err="1"/>
              <a:t>Product.direct.dermal</a:t>
            </a:r>
            <a:endParaRPr lang="en-US" sz="1200" b="1" dirty="0">
              <a:latin typeface="Calibri" pitchFamily="34" charset="0"/>
            </a:endParaRPr>
          </a:p>
        </p:txBody>
      </p:sp>
      <p:sp>
        <p:nvSpPr>
          <p:cNvPr id="52" name="Rectangle 51"/>
          <p:cNvSpPr/>
          <p:nvPr/>
        </p:nvSpPr>
        <p:spPr>
          <a:xfrm>
            <a:off x="3468119" y="4384137"/>
            <a:ext cx="1478785" cy="461665"/>
          </a:xfrm>
          <a:prstGeom prst="rect">
            <a:avLst/>
          </a:prstGeom>
          <a:solidFill>
            <a:srgbClr val="FFFDBF"/>
          </a:solidFill>
          <a:ln>
            <a:noFill/>
          </a:ln>
        </p:spPr>
        <p:txBody>
          <a:bodyPr wrap="square">
            <a:spAutoFit/>
          </a:bodyPr>
          <a:lstStyle/>
          <a:p>
            <a:pPr>
              <a:spcBef>
                <a:spcPct val="20000"/>
              </a:spcBef>
              <a:buClr>
                <a:schemeClr val="accent1"/>
              </a:buClr>
            </a:pPr>
            <a:r>
              <a:rPr lang="en-US" sz="1200" b="1" dirty="0" err="1" smtClean="0"/>
              <a:t>Product.direct.inhalationofVapor</a:t>
            </a:r>
            <a:endParaRPr lang="en-US" sz="1200" b="1" dirty="0">
              <a:latin typeface="Calibri" pitchFamily="34" charset="0"/>
            </a:endParaRPr>
          </a:p>
        </p:txBody>
      </p:sp>
      <p:sp>
        <p:nvSpPr>
          <p:cNvPr id="60" name="Rectangle 59"/>
          <p:cNvSpPr/>
          <p:nvPr/>
        </p:nvSpPr>
        <p:spPr>
          <a:xfrm>
            <a:off x="3654047" y="5923377"/>
            <a:ext cx="1366080" cy="276999"/>
          </a:xfrm>
          <a:prstGeom prst="rect">
            <a:avLst/>
          </a:prstGeom>
          <a:solidFill>
            <a:srgbClr val="FFFDBF"/>
          </a:solidFill>
          <a:ln>
            <a:solidFill>
              <a:srgbClr val="FFFDBF"/>
            </a:solidFill>
          </a:ln>
        </p:spPr>
        <p:txBody>
          <a:bodyPr wrap="none">
            <a:spAutoFit/>
          </a:bodyPr>
          <a:lstStyle/>
          <a:p>
            <a:pPr>
              <a:spcBef>
                <a:spcPct val="20000"/>
              </a:spcBef>
              <a:buClr>
                <a:schemeClr val="accent1"/>
              </a:buClr>
            </a:pPr>
            <a:r>
              <a:rPr lang="en-US" sz="1200" b="1" dirty="0" err="1" smtClean="0"/>
              <a:t>Product.indirect</a:t>
            </a:r>
            <a:endParaRPr lang="en-US" sz="1200" b="1" dirty="0">
              <a:latin typeface="Calibri" pitchFamily="34" charset="0"/>
            </a:endParaRPr>
          </a:p>
        </p:txBody>
      </p:sp>
      <p:cxnSp>
        <p:nvCxnSpPr>
          <p:cNvPr id="80" name="Straight Arrow Connector 79"/>
          <p:cNvCxnSpPr>
            <a:stCxn id="51" idx="3"/>
            <a:endCxn id="6" idx="1"/>
          </p:cNvCxnSpPr>
          <p:nvPr/>
        </p:nvCxnSpPr>
        <p:spPr>
          <a:xfrm flipV="1">
            <a:off x="5227724" y="2891290"/>
            <a:ext cx="1410820" cy="12412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52" idx="3"/>
            <a:endCxn id="49" idx="1"/>
          </p:cNvCxnSpPr>
          <p:nvPr/>
        </p:nvCxnSpPr>
        <p:spPr>
          <a:xfrm flipV="1">
            <a:off x="4946904" y="3718560"/>
            <a:ext cx="1695110" cy="8964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0" idx="3"/>
            <a:endCxn id="6" idx="1"/>
          </p:cNvCxnSpPr>
          <p:nvPr/>
        </p:nvCxnSpPr>
        <p:spPr>
          <a:xfrm flipV="1">
            <a:off x="5020127" y="2891290"/>
            <a:ext cx="1618417" cy="31705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0" idx="3"/>
            <a:endCxn id="23" idx="1"/>
          </p:cNvCxnSpPr>
          <p:nvPr/>
        </p:nvCxnSpPr>
        <p:spPr>
          <a:xfrm flipV="1">
            <a:off x="5020127" y="3264408"/>
            <a:ext cx="1634079" cy="279746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60" idx="3"/>
            <a:endCxn id="49" idx="1"/>
          </p:cNvCxnSpPr>
          <p:nvPr/>
        </p:nvCxnSpPr>
        <p:spPr>
          <a:xfrm flipV="1">
            <a:off x="5020127" y="3718560"/>
            <a:ext cx="1621887" cy="234331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587752" y="1499616"/>
            <a:ext cx="3095719" cy="369332"/>
          </a:xfrm>
          <a:prstGeom prst="rect">
            <a:avLst/>
          </a:prstGeom>
          <a:noFill/>
        </p:spPr>
        <p:txBody>
          <a:bodyPr wrap="none" rtlCol="0">
            <a:spAutoFit/>
          </a:bodyPr>
          <a:lstStyle/>
          <a:p>
            <a:r>
              <a:rPr lang="en-US" b="1" dirty="0" smtClean="0"/>
              <a:t>Chemical X in 4 SOURCES</a:t>
            </a:r>
            <a:endParaRPr lang="en-US" b="1" dirty="0"/>
          </a:p>
        </p:txBody>
      </p:sp>
      <p:sp>
        <p:nvSpPr>
          <p:cNvPr id="50" name="Rectangle 49"/>
          <p:cNvSpPr/>
          <p:nvPr/>
        </p:nvSpPr>
        <p:spPr>
          <a:xfrm>
            <a:off x="-17206" y="4277457"/>
            <a:ext cx="1209370"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PRODUCT</a:t>
            </a:r>
            <a:endParaRPr lang="en-US" sz="2000" dirty="0">
              <a:latin typeface="Calibri" pitchFamily="34" charset="0"/>
            </a:endParaRPr>
          </a:p>
        </p:txBody>
      </p:sp>
      <p:cxnSp>
        <p:nvCxnSpPr>
          <p:cNvPr id="53" name="Straight Arrow Connector 52"/>
          <p:cNvCxnSpPr/>
          <p:nvPr/>
        </p:nvCxnSpPr>
        <p:spPr>
          <a:xfrm>
            <a:off x="1120558" y="4511040"/>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1703256" y="4155537"/>
            <a:ext cx="1469641" cy="707886"/>
          </a:xfrm>
          <a:prstGeom prst="rect">
            <a:avLst/>
          </a:prstGeom>
        </p:spPr>
        <p:txBody>
          <a:bodyPr wrap="square">
            <a:spAutoFit/>
          </a:bodyPr>
          <a:lstStyle/>
          <a:p>
            <a:pPr algn="ctr">
              <a:spcBef>
                <a:spcPct val="20000"/>
              </a:spcBef>
              <a:buClr>
                <a:schemeClr val="accent1"/>
              </a:buClr>
            </a:pPr>
            <a:r>
              <a:rPr lang="en-US" sz="2000" dirty="0" smtClean="0">
                <a:latin typeface="Calibri" pitchFamily="34" charset="0"/>
              </a:rPr>
              <a:t>Hand/Body Lotion</a:t>
            </a:r>
            <a:endParaRPr lang="en-US" sz="2000" dirty="0">
              <a:latin typeface="Calibri" pitchFamily="34" charset="0"/>
            </a:endParaRPr>
          </a:p>
        </p:txBody>
      </p:sp>
      <p:cxnSp>
        <p:nvCxnSpPr>
          <p:cNvPr id="56" name="Straight Arrow Connector 55"/>
          <p:cNvCxnSpPr>
            <a:stCxn id="55" idx="3"/>
          </p:cNvCxnSpPr>
          <p:nvPr/>
        </p:nvCxnSpPr>
        <p:spPr>
          <a:xfrm flipV="1">
            <a:off x="3172897" y="4132494"/>
            <a:ext cx="279982" cy="376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5" idx="3"/>
          </p:cNvCxnSpPr>
          <p:nvPr/>
        </p:nvCxnSpPr>
        <p:spPr>
          <a:xfrm>
            <a:off x="3172897" y="4509480"/>
            <a:ext cx="295222" cy="10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8542" y="5838033"/>
            <a:ext cx="1209370"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PRODUCT</a:t>
            </a:r>
            <a:endParaRPr lang="en-US" sz="2000" dirty="0">
              <a:latin typeface="Calibri" pitchFamily="34" charset="0"/>
            </a:endParaRPr>
          </a:p>
        </p:txBody>
      </p:sp>
      <p:cxnSp>
        <p:nvCxnSpPr>
          <p:cNvPr id="62" name="Straight Arrow Connector 61"/>
          <p:cNvCxnSpPr/>
          <p:nvPr/>
        </p:nvCxnSpPr>
        <p:spPr>
          <a:xfrm>
            <a:off x="1099222" y="6071616"/>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824951" y="5861821"/>
            <a:ext cx="1469641" cy="400110"/>
          </a:xfrm>
          <a:prstGeom prst="rect">
            <a:avLst/>
          </a:prstGeom>
        </p:spPr>
        <p:txBody>
          <a:bodyPr wrap="square">
            <a:spAutoFit/>
          </a:bodyPr>
          <a:lstStyle/>
          <a:p>
            <a:pPr>
              <a:spcBef>
                <a:spcPct val="20000"/>
              </a:spcBef>
              <a:buClr>
                <a:schemeClr val="accent1"/>
              </a:buClr>
            </a:pPr>
            <a:r>
              <a:rPr lang="en-US" sz="2000" dirty="0" smtClean="0">
                <a:latin typeface="Calibri" pitchFamily="34" charset="0"/>
              </a:rPr>
              <a:t>Insecticide</a:t>
            </a:r>
            <a:endParaRPr lang="en-US" sz="2000" dirty="0">
              <a:latin typeface="Calibri" pitchFamily="34" charset="0"/>
            </a:endParaRPr>
          </a:p>
        </p:txBody>
      </p:sp>
      <p:cxnSp>
        <p:nvCxnSpPr>
          <p:cNvPr id="64" name="Straight Arrow Connector 63"/>
          <p:cNvCxnSpPr>
            <a:stCxn id="63" idx="3"/>
          </p:cNvCxnSpPr>
          <p:nvPr/>
        </p:nvCxnSpPr>
        <p:spPr>
          <a:xfrm>
            <a:off x="3294592" y="6061876"/>
            <a:ext cx="3594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637470"/>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93493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dirty="0" smtClean="0"/>
              <a:t>Example of Linkage Chemicals, Sources, Scenarios, and Routes in a SHEDS Run</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7" name="Rectangle 6"/>
          <p:cNvSpPr/>
          <p:nvPr/>
        </p:nvSpPr>
        <p:spPr>
          <a:xfrm>
            <a:off x="145799" y="2405985"/>
            <a:ext cx="797975" cy="400110"/>
          </a:xfrm>
          <a:prstGeom prst="rect">
            <a:avLst/>
          </a:prstGeom>
        </p:spPr>
        <p:txBody>
          <a:bodyPr wrap="none">
            <a:spAutoFit/>
          </a:bodyPr>
          <a:lstStyle/>
          <a:p>
            <a:pPr>
              <a:spcBef>
                <a:spcPct val="20000"/>
              </a:spcBef>
              <a:buClr>
                <a:schemeClr val="accent1"/>
              </a:buClr>
            </a:pPr>
            <a:r>
              <a:rPr lang="en-US" sz="2000" dirty="0">
                <a:latin typeface="Calibri" pitchFamily="34" charset="0"/>
              </a:rPr>
              <a:t>FOOD</a:t>
            </a:r>
          </a:p>
        </p:txBody>
      </p:sp>
      <p:sp>
        <p:nvSpPr>
          <p:cNvPr id="8" name="Rectangle 7"/>
          <p:cNvSpPr/>
          <p:nvPr/>
        </p:nvSpPr>
        <p:spPr>
          <a:xfrm>
            <a:off x="0" y="2082897"/>
            <a:ext cx="1445204"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 Type</a:t>
            </a:r>
            <a:endParaRPr lang="en-US" sz="2000" dirty="0">
              <a:solidFill>
                <a:srgbClr val="0070C0"/>
              </a:solidFill>
              <a:latin typeface="Calibri" pitchFamily="34" charset="0"/>
            </a:endParaRPr>
          </a:p>
        </p:txBody>
      </p:sp>
      <p:sp>
        <p:nvSpPr>
          <p:cNvPr id="9" name="Rectangle 8"/>
          <p:cNvSpPr/>
          <p:nvPr/>
        </p:nvSpPr>
        <p:spPr>
          <a:xfrm>
            <a:off x="1798320" y="2079849"/>
            <a:ext cx="895823"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a:t>
            </a:r>
            <a:endParaRPr lang="en-US" sz="2000" dirty="0">
              <a:solidFill>
                <a:srgbClr val="0070C0"/>
              </a:solidFill>
              <a:latin typeface="Calibri" pitchFamily="34" charset="0"/>
            </a:endParaRPr>
          </a:p>
        </p:txBody>
      </p:sp>
      <p:sp>
        <p:nvSpPr>
          <p:cNvPr id="10" name="Rectangle 9"/>
          <p:cNvSpPr/>
          <p:nvPr/>
        </p:nvSpPr>
        <p:spPr>
          <a:xfrm>
            <a:off x="1614935" y="2393793"/>
            <a:ext cx="1256626"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Asparagus</a:t>
            </a:r>
            <a:endParaRPr lang="en-US" sz="2000" dirty="0">
              <a:latin typeface="Calibri" pitchFamily="34" charset="0"/>
            </a:endParaRPr>
          </a:p>
        </p:txBody>
      </p:sp>
      <p:sp>
        <p:nvSpPr>
          <p:cNvPr id="11" name="Rectangle 10"/>
          <p:cNvSpPr/>
          <p:nvPr/>
        </p:nvSpPr>
        <p:spPr>
          <a:xfrm>
            <a:off x="3660143" y="2088993"/>
            <a:ext cx="1082348"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Scenario</a:t>
            </a:r>
            <a:endParaRPr lang="en-US" sz="2000" dirty="0">
              <a:solidFill>
                <a:srgbClr val="0070C0"/>
              </a:solidFill>
              <a:latin typeface="Calibri" pitchFamily="34" charset="0"/>
            </a:endParaRPr>
          </a:p>
        </p:txBody>
      </p:sp>
      <p:sp>
        <p:nvSpPr>
          <p:cNvPr id="12" name="Rectangle 11"/>
          <p:cNvSpPr/>
          <p:nvPr/>
        </p:nvSpPr>
        <p:spPr>
          <a:xfrm>
            <a:off x="3440687" y="2454753"/>
            <a:ext cx="1125757" cy="307777"/>
          </a:xfrm>
          <a:prstGeom prst="rect">
            <a:avLst/>
          </a:prstGeom>
          <a:solidFill>
            <a:srgbClr val="66C2A5"/>
          </a:solidFill>
          <a:ln>
            <a:noFill/>
          </a:ln>
        </p:spPr>
        <p:txBody>
          <a:bodyPr wrap="none">
            <a:spAutoFit/>
          </a:bodyPr>
          <a:lstStyle/>
          <a:p>
            <a:pPr>
              <a:spcBef>
                <a:spcPct val="20000"/>
              </a:spcBef>
              <a:buClr>
                <a:schemeClr val="accent1"/>
              </a:buClr>
            </a:pPr>
            <a:r>
              <a:rPr lang="en-US" sz="1400" b="1" dirty="0" err="1" smtClean="0">
                <a:latin typeface="Calibri" pitchFamily="34" charset="0"/>
              </a:rPr>
              <a:t>food.residue</a:t>
            </a:r>
            <a:endParaRPr lang="en-US" sz="1400" b="1" dirty="0">
              <a:latin typeface="Calibri" pitchFamily="34" charset="0"/>
            </a:endParaRPr>
          </a:p>
        </p:txBody>
      </p:sp>
      <p:sp>
        <p:nvSpPr>
          <p:cNvPr id="13" name="Rectangle 12"/>
          <p:cNvSpPr/>
          <p:nvPr/>
        </p:nvSpPr>
        <p:spPr>
          <a:xfrm>
            <a:off x="6656327" y="2204817"/>
            <a:ext cx="901209"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Routes</a:t>
            </a:r>
            <a:endParaRPr lang="en-US" sz="2000" dirty="0">
              <a:solidFill>
                <a:srgbClr val="0070C0"/>
              </a:solidFill>
              <a:latin typeface="Calibri" pitchFamily="34" charset="0"/>
            </a:endParaRPr>
          </a:p>
        </p:txBody>
      </p:sp>
      <p:sp>
        <p:nvSpPr>
          <p:cNvPr id="6" name="TextBox 5"/>
          <p:cNvSpPr txBox="1"/>
          <p:nvPr/>
        </p:nvSpPr>
        <p:spPr>
          <a:xfrm>
            <a:off x="6638544" y="2706624"/>
            <a:ext cx="928459" cy="369332"/>
          </a:xfrm>
          <a:prstGeom prst="rect">
            <a:avLst/>
          </a:prstGeom>
          <a:noFill/>
        </p:spPr>
        <p:txBody>
          <a:bodyPr wrap="none" rtlCol="0">
            <a:spAutoFit/>
          </a:bodyPr>
          <a:lstStyle/>
          <a:p>
            <a:r>
              <a:rPr lang="en-US" dirty="0" smtClean="0"/>
              <a:t>Dermal</a:t>
            </a:r>
          </a:p>
        </p:txBody>
      </p:sp>
      <p:cxnSp>
        <p:nvCxnSpPr>
          <p:cNvPr id="15" name="Straight Arrow Connector 14"/>
          <p:cNvCxnSpPr>
            <a:stCxn id="7" idx="3"/>
            <a:endCxn id="10" idx="1"/>
          </p:cNvCxnSpPr>
          <p:nvPr/>
        </p:nvCxnSpPr>
        <p:spPr>
          <a:xfrm flipV="1">
            <a:off x="943774" y="2593848"/>
            <a:ext cx="671161"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12" idx="1"/>
          </p:cNvCxnSpPr>
          <p:nvPr/>
        </p:nvCxnSpPr>
        <p:spPr>
          <a:xfrm>
            <a:off x="2871561" y="2593848"/>
            <a:ext cx="569126" cy="14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3"/>
            <a:endCxn id="23" idx="1"/>
          </p:cNvCxnSpPr>
          <p:nvPr/>
        </p:nvCxnSpPr>
        <p:spPr>
          <a:xfrm>
            <a:off x="4566444" y="2608642"/>
            <a:ext cx="2087762" cy="655766"/>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654206" y="3079742"/>
            <a:ext cx="1120820" cy="369332"/>
          </a:xfrm>
          <a:prstGeom prst="rect">
            <a:avLst/>
          </a:prstGeom>
        </p:spPr>
        <p:txBody>
          <a:bodyPr wrap="none">
            <a:spAutoFit/>
          </a:bodyPr>
          <a:lstStyle/>
          <a:p>
            <a:r>
              <a:rPr lang="en-US" dirty="0"/>
              <a:t>Ingestion</a:t>
            </a:r>
          </a:p>
        </p:txBody>
      </p:sp>
      <p:sp>
        <p:nvSpPr>
          <p:cNvPr id="26" name="Rectangle 25"/>
          <p:cNvSpPr/>
          <p:nvPr/>
        </p:nvSpPr>
        <p:spPr>
          <a:xfrm>
            <a:off x="161039" y="2796129"/>
            <a:ext cx="797975" cy="400110"/>
          </a:xfrm>
          <a:prstGeom prst="rect">
            <a:avLst/>
          </a:prstGeom>
        </p:spPr>
        <p:txBody>
          <a:bodyPr wrap="none">
            <a:spAutoFit/>
          </a:bodyPr>
          <a:lstStyle/>
          <a:p>
            <a:pPr>
              <a:spcBef>
                <a:spcPct val="20000"/>
              </a:spcBef>
              <a:buClr>
                <a:schemeClr val="accent1"/>
              </a:buClr>
            </a:pPr>
            <a:r>
              <a:rPr lang="en-US" sz="2000" dirty="0">
                <a:latin typeface="Calibri" pitchFamily="34" charset="0"/>
              </a:rPr>
              <a:t>FOOD</a:t>
            </a:r>
          </a:p>
        </p:txBody>
      </p:sp>
      <p:cxnSp>
        <p:nvCxnSpPr>
          <p:cNvPr id="27" name="Straight Arrow Connector 26"/>
          <p:cNvCxnSpPr>
            <a:stCxn id="26" idx="3"/>
          </p:cNvCxnSpPr>
          <p:nvPr/>
        </p:nvCxnSpPr>
        <p:spPr>
          <a:xfrm>
            <a:off x="959014" y="2996184"/>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666751" y="2802225"/>
            <a:ext cx="639919"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Milk</a:t>
            </a:r>
            <a:endParaRPr lang="en-US" sz="2000" dirty="0">
              <a:latin typeface="Calibri" pitchFamily="34" charset="0"/>
            </a:endParaRPr>
          </a:p>
        </p:txBody>
      </p:sp>
      <p:cxnSp>
        <p:nvCxnSpPr>
          <p:cNvPr id="32" name="Straight Arrow Connector 31"/>
          <p:cNvCxnSpPr>
            <a:stCxn id="31" idx="3"/>
          </p:cNvCxnSpPr>
          <p:nvPr/>
        </p:nvCxnSpPr>
        <p:spPr>
          <a:xfrm flipV="1">
            <a:off x="2306670" y="2990088"/>
            <a:ext cx="1094898" cy="1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37639" y="2854041"/>
            <a:ext cx="1296830" cy="307777"/>
          </a:xfrm>
          <a:prstGeom prst="rect">
            <a:avLst/>
          </a:prstGeom>
          <a:solidFill>
            <a:srgbClr val="66C2A5"/>
          </a:solidFill>
          <a:ln>
            <a:noFill/>
          </a:ln>
        </p:spPr>
        <p:txBody>
          <a:bodyPr wrap="none">
            <a:spAutoFit/>
          </a:bodyPr>
          <a:lstStyle/>
          <a:p>
            <a:pPr>
              <a:spcBef>
                <a:spcPct val="20000"/>
              </a:spcBef>
              <a:buClr>
                <a:schemeClr val="accent1"/>
              </a:buClr>
            </a:pPr>
            <a:r>
              <a:rPr lang="en-US" sz="1400" b="1" dirty="0" err="1" smtClean="0">
                <a:latin typeface="Calibri" pitchFamily="34" charset="0"/>
              </a:rPr>
              <a:t>food.migration</a:t>
            </a:r>
            <a:endParaRPr lang="en-US" sz="1400" b="1" dirty="0">
              <a:latin typeface="Calibri" pitchFamily="34" charset="0"/>
            </a:endParaRPr>
          </a:p>
        </p:txBody>
      </p:sp>
      <p:cxnSp>
        <p:nvCxnSpPr>
          <p:cNvPr id="36" name="Straight Arrow Connector 35"/>
          <p:cNvCxnSpPr>
            <a:stCxn id="35" idx="3"/>
            <a:endCxn id="23" idx="1"/>
          </p:cNvCxnSpPr>
          <p:nvPr/>
        </p:nvCxnSpPr>
        <p:spPr>
          <a:xfrm>
            <a:off x="4734469" y="3007930"/>
            <a:ext cx="1919737" cy="256478"/>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7206" y="4277457"/>
            <a:ext cx="1209370"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PRODUCT</a:t>
            </a:r>
            <a:endParaRPr lang="en-US" sz="2000" dirty="0">
              <a:latin typeface="Calibri" pitchFamily="34" charset="0"/>
            </a:endParaRPr>
          </a:p>
        </p:txBody>
      </p:sp>
      <p:sp>
        <p:nvSpPr>
          <p:cNvPr id="41" name="Rectangle 40"/>
          <p:cNvSpPr/>
          <p:nvPr/>
        </p:nvSpPr>
        <p:spPr>
          <a:xfrm>
            <a:off x="-38542" y="5838033"/>
            <a:ext cx="1209370"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PRODUCT</a:t>
            </a:r>
            <a:endParaRPr lang="en-US" sz="2000" dirty="0">
              <a:latin typeface="Calibri" pitchFamily="34" charset="0"/>
            </a:endParaRPr>
          </a:p>
        </p:txBody>
      </p:sp>
      <p:cxnSp>
        <p:nvCxnSpPr>
          <p:cNvPr id="43" name="Straight Arrow Connector 42"/>
          <p:cNvCxnSpPr/>
          <p:nvPr/>
        </p:nvCxnSpPr>
        <p:spPr>
          <a:xfrm>
            <a:off x="1120558" y="4511040"/>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703256" y="4155537"/>
            <a:ext cx="1469641" cy="707886"/>
          </a:xfrm>
          <a:prstGeom prst="rect">
            <a:avLst/>
          </a:prstGeom>
        </p:spPr>
        <p:txBody>
          <a:bodyPr wrap="square">
            <a:spAutoFit/>
          </a:bodyPr>
          <a:lstStyle/>
          <a:p>
            <a:pPr algn="ctr">
              <a:spcBef>
                <a:spcPct val="20000"/>
              </a:spcBef>
              <a:buClr>
                <a:schemeClr val="accent1"/>
              </a:buClr>
            </a:pPr>
            <a:r>
              <a:rPr lang="en-US" sz="2000" dirty="0" smtClean="0">
                <a:latin typeface="Calibri" pitchFamily="34" charset="0"/>
              </a:rPr>
              <a:t>Hand/Body Lotion</a:t>
            </a:r>
            <a:endParaRPr lang="en-US" sz="2000" dirty="0">
              <a:latin typeface="Calibri" pitchFamily="34" charset="0"/>
            </a:endParaRPr>
          </a:p>
        </p:txBody>
      </p:sp>
      <p:sp>
        <p:nvSpPr>
          <p:cNvPr id="49" name="Rectangle 48"/>
          <p:cNvSpPr/>
          <p:nvPr/>
        </p:nvSpPr>
        <p:spPr>
          <a:xfrm>
            <a:off x="6642014" y="3533894"/>
            <a:ext cx="1184940" cy="369332"/>
          </a:xfrm>
          <a:prstGeom prst="rect">
            <a:avLst/>
          </a:prstGeom>
        </p:spPr>
        <p:txBody>
          <a:bodyPr wrap="none">
            <a:spAutoFit/>
          </a:bodyPr>
          <a:lstStyle/>
          <a:p>
            <a:r>
              <a:rPr lang="en-US" dirty="0" smtClean="0"/>
              <a:t>Inhalation</a:t>
            </a:r>
            <a:endParaRPr lang="en-US" dirty="0"/>
          </a:p>
        </p:txBody>
      </p:sp>
      <p:sp>
        <p:nvSpPr>
          <p:cNvPr id="51" name="Rectangle 50"/>
          <p:cNvSpPr/>
          <p:nvPr/>
        </p:nvSpPr>
        <p:spPr>
          <a:xfrm>
            <a:off x="3452879" y="3993993"/>
            <a:ext cx="1774845" cy="276999"/>
          </a:xfrm>
          <a:prstGeom prst="rect">
            <a:avLst/>
          </a:prstGeom>
          <a:solidFill>
            <a:srgbClr val="FFFDBF"/>
          </a:solidFill>
          <a:ln>
            <a:noFill/>
          </a:ln>
        </p:spPr>
        <p:txBody>
          <a:bodyPr wrap="none">
            <a:spAutoFit/>
          </a:bodyPr>
          <a:lstStyle/>
          <a:p>
            <a:pPr>
              <a:spcBef>
                <a:spcPct val="20000"/>
              </a:spcBef>
              <a:buClr>
                <a:schemeClr val="accent1"/>
              </a:buClr>
            </a:pPr>
            <a:r>
              <a:rPr lang="en-US" sz="1200" b="1" dirty="0" err="1"/>
              <a:t>Product.direct.dermal</a:t>
            </a:r>
            <a:endParaRPr lang="en-US" sz="1200" b="1" dirty="0">
              <a:latin typeface="Calibri" pitchFamily="34" charset="0"/>
            </a:endParaRPr>
          </a:p>
        </p:txBody>
      </p:sp>
      <p:sp>
        <p:nvSpPr>
          <p:cNvPr id="52" name="Rectangle 51"/>
          <p:cNvSpPr/>
          <p:nvPr/>
        </p:nvSpPr>
        <p:spPr>
          <a:xfrm>
            <a:off x="3468119" y="4384137"/>
            <a:ext cx="1478785" cy="461665"/>
          </a:xfrm>
          <a:prstGeom prst="rect">
            <a:avLst/>
          </a:prstGeom>
          <a:solidFill>
            <a:srgbClr val="FFFDBF"/>
          </a:solidFill>
          <a:ln>
            <a:noFill/>
          </a:ln>
        </p:spPr>
        <p:txBody>
          <a:bodyPr wrap="square">
            <a:spAutoFit/>
          </a:bodyPr>
          <a:lstStyle/>
          <a:p>
            <a:pPr>
              <a:spcBef>
                <a:spcPct val="20000"/>
              </a:spcBef>
              <a:buClr>
                <a:schemeClr val="accent1"/>
              </a:buClr>
            </a:pPr>
            <a:r>
              <a:rPr lang="en-US" sz="1200" b="1" dirty="0" err="1" smtClean="0"/>
              <a:t>Product.direct.inhalationofVapor</a:t>
            </a:r>
            <a:endParaRPr lang="en-US" sz="1200" b="1" dirty="0">
              <a:latin typeface="Calibri" pitchFamily="34" charset="0"/>
            </a:endParaRPr>
          </a:p>
        </p:txBody>
      </p:sp>
      <p:cxnSp>
        <p:nvCxnSpPr>
          <p:cNvPr id="54" name="Straight Arrow Connector 53"/>
          <p:cNvCxnSpPr/>
          <p:nvPr/>
        </p:nvCxnSpPr>
        <p:spPr>
          <a:xfrm>
            <a:off x="1099222" y="6071616"/>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824951" y="5861821"/>
            <a:ext cx="1469641" cy="400110"/>
          </a:xfrm>
          <a:prstGeom prst="rect">
            <a:avLst/>
          </a:prstGeom>
        </p:spPr>
        <p:txBody>
          <a:bodyPr wrap="square">
            <a:spAutoFit/>
          </a:bodyPr>
          <a:lstStyle/>
          <a:p>
            <a:pPr>
              <a:spcBef>
                <a:spcPct val="20000"/>
              </a:spcBef>
              <a:buClr>
                <a:schemeClr val="accent1"/>
              </a:buClr>
            </a:pPr>
            <a:r>
              <a:rPr lang="en-US" sz="2000" dirty="0" smtClean="0">
                <a:latin typeface="Calibri" pitchFamily="34" charset="0"/>
              </a:rPr>
              <a:t>Insecticide</a:t>
            </a:r>
            <a:endParaRPr lang="en-US" sz="2000" dirty="0">
              <a:latin typeface="Calibri" pitchFamily="34" charset="0"/>
            </a:endParaRPr>
          </a:p>
        </p:txBody>
      </p:sp>
      <p:sp>
        <p:nvSpPr>
          <p:cNvPr id="60" name="Rectangle 59"/>
          <p:cNvSpPr/>
          <p:nvPr/>
        </p:nvSpPr>
        <p:spPr>
          <a:xfrm>
            <a:off x="3654047" y="5923377"/>
            <a:ext cx="1366080" cy="276999"/>
          </a:xfrm>
          <a:prstGeom prst="rect">
            <a:avLst/>
          </a:prstGeom>
          <a:solidFill>
            <a:srgbClr val="FFFDBF"/>
          </a:solidFill>
          <a:ln>
            <a:solidFill>
              <a:srgbClr val="FFFDBF"/>
            </a:solidFill>
          </a:ln>
        </p:spPr>
        <p:txBody>
          <a:bodyPr wrap="none">
            <a:spAutoFit/>
          </a:bodyPr>
          <a:lstStyle/>
          <a:p>
            <a:pPr>
              <a:spcBef>
                <a:spcPct val="20000"/>
              </a:spcBef>
              <a:buClr>
                <a:schemeClr val="accent1"/>
              </a:buClr>
            </a:pPr>
            <a:r>
              <a:rPr lang="en-US" sz="1200" b="1" dirty="0" err="1" smtClean="0"/>
              <a:t>Product.indirect</a:t>
            </a:r>
            <a:endParaRPr lang="en-US" sz="1200" b="1" dirty="0">
              <a:latin typeface="Calibri" pitchFamily="34" charset="0"/>
            </a:endParaRPr>
          </a:p>
        </p:txBody>
      </p:sp>
      <p:cxnSp>
        <p:nvCxnSpPr>
          <p:cNvPr id="61" name="Straight Arrow Connector 60"/>
          <p:cNvCxnSpPr>
            <a:stCxn id="59" idx="3"/>
            <a:endCxn id="60" idx="1"/>
          </p:cNvCxnSpPr>
          <p:nvPr/>
        </p:nvCxnSpPr>
        <p:spPr>
          <a:xfrm>
            <a:off x="3294592" y="6061876"/>
            <a:ext cx="3594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4" idx="3"/>
          </p:cNvCxnSpPr>
          <p:nvPr/>
        </p:nvCxnSpPr>
        <p:spPr>
          <a:xfrm flipV="1">
            <a:off x="3172897" y="4132494"/>
            <a:ext cx="279982" cy="376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4" idx="3"/>
            <a:endCxn id="52" idx="1"/>
          </p:cNvCxnSpPr>
          <p:nvPr/>
        </p:nvCxnSpPr>
        <p:spPr>
          <a:xfrm>
            <a:off x="3172897" y="4509480"/>
            <a:ext cx="295222" cy="105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51" idx="3"/>
            <a:endCxn id="6" idx="1"/>
          </p:cNvCxnSpPr>
          <p:nvPr/>
        </p:nvCxnSpPr>
        <p:spPr>
          <a:xfrm flipV="1">
            <a:off x="5227724" y="2891290"/>
            <a:ext cx="1410820" cy="12412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52" idx="3"/>
            <a:endCxn id="49" idx="1"/>
          </p:cNvCxnSpPr>
          <p:nvPr/>
        </p:nvCxnSpPr>
        <p:spPr>
          <a:xfrm flipV="1">
            <a:off x="4946904" y="3718560"/>
            <a:ext cx="1695110" cy="8964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0" idx="3"/>
            <a:endCxn id="6" idx="1"/>
          </p:cNvCxnSpPr>
          <p:nvPr/>
        </p:nvCxnSpPr>
        <p:spPr>
          <a:xfrm flipV="1">
            <a:off x="5020127" y="2891290"/>
            <a:ext cx="1618417" cy="31705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0" idx="3"/>
            <a:endCxn id="23" idx="1"/>
          </p:cNvCxnSpPr>
          <p:nvPr/>
        </p:nvCxnSpPr>
        <p:spPr>
          <a:xfrm flipV="1">
            <a:off x="5020127" y="3264408"/>
            <a:ext cx="1634079" cy="279746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60" idx="3"/>
            <a:endCxn id="49" idx="1"/>
          </p:cNvCxnSpPr>
          <p:nvPr/>
        </p:nvCxnSpPr>
        <p:spPr>
          <a:xfrm flipV="1">
            <a:off x="5020127" y="3718560"/>
            <a:ext cx="1621887" cy="234331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587752" y="1499616"/>
            <a:ext cx="3095719" cy="369332"/>
          </a:xfrm>
          <a:prstGeom prst="rect">
            <a:avLst/>
          </a:prstGeom>
          <a:noFill/>
        </p:spPr>
        <p:txBody>
          <a:bodyPr wrap="none" rtlCol="0">
            <a:spAutoFit/>
          </a:bodyPr>
          <a:lstStyle/>
          <a:p>
            <a:r>
              <a:rPr lang="en-US" b="1" dirty="0" smtClean="0"/>
              <a:t>Chemical X in 4 SOURCES</a:t>
            </a:r>
            <a:endParaRPr lang="en-US" b="1" dirty="0"/>
          </a:p>
        </p:txBody>
      </p:sp>
      <p:cxnSp>
        <p:nvCxnSpPr>
          <p:cNvPr id="5" name="Straight Arrow Connector 4"/>
          <p:cNvCxnSpPr>
            <a:stCxn id="49" idx="2"/>
          </p:cNvCxnSpPr>
          <p:nvPr/>
        </p:nvCxnSpPr>
        <p:spPr>
          <a:xfrm>
            <a:off x="7234484" y="3903226"/>
            <a:ext cx="7888" cy="450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637007" y="5962072"/>
            <a:ext cx="1316736" cy="830997"/>
          </a:xfrm>
          <a:prstGeom prst="rect">
            <a:avLst/>
          </a:prstGeom>
        </p:spPr>
        <p:txBody>
          <a:bodyPr wrap="square">
            <a:spAutoFit/>
          </a:bodyPr>
          <a:lstStyle/>
          <a:p>
            <a:pPr algn="ctr"/>
            <a:r>
              <a:rPr lang="en-US" sz="1200" b="1" dirty="0" smtClean="0">
                <a:solidFill>
                  <a:srgbClr val="C00000"/>
                </a:solidFill>
              </a:rPr>
              <a:t>TOTAL</a:t>
            </a:r>
          </a:p>
          <a:p>
            <a:pPr algn="ctr"/>
            <a:r>
              <a:rPr lang="en-US" sz="1200" b="1" dirty="0" smtClean="0">
                <a:solidFill>
                  <a:srgbClr val="C00000"/>
                </a:solidFill>
              </a:rPr>
              <a:t>ABSORBED</a:t>
            </a:r>
          </a:p>
          <a:p>
            <a:pPr algn="ctr"/>
            <a:r>
              <a:rPr lang="en-US" sz="1200" b="1" dirty="0" smtClean="0">
                <a:solidFill>
                  <a:srgbClr val="C00000"/>
                </a:solidFill>
              </a:rPr>
              <a:t>DOSE</a:t>
            </a:r>
          </a:p>
          <a:p>
            <a:pPr algn="ctr"/>
            <a:r>
              <a:rPr lang="en-US" sz="1200" b="1" dirty="0" smtClean="0">
                <a:solidFill>
                  <a:srgbClr val="C00000"/>
                </a:solidFill>
              </a:rPr>
              <a:t>Mg/kg-BW/day</a:t>
            </a:r>
            <a:endParaRPr lang="en-US" sz="1200" b="1" dirty="0">
              <a:solidFill>
                <a:srgbClr val="C00000"/>
              </a:solidFill>
            </a:endParaRPr>
          </a:p>
        </p:txBody>
      </p:sp>
      <p:sp>
        <p:nvSpPr>
          <p:cNvPr id="47" name="Rectangle 46"/>
          <p:cNvSpPr/>
          <p:nvPr/>
        </p:nvSpPr>
        <p:spPr>
          <a:xfrm>
            <a:off x="6358100" y="4425923"/>
            <a:ext cx="1903868" cy="1015663"/>
          </a:xfrm>
          <a:prstGeom prst="rect">
            <a:avLst/>
          </a:prstGeom>
          <a:solidFill>
            <a:srgbClr val="FDAE61"/>
          </a:solidFill>
          <a:ln>
            <a:noFill/>
          </a:ln>
        </p:spPr>
        <p:txBody>
          <a:bodyPr wrap="square">
            <a:spAutoFit/>
          </a:bodyPr>
          <a:lstStyle/>
          <a:p>
            <a:pPr algn="ctr"/>
            <a:r>
              <a:rPr lang="en-US" sz="1200" b="1" dirty="0" smtClean="0">
                <a:latin typeface="Arial" panose="020B0604020202020204" pitchFamily="34" charset="0"/>
                <a:cs typeface="Arial" panose="020B0604020202020204" pitchFamily="34" charset="0"/>
              </a:rPr>
              <a:t>Dermal Removal Processes, Hand-to-Mouth Transfer, and Final Absorption by Route </a:t>
            </a:r>
            <a:endParaRPr lang="en-US" sz="1200" b="1" dirty="0"/>
          </a:p>
        </p:txBody>
      </p:sp>
      <p:cxnSp>
        <p:nvCxnSpPr>
          <p:cNvPr id="48" name="Straight Arrow Connector 47"/>
          <p:cNvCxnSpPr/>
          <p:nvPr/>
        </p:nvCxnSpPr>
        <p:spPr>
          <a:xfrm>
            <a:off x="7257412" y="5528376"/>
            <a:ext cx="7888" cy="450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24012"/>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2"/>
          <p:cNvSpPr>
            <a:spLocks noGrp="1"/>
          </p:cNvSpPr>
          <p:nvPr>
            <p:ph type="title" idx="4294967295"/>
          </p:nvPr>
        </p:nvSpPr>
        <p:spPr bwMode="auto">
          <a:xfrm>
            <a:off x="987080" y="2091532"/>
            <a:ext cx="6910746" cy="1143000"/>
          </a:xfrm>
          <a:prstGeom prst="rect">
            <a:avLst/>
          </a:prstGeom>
          <a:noFill/>
          <a:ln>
            <a:miter lim="800000"/>
            <a:headEnd/>
            <a:tailEnd/>
          </a:ln>
        </p:spPr>
        <p:txBody>
          <a:bodyPr/>
          <a:lstStyle/>
          <a:p>
            <a:pPr eaLnBrk="1" hangingPunct="1"/>
            <a:r>
              <a:rPr lang="en-US" sz="3600" dirty="0" smtClean="0">
                <a:solidFill>
                  <a:srgbClr val="355777"/>
                </a:solidFill>
              </a:rPr>
              <a:t>A Model Run: Parameterization, Input Files, and Output Files</a:t>
            </a:r>
          </a:p>
        </p:txBody>
      </p:sp>
    </p:spTree>
    <p:extLst>
      <p:ext uri="{BB962C8B-B14F-4D97-AF65-F5344CB8AC3E}">
        <p14:creationId xmlns:p14="http://schemas.microsoft.com/office/powerpoint/2010/main" val="3922212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800" y="1371600"/>
            <a:ext cx="7886700" cy="1357313"/>
          </a:xfrm>
          <a:prstGeom prst="rect">
            <a:avLst/>
          </a:prstGeom>
        </p:spPr>
        <p:txBody>
          <a:bodyPr>
            <a:normAutofit/>
          </a:bodyPr>
          <a:lstStyle>
            <a:lvl1pPr marL="168275"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cs typeface="+mn-cs"/>
              </a:defRPr>
            </a:lvl1pPr>
            <a:lvl2pPr marL="458788" indent="-174625" algn="l" rtl="0" fontAlgn="base">
              <a:spcBef>
                <a:spcPct val="20000"/>
              </a:spcBef>
              <a:spcAft>
                <a:spcPct val="0"/>
              </a:spcAft>
              <a:buClr>
                <a:srgbClr val="355777"/>
              </a:buClr>
              <a:buChar char="–"/>
              <a:defRPr sz="2400">
                <a:solidFill>
                  <a:schemeClr val="tx1"/>
                </a:solidFill>
                <a:latin typeface="+mn-lt"/>
                <a:ea typeface="+mn-ea"/>
              </a:defRPr>
            </a:lvl2pPr>
            <a:lvl3pPr marL="742950"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defRPr>
            </a:lvl3pPr>
            <a:lvl4pPr marL="1027113" indent="-169863" algn="l" rtl="0" fontAlgn="base">
              <a:spcBef>
                <a:spcPct val="20000"/>
              </a:spcBef>
              <a:spcAft>
                <a:spcPct val="0"/>
              </a:spcAft>
              <a:buClr>
                <a:srgbClr val="355777"/>
              </a:buClr>
              <a:buChar char="–"/>
              <a:defRPr sz="2400">
                <a:solidFill>
                  <a:schemeClr val="tx1"/>
                </a:solidFill>
                <a:latin typeface="+mn-lt"/>
                <a:ea typeface="+mn-ea"/>
              </a:defRPr>
            </a:lvl4pPr>
            <a:lvl5pPr marL="1317625" indent="-176213" algn="l" rtl="0" fontAlgn="base">
              <a:spcBef>
                <a:spcPct val="20000"/>
              </a:spcBef>
              <a:spcAft>
                <a:spcPct val="0"/>
              </a:spcAft>
              <a:buClr>
                <a:srgbClr val="355777"/>
              </a:buClr>
              <a:buChar char="»"/>
              <a:defRPr sz="2400" i="1">
                <a:solidFill>
                  <a:schemeClr val="tx1"/>
                </a:solidFill>
                <a:latin typeface="+mn-lt"/>
                <a:ea typeface="+mn-ea"/>
              </a:defRPr>
            </a:lvl5pPr>
            <a:lvl6pPr marL="1774825" indent="-176213" algn="l" rtl="0" fontAlgn="base">
              <a:spcBef>
                <a:spcPct val="20000"/>
              </a:spcBef>
              <a:spcAft>
                <a:spcPct val="0"/>
              </a:spcAft>
              <a:buClr>
                <a:srgbClr val="355777"/>
              </a:buClr>
              <a:buChar char="»"/>
              <a:defRPr sz="2400" i="1">
                <a:solidFill>
                  <a:schemeClr val="tx1"/>
                </a:solidFill>
                <a:latin typeface="+mn-lt"/>
                <a:ea typeface="+mn-ea"/>
              </a:defRPr>
            </a:lvl6pPr>
            <a:lvl7pPr marL="2232025" indent="-176213" algn="l" rtl="0" fontAlgn="base">
              <a:spcBef>
                <a:spcPct val="20000"/>
              </a:spcBef>
              <a:spcAft>
                <a:spcPct val="0"/>
              </a:spcAft>
              <a:buClr>
                <a:srgbClr val="355777"/>
              </a:buClr>
              <a:buChar char="»"/>
              <a:defRPr sz="2400" i="1">
                <a:solidFill>
                  <a:schemeClr val="tx1"/>
                </a:solidFill>
                <a:latin typeface="+mn-lt"/>
                <a:ea typeface="+mn-ea"/>
              </a:defRPr>
            </a:lvl7pPr>
            <a:lvl8pPr marL="2689225" indent="-176213" algn="l" rtl="0" fontAlgn="base">
              <a:spcBef>
                <a:spcPct val="20000"/>
              </a:spcBef>
              <a:spcAft>
                <a:spcPct val="0"/>
              </a:spcAft>
              <a:buClr>
                <a:srgbClr val="355777"/>
              </a:buClr>
              <a:buChar char="»"/>
              <a:defRPr sz="2400" i="1">
                <a:solidFill>
                  <a:schemeClr val="tx1"/>
                </a:solidFill>
                <a:latin typeface="+mn-lt"/>
                <a:ea typeface="+mn-ea"/>
              </a:defRPr>
            </a:lvl8pPr>
            <a:lvl9pPr marL="3146425" indent="-176213" algn="l" rtl="0" fontAlgn="base">
              <a:spcBef>
                <a:spcPct val="20000"/>
              </a:spcBef>
              <a:spcAft>
                <a:spcPct val="0"/>
              </a:spcAft>
              <a:buClr>
                <a:srgbClr val="355777"/>
              </a:buClr>
              <a:buChar char="»"/>
              <a:defRPr sz="2400" i="1">
                <a:solidFill>
                  <a:schemeClr val="tx1"/>
                </a:solidFill>
                <a:latin typeface="+mn-lt"/>
                <a:ea typeface="+mn-ea"/>
              </a:defRPr>
            </a:lvl9pPr>
          </a:lstStyle>
          <a:p>
            <a:pPr>
              <a:defRPr/>
            </a:pPr>
            <a:r>
              <a:rPr lang="en-US" sz="2000" dirty="0"/>
              <a:t>The </a:t>
            </a:r>
            <a:r>
              <a:rPr lang="en-US" sz="2000" dirty="0" smtClean="0"/>
              <a:t>timely characterization of </a:t>
            </a:r>
            <a:r>
              <a:rPr lang="en-US" sz="2000" dirty="0"/>
              <a:t>the human and ecological risk posed by thousands of existing and emerging commercial chemicals is a critical challenge facing EPA in its mission to protect public health and the </a:t>
            </a:r>
            <a:r>
              <a:rPr lang="en-US" sz="2000" dirty="0" smtClean="0"/>
              <a:t>environment</a:t>
            </a:r>
            <a:endParaRPr lang="en-US" kern="0" dirty="0" smtClean="0"/>
          </a:p>
        </p:txBody>
      </p:sp>
      <p:grpSp>
        <p:nvGrpSpPr>
          <p:cNvPr id="10242" name="Group 4"/>
          <p:cNvGrpSpPr>
            <a:grpSpLocks/>
          </p:cNvGrpSpPr>
          <p:nvPr/>
        </p:nvGrpSpPr>
        <p:grpSpPr bwMode="auto">
          <a:xfrm>
            <a:off x="5486400" y="2590800"/>
            <a:ext cx="3848100" cy="4111625"/>
            <a:chOff x="-5883448" y="3148896"/>
            <a:chExt cx="4252782" cy="4503301"/>
          </a:xfrm>
        </p:grpSpPr>
        <p:sp>
          <p:nvSpPr>
            <p:cNvPr id="10245" name="TextBox 5"/>
            <p:cNvSpPr txBox="1">
              <a:spLocks noChangeArrowheads="1"/>
            </p:cNvSpPr>
            <p:nvPr/>
          </p:nvSpPr>
          <p:spPr bwMode="auto">
            <a:xfrm>
              <a:off x="-5819209" y="7112216"/>
              <a:ext cx="4188543" cy="539981"/>
            </a:xfrm>
            <a:prstGeom prst="rect">
              <a:avLst/>
            </a:prstGeom>
            <a:noFill/>
            <a:ln w="9525">
              <a:noFill/>
              <a:miter lim="800000"/>
              <a:headEnd/>
              <a:tailEnd/>
            </a:ln>
          </p:spPr>
          <p:txBody>
            <a:bodyPr>
              <a:spAutoFit/>
            </a:bodyPr>
            <a:lstStyle/>
            <a:p>
              <a:pPr algn="ctr"/>
              <a:r>
                <a:rPr lang="en-US" sz="1000" i="1">
                  <a:latin typeface="Calibri" pitchFamily="34" charset="0"/>
                </a:rPr>
                <a:t>e.g. </a:t>
              </a:r>
              <a:r>
                <a:rPr lang="en-US" sz="1000">
                  <a:latin typeface="Calibri" pitchFamily="34" charset="0"/>
                </a:rPr>
                <a:t>Judson </a:t>
              </a:r>
              <a:r>
                <a:rPr lang="en-US" sz="1000" i="1">
                  <a:latin typeface="Calibri" pitchFamily="34" charset="0"/>
                </a:rPr>
                <a:t>et al., </a:t>
              </a:r>
              <a:r>
                <a:rPr lang="en-US" sz="1000">
                  <a:latin typeface="Calibri" pitchFamily="34" charset="0"/>
                </a:rPr>
                <a:t>(2011) </a:t>
              </a:r>
            </a:p>
            <a:p>
              <a:pPr algn="ctr"/>
              <a:r>
                <a:rPr lang="en-US" sz="1000">
                  <a:latin typeface="Calibri" pitchFamily="34" charset="0"/>
                </a:rPr>
                <a:t>Chemical Research in Toxicology</a:t>
              </a:r>
            </a:p>
          </p:txBody>
        </p:sp>
        <p:grpSp>
          <p:nvGrpSpPr>
            <p:cNvPr id="10246" name="Group 21"/>
            <p:cNvGrpSpPr>
              <a:grpSpLocks/>
            </p:cNvGrpSpPr>
            <p:nvPr/>
          </p:nvGrpSpPr>
          <p:grpSpPr bwMode="auto">
            <a:xfrm>
              <a:off x="-5883448" y="3148896"/>
              <a:ext cx="3507688" cy="4176087"/>
              <a:chOff x="4506695" y="982887"/>
              <a:chExt cx="4148717" cy="4939267"/>
            </a:xfrm>
          </p:grpSpPr>
          <p:sp>
            <p:nvSpPr>
              <p:cNvPr id="10247" name="TextBox 8"/>
              <p:cNvSpPr txBox="1">
                <a:spLocks noChangeArrowheads="1"/>
              </p:cNvSpPr>
              <p:nvPr/>
            </p:nvSpPr>
            <p:spPr bwMode="auto">
              <a:xfrm>
                <a:off x="4582673" y="3679413"/>
                <a:ext cx="1609097" cy="1129941"/>
              </a:xfrm>
              <a:prstGeom prst="rect">
                <a:avLst/>
              </a:prstGeom>
              <a:noFill/>
              <a:ln w="9525">
                <a:noFill/>
                <a:miter lim="800000"/>
                <a:headEnd/>
                <a:tailEnd/>
              </a:ln>
            </p:spPr>
            <p:txBody>
              <a:bodyPr>
                <a:spAutoFit/>
              </a:bodyPr>
              <a:lstStyle/>
              <a:p>
                <a:pPr algn="r"/>
                <a:r>
                  <a:rPr lang="en-US" sz="1000">
                    <a:latin typeface="Calibri" pitchFamily="34" charset="0"/>
                  </a:rPr>
                  <a:t>Potential Exposure from ExpoCast</a:t>
                </a:r>
              </a:p>
            </p:txBody>
          </p:sp>
          <p:sp>
            <p:nvSpPr>
              <p:cNvPr id="10248" name="Freeform 9"/>
              <p:cNvSpPr>
                <a:spLocks/>
              </p:cNvSpPr>
              <p:nvPr/>
            </p:nvSpPr>
            <p:spPr bwMode="auto">
              <a:xfrm rot="5400000">
                <a:off x="5847638" y="2474406"/>
                <a:ext cx="1366684" cy="344129"/>
              </a:xfrm>
              <a:custGeom>
                <a:avLst/>
                <a:gdLst>
                  <a:gd name="T0" fmla="*/ 0 w 1366684"/>
                  <a:gd name="T1" fmla="*/ 42107 h 693174"/>
                  <a:gd name="T2" fmla="*/ 412955 w 1366684"/>
                  <a:gd name="T3" fmla="*/ 30162 h 693174"/>
                  <a:gd name="T4" fmla="*/ 678426 w 1366684"/>
                  <a:gd name="T5" fmla="*/ 896 h 693174"/>
                  <a:gd name="T6" fmla="*/ 835742 w 1366684"/>
                  <a:gd name="T7" fmla="*/ 24786 h 693174"/>
                  <a:gd name="T8" fmla="*/ 1366684 w 1366684"/>
                  <a:gd name="T9" fmla="*/ 41510 h 693174"/>
                  <a:gd name="T10" fmla="*/ 0 60000 65536"/>
                  <a:gd name="T11" fmla="*/ 0 60000 65536"/>
                  <a:gd name="T12" fmla="*/ 0 60000 65536"/>
                  <a:gd name="T13" fmla="*/ 0 60000 65536"/>
                  <a:gd name="T14" fmla="*/ 0 60000 65536"/>
                  <a:gd name="T15" fmla="*/ 0 w 1366684"/>
                  <a:gd name="T16" fmla="*/ 0 h 693174"/>
                  <a:gd name="T17" fmla="*/ 1366684 w 1366684"/>
                  <a:gd name="T18" fmla="*/ 693174 h 693174"/>
                </a:gdLst>
                <a:ahLst/>
                <a:cxnLst>
                  <a:cxn ang="T10">
                    <a:pos x="T0" y="T1"/>
                  </a:cxn>
                  <a:cxn ang="T11">
                    <a:pos x="T2" y="T3"/>
                  </a:cxn>
                  <a:cxn ang="T12">
                    <a:pos x="T4" y="T5"/>
                  </a:cxn>
                  <a:cxn ang="T13">
                    <a:pos x="T6" y="T7"/>
                  </a:cxn>
                  <a:cxn ang="T14">
                    <a:pos x="T8" y="T9"/>
                  </a:cxn>
                </a:cxnLst>
                <a:rect l="T15" t="T16" r="T17" b="T18"/>
                <a:pathLst>
                  <a:path w="1366684" h="693174">
                    <a:moveTo>
                      <a:pt x="0" y="693174"/>
                    </a:moveTo>
                    <a:cubicBezTo>
                      <a:pt x="149942" y="651387"/>
                      <a:pt x="299884" y="609600"/>
                      <a:pt x="412955" y="496529"/>
                    </a:cubicBezTo>
                    <a:cubicBezTo>
                      <a:pt x="526026" y="383458"/>
                      <a:pt x="607962" y="29496"/>
                      <a:pt x="678426" y="14748"/>
                    </a:cubicBezTo>
                    <a:cubicBezTo>
                      <a:pt x="748890" y="0"/>
                      <a:pt x="721032" y="296606"/>
                      <a:pt x="835742" y="408038"/>
                    </a:cubicBezTo>
                    <a:cubicBezTo>
                      <a:pt x="950452" y="519470"/>
                      <a:pt x="1297858" y="630903"/>
                      <a:pt x="1366684" y="683342"/>
                    </a:cubicBezTo>
                  </a:path>
                </a:pathLst>
              </a:custGeom>
              <a:solidFill>
                <a:schemeClr val="accent1"/>
              </a:solidFill>
              <a:ln w="9525" cap="flat" cmpd="sng" algn="ctr">
                <a:solidFill>
                  <a:schemeClr val="tx1"/>
                </a:solidFill>
                <a:prstDash val="solid"/>
                <a:round/>
                <a:headEnd type="none" w="med" len="med"/>
                <a:tailEnd type="none" w="med" len="med"/>
              </a:ln>
            </p:spPr>
            <p:txBody>
              <a:bodyPr/>
              <a:lstStyle/>
              <a:p>
                <a:endParaRPr lang="en-US"/>
              </a:p>
            </p:txBody>
          </p:sp>
          <p:sp>
            <p:nvSpPr>
              <p:cNvPr id="10249" name="Freeform 10"/>
              <p:cNvSpPr>
                <a:spLocks/>
              </p:cNvSpPr>
              <p:nvPr/>
            </p:nvSpPr>
            <p:spPr bwMode="auto">
              <a:xfrm rot="5400000">
                <a:off x="5847638" y="4047568"/>
                <a:ext cx="1366684" cy="344129"/>
              </a:xfrm>
              <a:custGeom>
                <a:avLst/>
                <a:gdLst>
                  <a:gd name="T0" fmla="*/ 0 w 1366684"/>
                  <a:gd name="T1" fmla="*/ 42107 h 693174"/>
                  <a:gd name="T2" fmla="*/ 412955 w 1366684"/>
                  <a:gd name="T3" fmla="*/ 30162 h 693174"/>
                  <a:gd name="T4" fmla="*/ 678426 w 1366684"/>
                  <a:gd name="T5" fmla="*/ 896 h 693174"/>
                  <a:gd name="T6" fmla="*/ 835742 w 1366684"/>
                  <a:gd name="T7" fmla="*/ 24786 h 693174"/>
                  <a:gd name="T8" fmla="*/ 1366684 w 1366684"/>
                  <a:gd name="T9" fmla="*/ 41510 h 693174"/>
                  <a:gd name="T10" fmla="*/ 0 60000 65536"/>
                  <a:gd name="T11" fmla="*/ 0 60000 65536"/>
                  <a:gd name="T12" fmla="*/ 0 60000 65536"/>
                  <a:gd name="T13" fmla="*/ 0 60000 65536"/>
                  <a:gd name="T14" fmla="*/ 0 60000 65536"/>
                  <a:gd name="T15" fmla="*/ 0 w 1366684"/>
                  <a:gd name="T16" fmla="*/ 0 h 693174"/>
                  <a:gd name="T17" fmla="*/ 1366684 w 1366684"/>
                  <a:gd name="T18" fmla="*/ 693174 h 693174"/>
                </a:gdLst>
                <a:ahLst/>
                <a:cxnLst>
                  <a:cxn ang="T10">
                    <a:pos x="T0" y="T1"/>
                  </a:cxn>
                  <a:cxn ang="T11">
                    <a:pos x="T2" y="T3"/>
                  </a:cxn>
                  <a:cxn ang="T12">
                    <a:pos x="T4" y="T5"/>
                  </a:cxn>
                  <a:cxn ang="T13">
                    <a:pos x="T6" y="T7"/>
                  </a:cxn>
                  <a:cxn ang="T14">
                    <a:pos x="T8" y="T9"/>
                  </a:cxn>
                </a:cxnLst>
                <a:rect l="T15" t="T16" r="T17" b="T18"/>
                <a:pathLst>
                  <a:path w="1366684" h="693174">
                    <a:moveTo>
                      <a:pt x="0" y="693174"/>
                    </a:moveTo>
                    <a:cubicBezTo>
                      <a:pt x="149942" y="651387"/>
                      <a:pt x="299884" y="609600"/>
                      <a:pt x="412955" y="496529"/>
                    </a:cubicBezTo>
                    <a:cubicBezTo>
                      <a:pt x="526026" y="383458"/>
                      <a:pt x="607962" y="29496"/>
                      <a:pt x="678426" y="14748"/>
                    </a:cubicBezTo>
                    <a:cubicBezTo>
                      <a:pt x="748890" y="0"/>
                      <a:pt x="721032" y="296606"/>
                      <a:pt x="835742" y="408038"/>
                    </a:cubicBezTo>
                    <a:cubicBezTo>
                      <a:pt x="950452" y="519470"/>
                      <a:pt x="1297858" y="630903"/>
                      <a:pt x="1366684" y="683342"/>
                    </a:cubicBezTo>
                  </a:path>
                </a:pathLst>
              </a:custGeom>
              <a:solidFill>
                <a:srgbClr val="39E739">
                  <a:alpha val="39999"/>
                </a:srgbClr>
              </a:solidFill>
              <a:ln w="9525" cap="flat" cmpd="sng" algn="ctr">
                <a:solidFill>
                  <a:schemeClr val="tx1"/>
                </a:solidFill>
                <a:prstDash val="solid"/>
                <a:round/>
                <a:headEnd type="none" w="med" len="med"/>
                <a:tailEnd type="none" w="med" len="med"/>
              </a:ln>
            </p:spPr>
            <p:txBody>
              <a:bodyPr/>
              <a:lstStyle/>
              <a:p>
                <a:endParaRPr lang="en-US"/>
              </a:p>
            </p:txBody>
          </p:sp>
          <p:cxnSp>
            <p:nvCxnSpPr>
              <p:cNvPr id="10250" name="Straight Arrow Connector 11"/>
              <p:cNvCxnSpPr>
                <a:cxnSpLocks noChangeShapeType="1"/>
              </p:cNvCxnSpPr>
              <p:nvPr/>
            </p:nvCxnSpPr>
            <p:spPr bwMode="auto">
              <a:xfrm flipV="1">
                <a:off x="6191771" y="1352219"/>
                <a:ext cx="1" cy="3870301"/>
              </a:xfrm>
              <a:prstGeom prst="straightConnector1">
                <a:avLst/>
              </a:prstGeom>
              <a:noFill/>
              <a:ln w="9525" algn="ctr">
                <a:solidFill>
                  <a:schemeClr val="tx1"/>
                </a:solidFill>
                <a:round/>
                <a:headEnd/>
                <a:tailEnd type="arrow" w="med" len="med"/>
              </a:ln>
            </p:spPr>
          </p:cxnSp>
          <p:sp>
            <p:nvSpPr>
              <p:cNvPr id="10251" name="TextBox 11"/>
              <p:cNvSpPr txBox="1">
                <a:spLocks noChangeArrowheads="1"/>
              </p:cNvSpPr>
              <p:nvPr/>
            </p:nvSpPr>
            <p:spPr bwMode="auto">
              <a:xfrm>
                <a:off x="5430644" y="982887"/>
                <a:ext cx="1629989" cy="393023"/>
              </a:xfrm>
              <a:prstGeom prst="rect">
                <a:avLst/>
              </a:prstGeom>
              <a:noFill/>
              <a:ln w="9525">
                <a:noFill/>
                <a:miter lim="800000"/>
                <a:headEnd/>
                <a:tailEnd/>
              </a:ln>
            </p:spPr>
            <p:txBody>
              <a:bodyPr wrap="none">
                <a:spAutoFit/>
              </a:bodyPr>
              <a:lstStyle/>
              <a:p>
                <a:r>
                  <a:rPr lang="en-US" sz="1000">
                    <a:latin typeface="Calibri" pitchFamily="34" charset="0"/>
                  </a:rPr>
                  <a:t>mg/kg BW/day</a:t>
                </a:r>
              </a:p>
            </p:txBody>
          </p:sp>
          <p:sp>
            <p:nvSpPr>
              <p:cNvPr id="10252" name="TextBox 11"/>
              <p:cNvSpPr txBox="1">
                <a:spLocks noChangeArrowheads="1"/>
              </p:cNvSpPr>
              <p:nvPr/>
            </p:nvSpPr>
            <p:spPr bwMode="auto">
              <a:xfrm>
                <a:off x="4506695" y="1943469"/>
                <a:ext cx="1685079" cy="1375580"/>
              </a:xfrm>
              <a:prstGeom prst="rect">
                <a:avLst/>
              </a:prstGeom>
              <a:noFill/>
              <a:ln w="9525">
                <a:noFill/>
                <a:miter lim="800000"/>
                <a:headEnd/>
                <a:tailEnd/>
              </a:ln>
            </p:spPr>
            <p:txBody>
              <a:bodyPr>
                <a:spAutoFit/>
              </a:bodyPr>
              <a:lstStyle/>
              <a:p>
                <a:pPr algn="r"/>
                <a:r>
                  <a:rPr lang="en-US" sz="1000">
                    <a:latin typeface="Calibri" pitchFamily="34" charset="0"/>
                  </a:rPr>
                  <a:t>Potential Hazard from </a:t>
                </a:r>
                <a:r>
                  <a:rPr lang="en-US" sz="1000" i="1">
                    <a:latin typeface="Calibri" pitchFamily="34" charset="0"/>
                  </a:rPr>
                  <a:t>in vitro</a:t>
                </a:r>
                <a:r>
                  <a:rPr lang="en-US" sz="1000">
                    <a:latin typeface="Calibri" pitchFamily="34" charset="0"/>
                  </a:rPr>
                  <a:t> with Reverse Toxicokinetics</a:t>
                </a:r>
              </a:p>
            </p:txBody>
          </p:sp>
          <p:sp>
            <p:nvSpPr>
              <p:cNvPr id="10253" name="Freeform 14"/>
              <p:cNvSpPr>
                <a:spLocks/>
              </p:cNvSpPr>
              <p:nvPr/>
            </p:nvSpPr>
            <p:spPr bwMode="auto">
              <a:xfrm rot="5400000">
                <a:off x="6523031" y="2533954"/>
                <a:ext cx="1366684" cy="344129"/>
              </a:xfrm>
              <a:custGeom>
                <a:avLst/>
                <a:gdLst>
                  <a:gd name="T0" fmla="*/ 0 w 1366684"/>
                  <a:gd name="T1" fmla="*/ 42107 h 693174"/>
                  <a:gd name="T2" fmla="*/ 412955 w 1366684"/>
                  <a:gd name="T3" fmla="*/ 30162 h 693174"/>
                  <a:gd name="T4" fmla="*/ 678426 w 1366684"/>
                  <a:gd name="T5" fmla="*/ 896 h 693174"/>
                  <a:gd name="T6" fmla="*/ 835742 w 1366684"/>
                  <a:gd name="T7" fmla="*/ 24786 h 693174"/>
                  <a:gd name="T8" fmla="*/ 1366684 w 1366684"/>
                  <a:gd name="T9" fmla="*/ 41510 h 693174"/>
                  <a:gd name="T10" fmla="*/ 0 60000 65536"/>
                  <a:gd name="T11" fmla="*/ 0 60000 65536"/>
                  <a:gd name="T12" fmla="*/ 0 60000 65536"/>
                  <a:gd name="T13" fmla="*/ 0 60000 65536"/>
                  <a:gd name="T14" fmla="*/ 0 60000 65536"/>
                  <a:gd name="T15" fmla="*/ 0 w 1366684"/>
                  <a:gd name="T16" fmla="*/ 0 h 693174"/>
                  <a:gd name="T17" fmla="*/ 1366684 w 1366684"/>
                  <a:gd name="T18" fmla="*/ 693174 h 693174"/>
                </a:gdLst>
                <a:ahLst/>
                <a:cxnLst>
                  <a:cxn ang="T10">
                    <a:pos x="T0" y="T1"/>
                  </a:cxn>
                  <a:cxn ang="T11">
                    <a:pos x="T2" y="T3"/>
                  </a:cxn>
                  <a:cxn ang="T12">
                    <a:pos x="T4" y="T5"/>
                  </a:cxn>
                  <a:cxn ang="T13">
                    <a:pos x="T6" y="T7"/>
                  </a:cxn>
                  <a:cxn ang="T14">
                    <a:pos x="T8" y="T9"/>
                  </a:cxn>
                </a:cxnLst>
                <a:rect l="T15" t="T16" r="T17" b="T18"/>
                <a:pathLst>
                  <a:path w="1366684" h="693174">
                    <a:moveTo>
                      <a:pt x="0" y="693174"/>
                    </a:moveTo>
                    <a:cubicBezTo>
                      <a:pt x="149942" y="651387"/>
                      <a:pt x="299884" y="609600"/>
                      <a:pt x="412955" y="496529"/>
                    </a:cubicBezTo>
                    <a:cubicBezTo>
                      <a:pt x="526026" y="383458"/>
                      <a:pt x="607962" y="29496"/>
                      <a:pt x="678426" y="14748"/>
                    </a:cubicBezTo>
                    <a:cubicBezTo>
                      <a:pt x="748890" y="0"/>
                      <a:pt x="721032" y="296606"/>
                      <a:pt x="835742" y="408038"/>
                    </a:cubicBezTo>
                    <a:cubicBezTo>
                      <a:pt x="950452" y="519470"/>
                      <a:pt x="1297858" y="630903"/>
                      <a:pt x="1366684" y="683342"/>
                    </a:cubicBezTo>
                  </a:path>
                </a:pathLst>
              </a:custGeom>
              <a:solidFill>
                <a:schemeClr val="accent1"/>
              </a:solidFill>
              <a:ln w="9525" cap="flat" cmpd="sng" algn="ctr">
                <a:solidFill>
                  <a:schemeClr val="tx1"/>
                </a:solidFill>
                <a:prstDash val="solid"/>
                <a:round/>
                <a:headEnd type="none" w="med" len="med"/>
                <a:tailEnd type="none" w="med" len="med"/>
              </a:ln>
            </p:spPr>
            <p:txBody>
              <a:bodyPr/>
              <a:lstStyle/>
              <a:p>
                <a:endParaRPr lang="en-US"/>
              </a:p>
            </p:txBody>
          </p:sp>
          <p:sp>
            <p:nvSpPr>
              <p:cNvPr id="10254" name="Freeform 15"/>
              <p:cNvSpPr>
                <a:spLocks/>
              </p:cNvSpPr>
              <p:nvPr/>
            </p:nvSpPr>
            <p:spPr bwMode="auto">
              <a:xfrm rot="5400000">
                <a:off x="6523030" y="3664666"/>
                <a:ext cx="1366684" cy="344129"/>
              </a:xfrm>
              <a:custGeom>
                <a:avLst/>
                <a:gdLst>
                  <a:gd name="T0" fmla="*/ 0 w 1366684"/>
                  <a:gd name="T1" fmla="*/ 42107 h 693174"/>
                  <a:gd name="T2" fmla="*/ 412955 w 1366684"/>
                  <a:gd name="T3" fmla="*/ 30162 h 693174"/>
                  <a:gd name="T4" fmla="*/ 678426 w 1366684"/>
                  <a:gd name="T5" fmla="*/ 896 h 693174"/>
                  <a:gd name="T6" fmla="*/ 835742 w 1366684"/>
                  <a:gd name="T7" fmla="*/ 24786 h 693174"/>
                  <a:gd name="T8" fmla="*/ 1366684 w 1366684"/>
                  <a:gd name="T9" fmla="*/ 41510 h 693174"/>
                  <a:gd name="T10" fmla="*/ 0 60000 65536"/>
                  <a:gd name="T11" fmla="*/ 0 60000 65536"/>
                  <a:gd name="T12" fmla="*/ 0 60000 65536"/>
                  <a:gd name="T13" fmla="*/ 0 60000 65536"/>
                  <a:gd name="T14" fmla="*/ 0 60000 65536"/>
                  <a:gd name="T15" fmla="*/ 0 w 1366684"/>
                  <a:gd name="T16" fmla="*/ 0 h 693174"/>
                  <a:gd name="T17" fmla="*/ 1366684 w 1366684"/>
                  <a:gd name="T18" fmla="*/ 693174 h 693174"/>
                </a:gdLst>
                <a:ahLst/>
                <a:cxnLst>
                  <a:cxn ang="T10">
                    <a:pos x="T0" y="T1"/>
                  </a:cxn>
                  <a:cxn ang="T11">
                    <a:pos x="T2" y="T3"/>
                  </a:cxn>
                  <a:cxn ang="T12">
                    <a:pos x="T4" y="T5"/>
                  </a:cxn>
                  <a:cxn ang="T13">
                    <a:pos x="T6" y="T7"/>
                  </a:cxn>
                  <a:cxn ang="T14">
                    <a:pos x="T8" y="T9"/>
                  </a:cxn>
                </a:cxnLst>
                <a:rect l="T15" t="T16" r="T17" b="T18"/>
                <a:pathLst>
                  <a:path w="1366684" h="693174">
                    <a:moveTo>
                      <a:pt x="0" y="693174"/>
                    </a:moveTo>
                    <a:cubicBezTo>
                      <a:pt x="149942" y="651387"/>
                      <a:pt x="299884" y="609600"/>
                      <a:pt x="412955" y="496529"/>
                    </a:cubicBezTo>
                    <a:cubicBezTo>
                      <a:pt x="526026" y="383458"/>
                      <a:pt x="607962" y="29496"/>
                      <a:pt x="678426" y="14748"/>
                    </a:cubicBezTo>
                    <a:cubicBezTo>
                      <a:pt x="748890" y="0"/>
                      <a:pt x="721032" y="296606"/>
                      <a:pt x="835742" y="408038"/>
                    </a:cubicBezTo>
                    <a:cubicBezTo>
                      <a:pt x="950452" y="519470"/>
                      <a:pt x="1297858" y="630903"/>
                      <a:pt x="1366684" y="683342"/>
                    </a:cubicBezTo>
                  </a:path>
                </a:pathLst>
              </a:custGeom>
              <a:solidFill>
                <a:srgbClr val="39E739">
                  <a:alpha val="39999"/>
                </a:srgbClr>
              </a:solidFill>
              <a:ln w="9525" cap="flat" cmpd="sng" algn="ctr">
                <a:solidFill>
                  <a:schemeClr val="tx1"/>
                </a:solidFill>
                <a:prstDash val="solid"/>
                <a:round/>
                <a:headEnd type="none" w="med" len="med"/>
                <a:tailEnd type="none" w="med" len="med"/>
              </a:ln>
            </p:spPr>
            <p:txBody>
              <a:bodyPr/>
              <a:lstStyle/>
              <a:p>
                <a:endParaRPr lang="en-US"/>
              </a:p>
            </p:txBody>
          </p:sp>
          <p:sp>
            <p:nvSpPr>
              <p:cNvPr id="10255" name="Freeform 16"/>
              <p:cNvSpPr>
                <a:spLocks/>
              </p:cNvSpPr>
              <p:nvPr/>
            </p:nvSpPr>
            <p:spPr bwMode="auto">
              <a:xfrm rot="5400000">
                <a:off x="7233988" y="2602227"/>
                <a:ext cx="1366684" cy="344129"/>
              </a:xfrm>
              <a:custGeom>
                <a:avLst/>
                <a:gdLst>
                  <a:gd name="T0" fmla="*/ 0 w 1366684"/>
                  <a:gd name="T1" fmla="*/ 42107 h 693174"/>
                  <a:gd name="T2" fmla="*/ 412955 w 1366684"/>
                  <a:gd name="T3" fmla="*/ 30162 h 693174"/>
                  <a:gd name="T4" fmla="*/ 678426 w 1366684"/>
                  <a:gd name="T5" fmla="*/ 896 h 693174"/>
                  <a:gd name="T6" fmla="*/ 835742 w 1366684"/>
                  <a:gd name="T7" fmla="*/ 24786 h 693174"/>
                  <a:gd name="T8" fmla="*/ 1366684 w 1366684"/>
                  <a:gd name="T9" fmla="*/ 41510 h 693174"/>
                  <a:gd name="T10" fmla="*/ 0 60000 65536"/>
                  <a:gd name="T11" fmla="*/ 0 60000 65536"/>
                  <a:gd name="T12" fmla="*/ 0 60000 65536"/>
                  <a:gd name="T13" fmla="*/ 0 60000 65536"/>
                  <a:gd name="T14" fmla="*/ 0 60000 65536"/>
                  <a:gd name="T15" fmla="*/ 0 w 1366684"/>
                  <a:gd name="T16" fmla="*/ 0 h 693174"/>
                  <a:gd name="T17" fmla="*/ 1366684 w 1366684"/>
                  <a:gd name="T18" fmla="*/ 693174 h 693174"/>
                </a:gdLst>
                <a:ahLst/>
                <a:cxnLst>
                  <a:cxn ang="T10">
                    <a:pos x="T0" y="T1"/>
                  </a:cxn>
                  <a:cxn ang="T11">
                    <a:pos x="T2" y="T3"/>
                  </a:cxn>
                  <a:cxn ang="T12">
                    <a:pos x="T4" y="T5"/>
                  </a:cxn>
                  <a:cxn ang="T13">
                    <a:pos x="T6" y="T7"/>
                  </a:cxn>
                  <a:cxn ang="T14">
                    <a:pos x="T8" y="T9"/>
                  </a:cxn>
                </a:cxnLst>
                <a:rect l="T15" t="T16" r="T17" b="T18"/>
                <a:pathLst>
                  <a:path w="1366684" h="693174">
                    <a:moveTo>
                      <a:pt x="0" y="693174"/>
                    </a:moveTo>
                    <a:cubicBezTo>
                      <a:pt x="149942" y="651387"/>
                      <a:pt x="299884" y="609600"/>
                      <a:pt x="412955" y="496529"/>
                    </a:cubicBezTo>
                    <a:cubicBezTo>
                      <a:pt x="526026" y="383458"/>
                      <a:pt x="607962" y="29496"/>
                      <a:pt x="678426" y="14748"/>
                    </a:cubicBezTo>
                    <a:cubicBezTo>
                      <a:pt x="748890" y="0"/>
                      <a:pt x="721032" y="296606"/>
                      <a:pt x="835742" y="408038"/>
                    </a:cubicBezTo>
                    <a:cubicBezTo>
                      <a:pt x="950452" y="519470"/>
                      <a:pt x="1297858" y="630903"/>
                      <a:pt x="1366684" y="683342"/>
                    </a:cubicBezTo>
                  </a:path>
                </a:pathLst>
              </a:custGeom>
              <a:solidFill>
                <a:schemeClr val="accent1"/>
              </a:solidFill>
              <a:ln w="9525" cap="flat" cmpd="sng" algn="ctr">
                <a:solidFill>
                  <a:schemeClr val="tx1"/>
                </a:solidFill>
                <a:prstDash val="solid"/>
                <a:round/>
                <a:headEnd type="none" w="med" len="med"/>
                <a:tailEnd type="none" w="med" len="med"/>
              </a:ln>
            </p:spPr>
            <p:txBody>
              <a:bodyPr/>
              <a:lstStyle/>
              <a:p>
                <a:endParaRPr lang="en-US"/>
              </a:p>
            </p:txBody>
          </p:sp>
          <p:sp>
            <p:nvSpPr>
              <p:cNvPr id="10256" name="Freeform 17"/>
              <p:cNvSpPr>
                <a:spLocks/>
              </p:cNvSpPr>
              <p:nvPr/>
            </p:nvSpPr>
            <p:spPr bwMode="auto">
              <a:xfrm rot="5400000">
                <a:off x="7865434" y="2653571"/>
                <a:ext cx="447920" cy="688261"/>
              </a:xfrm>
              <a:custGeom>
                <a:avLst/>
                <a:gdLst>
                  <a:gd name="T0" fmla="*/ 0 w 1366684"/>
                  <a:gd name="T1" fmla="*/ 673730 h 693174"/>
                  <a:gd name="T2" fmla="*/ 4765 w 1366684"/>
                  <a:gd name="T3" fmla="*/ 482601 h 693174"/>
                  <a:gd name="T4" fmla="*/ 7828 w 1366684"/>
                  <a:gd name="T5" fmla="*/ 14334 h 693174"/>
                  <a:gd name="T6" fmla="*/ 9643 w 1366684"/>
                  <a:gd name="T7" fmla="*/ 396592 h 693174"/>
                  <a:gd name="T8" fmla="*/ 15769 w 1366684"/>
                  <a:gd name="T9" fmla="*/ 664174 h 693174"/>
                  <a:gd name="T10" fmla="*/ 0 60000 65536"/>
                  <a:gd name="T11" fmla="*/ 0 60000 65536"/>
                  <a:gd name="T12" fmla="*/ 0 60000 65536"/>
                  <a:gd name="T13" fmla="*/ 0 60000 65536"/>
                  <a:gd name="T14" fmla="*/ 0 60000 65536"/>
                  <a:gd name="T15" fmla="*/ 0 w 1366684"/>
                  <a:gd name="T16" fmla="*/ 0 h 693174"/>
                  <a:gd name="T17" fmla="*/ 1366684 w 1366684"/>
                  <a:gd name="T18" fmla="*/ 693174 h 693174"/>
                </a:gdLst>
                <a:ahLst/>
                <a:cxnLst>
                  <a:cxn ang="T10">
                    <a:pos x="T0" y="T1"/>
                  </a:cxn>
                  <a:cxn ang="T11">
                    <a:pos x="T2" y="T3"/>
                  </a:cxn>
                  <a:cxn ang="T12">
                    <a:pos x="T4" y="T5"/>
                  </a:cxn>
                  <a:cxn ang="T13">
                    <a:pos x="T6" y="T7"/>
                  </a:cxn>
                  <a:cxn ang="T14">
                    <a:pos x="T8" y="T9"/>
                  </a:cxn>
                </a:cxnLst>
                <a:rect l="T15" t="T16" r="T17" b="T18"/>
                <a:pathLst>
                  <a:path w="1366684" h="693174">
                    <a:moveTo>
                      <a:pt x="0" y="693174"/>
                    </a:moveTo>
                    <a:cubicBezTo>
                      <a:pt x="149942" y="651387"/>
                      <a:pt x="299884" y="609600"/>
                      <a:pt x="412955" y="496529"/>
                    </a:cubicBezTo>
                    <a:cubicBezTo>
                      <a:pt x="526026" y="383458"/>
                      <a:pt x="607962" y="29496"/>
                      <a:pt x="678426" y="14748"/>
                    </a:cubicBezTo>
                    <a:cubicBezTo>
                      <a:pt x="748890" y="0"/>
                      <a:pt x="721032" y="296606"/>
                      <a:pt x="835742" y="408038"/>
                    </a:cubicBezTo>
                    <a:cubicBezTo>
                      <a:pt x="950452" y="519470"/>
                      <a:pt x="1297858" y="630903"/>
                      <a:pt x="1366684" y="683342"/>
                    </a:cubicBezTo>
                  </a:path>
                </a:pathLst>
              </a:custGeom>
              <a:solidFill>
                <a:srgbClr val="39E739">
                  <a:alpha val="39999"/>
                </a:srgbClr>
              </a:solidFill>
              <a:ln w="9525" cap="flat" cmpd="sng" algn="ctr">
                <a:solidFill>
                  <a:schemeClr val="tx1"/>
                </a:solidFill>
                <a:prstDash val="solid"/>
                <a:round/>
                <a:headEnd type="none" w="med" len="med"/>
                <a:tailEnd type="none" w="med" len="med"/>
              </a:ln>
            </p:spPr>
            <p:txBody>
              <a:bodyPr/>
              <a:lstStyle/>
              <a:p>
                <a:endParaRPr lang="en-US"/>
              </a:p>
            </p:txBody>
          </p:sp>
          <p:sp>
            <p:nvSpPr>
              <p:cNvPr id="10257" name="TextBox 11"/>
              <p:cNvSpPr txBox="1">
                <a:spLocks noChangeArrowheads="1"/>
              </p:cNvSpPr>
              <p:nvPr/>
            </p:nvSpPr>
            <p:spPr bwMode="auto">
              <a:xfrm>
                <a:off x="6191770" y="5037852"/>
                <a:ext cx="761128" cy="884302"/>
              </a:xfrm>
              <a:prstGeom prst="rect">
                <a:avLst/>
              </a:prstGeom>
              <a:noFill/>
              <a:ln w="9525">
                <a:noFill/>
                <a:miter lim="800000"/>
                <a:headEnd/>
                <a:tailEnd/>
              </a:ln>
            </p:spPr>
            <p:txBody>
              <a:bodyPr>
                <a:spAutoFit/>
              </a:bodyPr>
              <a:lstStyle/>
              <a:p>
                <a:r>
                  <a:rPr lang="en-US" sz="1000">
                    <a:latin typeface="Calibri" pitchFamily="34" charset="0"/>
                  </a:rPr>
                  <a:t>Lower</a:t>
                </a:r>
              </a:p>
              <a:p>
                <a:r>
                  <a:rPr lang="en-US" sz="1000">
                    <a:latin typeface="Calibri" pitchFamily="34" charset="0"/>
                  </a:rPr>
                  <a:t>Risk</a:t>
                </a:r>
              </a:p>
            </p:txBody>
          </p:sp>
          <p:sp>
            <p:nvSpPr>
              <p:cNvPr id="10258" name="TextBox 11"/>
              <p:cNvSpPr txBox="1">
                <a:spLocks noChangeArrowheads="1"/>
              </p:cNvSpPr>
              <p:nvPr/>
            </p:nvSpPr>
            <p:spPr bwMode="auto">
              <a:xfrm>
                <a:off x="6914426" y="5042772"/>
                <a:ext cx="830837" cy="518305"/>
              </a:xfrm>
              <a:prstGeom prst="rect">
                <a:avLst/>
              </a:prstGeom>
              <a:noFill/>
              <a:ln w="9525">
                <a:noFill/>
                <a:miter lim="800000"/>
                <a:headEnd/>
                <a:tailEnd/>
              </a:ln>
            </p:spPr>
            <p:txBody>
              <a:bodyPr>
                <a:spAutoFit/>
              </a:bodyPr>
              <a:lstStyle/>
              <a:p>
                <a:r>
                  <a:rPr lang="en-US" sz="1000">
                    <a:latin typeface="Calibri" pitchFamily="34" charset="0"/>
                  </a:rPr>
                  <a:t>Medium</a:t>
                </a:r>
              </a:p>
              <a:p>
                <a:r>
                  <a:rPr lang="en-US" sz="1000">
                    <a:latin typeface="Calibri" pitchFamily="34" charset="0"/>
                  </a:rPr>
                  <a:t>Risk</a:t>
                </a:r>
              </a:p>
            </p:txBody>
          </p:sp>
          <p:sp>
            <p:nvSpPr>
              <p:cNvPr id="10259" name="TextBox 11"/>
              <p:cNvSpPr txBox="1">
                <a:spLocks noChangeArrowheads="1"/>
              </p:cNvSpPr>
              <p:nvPr/>
            </p:nvSpPr>
            <p:spPr bwMode="auto">
              <a:xfrm>
                <a:off x="7676414" y="5037860"/>
                <a:ext cx="978998" cy="518305"/>
              </a:xfrm>
              <a:prstGeom prst="rect">
                <a:avLst/>
              </a:prstGeom>
              <a:noFill/>
              <a:ln w="9525">
                <a:noFill/>
                <a:miter lim="800000"/>
                <a:headEnd/>
                <a:tailEnd/>
              </a:ln>
            </p:spPr>
            <p:txBody>
              <a:bodyPr>
                <a:spAutoFit/>
              </a:bodyPr>
              <a:lstStyle/>
              <a:p>
                <a:r>
                  <a:rPr lang="en-US" sz="1000">
                    <a:latin typeface="Calibri" pitchFamily="34" charset="0"/>
                  </a:rPr>
                  <a:t>Higher</a:t>
                </a:r>
              </a:p>
              <a:p>
                <a:r>
                  <a:rPr lang="en-US" sz="1000">
                    <a:latin typeface="Calibri" pitchFamily="34" charset="0"/>
                  </a:rPr>
                  <a:t>Risk</a:t>
                </a:r>
              </a:p>
            </p:txBody>
          </p:sp>
        </p:grpSp>
      </p:grpSp>
      <p:sp>
        <p:nvSpPr>
          <p:cNvPr id="22" name="Content Placeholder 2"/>
          <p:cNvSpPr txBox="1">
            <a:spLocks/>
          </p:cNvSpPr>
          <p:nvPr/>
        </p:nvSpPr>
        <p:spPr>
          <a:xfrm>
            <a:off x="346075" y="2798763"/>
            <a:ext cx="5221288" cy="3290887"/>
          </a:xfrm>
          <a:prstGeom prst="rect">
            <a:avLst/>
          </a:prstGeom>
        </p:spPr>
        <p:txBody>
          <a:bodyPr>
            <a:normAutofit/>
          </a:bodyPr>
          <a:lstStyle>
            <a:lvl1pPr marL="168275"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cs typeface="+mn-cs"/>
              </a:defRPr>
            </a:lvl1pPr>
            <a:lvl2pPr marL="458788" indent="-174625" algn="l" rtl="0" fontAlgn="base">
              <a:spcBef>
                <a:spcPct val="20000"/>
              </a:spcBef>
              <a:spcAft>
                <a:spcPct val="0"/>
              </a:spcAft>
              <a:buClr>
                <a:srgbClr val="355777"/>
              </a:buClr>
              <a:buChar char="–"/>
              <a:defRPr sz="2400">
                <a:solidFill>
                  <a:schemeClr val="tx1"/>
                </a:solidFill>
                <a:latin typeface="+mn-lt"/>
                <a:ea typeface="+mn-ea"/>
              </a:defRPr>
            </a:lvl2pPr>
            <a:lvl3pPr marL="742950" indent="-168275" algn="l" rtl="0" fontAlgn="base">
              <a:spcBef>
                <a:spcPct val="20000"/>
              </a:spcBef>
              <a:spcAft>
                <a:spcPct val="0"/>
              </a:spcAft>
              <a:buClr>
                <a:srgbClr val="355777"/>
              </a:buClr>
              <a:buSzPct val="90000"/>
              <a:buFont typeface="Times" pitchFamily="1" charset="0"/>
              <a:buChar char="•"/>
              <a:defRPr sz="2400">
                <a:solidFill>
                  <a:schemeClr val="tx1"/>
                </a:solidFill>
                <a:latin typeface="+mn-lt"/>
                <a:ea typeface="+mn-ea"/>
              </a:defRPr>
            </a:lvl3pPr>
            <a:lvl4pPr marL="1027113" indent="-169863" algn="l" rtl="0" fontAlgn="base">
              <a:spcBef>
                <a:spcPct val="20000"/>
              </a:spcBef>
              <a:spcAft>
                <a:spcPct val="0"/>
              </a:spcAft>
              <a:buClr>
                <a:srgbClr val="355777"/>
              </a:buClr>
              <a:buChar char="–"/>
              <a:defRPr sz="2400">
                <a:solidFill>
                  <a:schemeClr val="tx1"/>
                </a:solidFill>
                <a:latin typeface="+mn-lt"/>
                <a:ea typeface="+mn-ea"/>
              </a:defRPr>
            </a:lvl4pPr>
            <a:lvl5pPr marL="1317625" indent="-176213" algn="l" rtl="0" fontAlgn="base">
              <a:spcBef>
                <a:spcPct val="20000"/>
              </a:spcBef>
              <a:spcAft>
                <a:spcPct val="0"/>
              </a:spcAft>
              <a:buClr>
                <a:srgbClr val="355777"/>
              </a:buClr>
              <a:buChar char="»"/>
              <a:defRPr sz="2400" i="1">
                <a:solidFill>
                  <a:schemeClr val="tx1"/>
                </a:solidFill>
                <a:latin typeface="+mn-lt"/>
                <a:ea typeface="+mn-ea"/>
              </a:defRPr>
            </a:lvl5pPr>
            <a:lvl6pPr marL="1774825" indent="-176213" algn="l" rtl="0" fontAlgn="base">
              <a:spcBef>
                <a:spcPct val="20000"/>
              </a:spcBef>
              <a:spcAft>
                <a:spcPct val="0"/>
              </a:spcAft>
              <a:buClr>
                <a:srgbClr val="355777"/>
              </a:buClr>
              <a:buChar char="»"/>
              <a:defRPr sz="2400" i="1">
                <a:solidFill>
                  <a:schemeClr val="tx1"/>
                </a:solidFill>
                <a:latin typeface="+mn-lt"/>
                <a:ea typeface="+mn-ea"/>
              </a:defRPr>
            </a:lvl6pPr>
            <a:lvl7pPr marL="2232025" indent="-176213" algn="l" rtl="0" fontAlgn="base">
              <a:spcBef>
                <a:spcPct val="20000"/>
              </a:spcBef>
              <a:spcAft>
                <a:spcPct val="0"/>
              </a:spcAft>
              <a:buClr>
                <a:srgbClr val="355777"/>
              </a:buClr>
              <a:buChar char="»"/>
              <a:defRPr sz="2400" i="1">
                <a:solidFill>
                  <a:schemeClr val="tx1"/>
                </a:solidFill>
                <a:latin typeface="+mn-lt"/>
                <a:ea typeface="+mn-ea"/>
              </a:defRPr>
            </a:lvl7pPr>
            <a:lvl8pPr marL="2689225" indent="-176213" algn="l" rtl="0" fontAlgn="base">
              <a:spcBef>
                <a:spcPct val="20000"/>
              </a:spcBef>
              <a:spcAft>
                <a:spcPct val="0"/>
              </a:spcAft>
              <a:buClr>
                <a:srgbClr val="355777"/>
              </a:buClr>
              <a:buChar char="»"/>
              <a:defRPr sz="2400" i="1">
                <a:solidFill>
                  <a:schemeClr val="tx1"/>
                </a:solidFill>
                <a:latin typeface="+mn-lt"/>
                <a:ea typeface="+mn-ea"/>
              </a:defRPr>
            </a:lvl8pPr>
            <a:lvl9pPr marL="3146425" indent="-176213" algn="l" rtl="0" fontAlgn="base">
              <a:spcBef>
                <a:spcPct val="20000"/>
              </a:spcBef>
              <a:spcAft>
                <a:spcPct val="0"/>
              </a:spcAft>
              <a:buClr>
                <a:srgbClr val="355777"/>
              </a:buClr>
              <a:buChar char="»"/>
              <a:defRPr sz="2400" i="1">
                <a:solidFill>
                  <a:schemeClr val="tx1"/>
                </a:solidFill>
                <a:latin typeface="+mn-lt"/>
                <a:ea typeface="+mn-ea"/>
              </a:defRPr>
            </a:lvl9pPr>
          </a:lstStyle>
          <a:p>
            <a:pPr>
              <a:defRPr/>
            </a:pPr>
            <a:r>
              <a:rPr lang="en-US" sz="2000" b="1" dirty="0" smtClean="0"/>
              <a:t>High </a:t>
            </a:r>
            <a:r>
              <a:rPr lang="en-US" sz="2000" b="1" dirty="0"/>
              <a:t>throughput risk prioritization </a:t>
            </a:r>
            <a:r>
              <a:rPr lang="en-US" sz="2000" dirty="0"/>
              <a:t>relies on </a:t>
            </a:r>
            <a:r>
              <a:rPr lang="en-US" sz="2000" b="1" dirty="0"/>
              <a:t>three components </a:t>
            </a:r>
            <a:r>
              <a:rPr lang="en-US" sz="2000" dirty="0"/>
              <a:t>– high throughput </a:t>
            </a:r>
            <a:r>
              <a:rPr lang="en-US" sz="2000" b="1" dirty="0"/>
              <a:t>hazard </a:t>
            </a:r>
            <a:r>
              <a:rPr lang="en-US" sz="2000" dirty="0"/>
              <a:t>characterization, high throughput </a:t>
            </a:r>
            <a:r>
              <a:rPr lang="en-US" sz="2000" b="1" dirty="0"/>
              <a:t>exposure</a:t>
            </a:r>
            <a:r>
              <a:rPr lang="en-US" sz="2000" dirty="0"/>
              <a:t> forecasts, and high </a:t>
            </a:r>
            <a:r>
              <a:rPr lang="en-US" sz="2000" dirty="0" smtClean="0"/>
              <a:t>throughput </a:t>
            </a:r>
            <a:r>
              <a:rPr lang="en-US" sz="2000" b="1" dirty="0"/>
              <a:t>pharmacokinetics</a:t>
            </a:r>
            <a:r>
              <a:rPr lang="en-US" sz="2000" dirty="0"/>
              <a:t> (</a:t>
            </a:r>
            <a:r>
              <a:rPr lang="en-US" sz="2000" i="1" dirty="0"/>
              <a:t>i.e</a:t>
            </a:r>
            <a:r>
              <a:rPr lang="en-US" sz="2000" dirty="0"/>
              <a:t>., dosimetry</a:t>
            </a:r>
            <a:r>
              <a:rPr lang="en-US" sz="2000" dirty="0" smtClean="0"/>
              <a:t>)</a:t>
            </a:r>
          </a:p>
          <a:p>
            <a:pPr>
              <a:defRPr/>
            </a:pPr>
            <a:endParaRPr lang="en-US" sz="2000" kern="0" dirty="0"/>
          </a:p>
          <a:p>
            <a:pPr>
              <a:defRPr/>
            </a:pPr>
            <a:r>
              <a:rPr lang="en-US" sz="2000" kern="0" dirty="0" smtClean="0"/>
              <a:t>While advances have been made in HT toxicity screening, evaluated exposure and dosimetry prediction methods applicable to 1000s of chemicals are needed </a:t>
            </a:r>
          </a:p>
          <a:p>
            <a:pPr lvl="1">
              <a:defRPr/>
            </a:pPr>
            <a:endParaRPr lang="en-US" kern="0" dirty="0" smtClean="0">
              <a:cs typeface="+mn-cs"/>
            </a:endParaRPr>
          </a:p>
        </p:txBody>
      </p:sp>
      <p:sp>
        <p:nvSpPr>
          <p:cNvPr id="23" name="Title 1"/>
          <p:cNvSpPr txBox="1">
            <a:spLocks/>
          </p:cNvSpPr>
          <p:nvPr/>
        </p:nvSpPr>
        <p:spPr>
          <a:xfrm>
            <a:off x="2379663" y="317500"/>
            <a:ext cx="6172200" cy="1143000"/>
          </a:xfrm>
          <a:prstGeom prst="rect">
            <a:avLst/>
          </a:prstGeom>
        </p:spPr>
        <p:txBody>
          <a:bodyPr anchor="ctr">
            <a:normAutofit fontScale="90000" lnSpcReduction="20000"/>
          </a:bodyPr>
          <a:lstStyle>
            <a:lvl1pPr algn="ctr" defTabSz="914400" rtl="0" eaLnBrk="1" latinLnBrk="0" hangingPunct="1">
              <a:spcBef>
                <a:spcPct val="0"/>
              </a:spcBef>
              <a:buNone/>
              <a:defRPr sz="4400" b="1" kern="1200">
                <a:solidFill>
                  <a:schemeClr val="accent1"/>
                </a:solidFill>
                <a:latin typeface="+mj-lt"/>
                <a:ea typeface="+mj-ea"/>
                <a:cs typeface="+mj-cs"/>
              </a:defRPr>
            </a:lvl1pPr>
          </a:lstStyle>
          <a:p>
            <a:pPr fontAlgn="auto">
              <a:spcAft>
                <a:spcPts val="0"/>
              </a:spcAft>
              <a:defRPr/>
            </a:pPr>
            <a:r>
              <a:rPr lang="en-US" dirty="0" smtClean="0">
                <a:solidFill>
                  <a:srgbClr val="355777"/>
                </a:solidFill>
              </a:rPr>
              <a:t>Research Problem</a:t>
            </a:r>
            <a:br>
              <a:rPr lang="en-US" dirty="0" smtClean="0">
                <a:solidFill>
                  <a:srgbClr val="355777"/>
                </a:solidFill>
              </a:rPr>
            </a:br>
            <a:endParaRPr lang="en-US" dirty="0">
              <a:solidFill>
                <a:srgbClr val="355777"/>
              </a:solidFill>
            </a:endParaRPr>
          </a:p>
        </p:txBody>
      </p:sp>
    </p:spTree>
    <p:extLst>
      <p:ext uri="{BB962C8B-B14F-4D97-AF65-F5344CB8AC3E}">
        <p14:creationId xmlns:p14="http://schemas.microsoft.com/office/powerpoint/2010/main" val="36488177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56270" y="0"/>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Model Overview</a:t>
            </a:r>
          </a:p>
        </p:txBody>
      </p:sp>
      <p:sp>
        <p:nvSpPr>
          <p:cNvPr id="8" name="TextBox 7"/>
          <p:cNvSpPr txBox="1"/>
          <p:nvPr/>
        </p:nvSpPr>
        <p:spPr>
          <a:xfrm>
            <a:off x="3936868" y="1007859"/>
            <a:ext cx="1212191" cy="237827"/>
          </a:xfrm>
          <a:prstGeom prst="rect">
            <a:avLst/>
          </a:prstGeom>
          <a:solidFill>
            <a:srgbClr val="FDAE61"/>
          </a:solidFill>
          <a:ln>
            <a:noFill/>
            <a:headEnd type="none" w="med" len="med"/>
            <a:tailEnd type="arrow" w="med" len="med"/>
          </a:ln>
        </p:spPr>
        <p:txBody>
          <a:bodyPr wrap="none" rtlCol="0">
            <a:spAutoFit/>
          </a:bodyPr>
          <a:lstStyle/>
          <a:p>
            <a:r>
              <a:rPr lang="en-US" sz="1100" dirty="0" smtClean="0">
                <a:latin typeface="Arial" panose="020B0604020202020204" pitchFamily="34" charset="0"/>
                <a:cs typeface="Arial" panose="020B0604020202020204" pitchFamily="34" charset="0"/>
              </a:rPr>
              <a:t>Read Input Files</a:t>
            </a:r>
            <a:endParaRPr lang="en-US" sz="1100" dirty="0">
              <a:latin typeface="Arial" panose="020B0604020202020204" pitchFamily="34" charset="0"/>
              <a:cs typeface="Arial" panose="020B0604020202020204" pitchFamily="34" charset="0"/>
            </a:endParaRPr>
          </a:p>
        </p:txBody>
      </p:sp>
      <p:sp>
        <p:nvSpPr>
          <p:cNvPr id="11" name="TextBox 10"/>
          <p:cNvSpPr txBox="1"/>
          <p:nvPr/>
        </p:nvSpPr>
        <p:spPr>
          <a:xfrm>
            <a:off x="3803818" y="1337641"/>
            <a:ext cx="1478290" cy="261610"/>
          </a:xfrm>
          <a:prstGeom prst="rect">
            <a:avLst/>
          </a:prstGeom>
          <a:solidFill>
            <a:srgbClr val="FDAE61"/>
          </a:solidFill>
        </p:spPr>
        <p:txBody>
          <a:bodyPr wrap="none" rtlCol="0">
            <a:spAutoFit/>
          </a:bodyPr>
          <a:lstStyle/>
          <a:p>
            <a:r>
              <a:rPr lang="en-US" sz="1100" dirty="0" smtClean="0">
                <a:latin typeface="Arial" panose="020B0604020202020204" pitchFamily="34" charset="0"/>
                <a:cs typeface="Arial" panose="020B0604020202020204" pitchFamily="34" charset="0"/>
              </a:rPr>
              <a:t>Generate Population</a:t>
            </a:r>
            <a:endParaRPr lang="en-US" sz="1100" dirty="0">
              <a:latin typeface="Arial" panose="020B0604020202020204" pitchFamily="34" charset="0"/>
              <a:cs typeface="Arial" panose="020B0604020202020204" pitchFamily="34" charset="0"/>
            </a:endParaRPr>
          </a:p>
        </p:txBody>
      </p:sp>
      <p:sp>
        <p:nvSpPr>
          <p:cNvPr id="12" name="TextBox 11"/>
          <p:cNvSpPr txBox="1"/>
          <p:nvPr/>
        </p:nvSpPr>
        <p:spPr>
          <a:xfrm>
            <a:off x="3750117" y="2047273"/>
            <a:ext cx="1585692" cy="261610"/>
          </a:xfrm>
          <a:prstGeom prst="rect">
            <a:avLst/>
          </a:prstGeom>
          <a:solidFill>
            <a:srgbClr val="FDAE61"/>
          </a:solidFill>
        </p:spPr>
        <p:txBody>
          <a:bodyPr wrap="none" rtlCol="0">
            <a:spAutoFit/>
          </a:bodyPr>
          <a:lstStyle/>
          <a:p>
            <a:pPr algn="ctr"/>
            <a:r>
              <a:rPr lang="en-US" sz="1100" dirty="0" smtClean="0">
                <a:latin typeface="Arial" panose="020B0604020202020204" pitchFamily="34" charset="0"/>
                <a:cs typeface="Arial" panose="020B0604020202020204" pitchFamily="34" charset="0"/>
              </a:rPr>
              <a:t>Loop Over </a:t>
            </a:r>
            <a:r>
              <a:rPr lang="en-US" sz="1100" b="1" dirty="0" smtClean="0">
                <a:latin typeface="Arial" panose="020B0604020202020204" pitchFamily="34" charset="0"/>
                <a:cs typeface="Arial" panose="020B0604020202020204" pitchFamily="34" charset="0"/>
              </a:rPr>
              <a:t>Chemicals</a:t>
            </a:r>
            <a:endParaRPr lang="en-US" sz="1100" b="1" dirty="0">
              <a:latin typeface="Arial" panose="020B0604020202020204" pitchFamily="34" charset="0"/>
              <a:cs typeface="Arial" panose="020B0604020202020204" pitchFamily="34" charset="0"/>
            </a:endParaRPr>
          </a:p>
        </p:txBody>
      </p:sp>
      <p:sp>
        <p:nvSpPr>
          <p:cNvPr id="9" name="Rectangle 8"/>
          <p:cNvSpPr/>
          <p:nvPr/>
        </p:nvSpPr>
        <p:spPr>
          <a:xfrm>
            <a:off x="3758184" y="2724912"/>
            <a:ext cx="3730752" cy="2587752"/>
          </a:xfrm>
          <a:prstGeom prst="rect">
            <a:avLst/>
          </a:prstGeom>
          <a:solidFill>
            <a:srgbClr val="FDAE61"/>
          </a:solidFill>
        </p:spPr>
        <p:txBody>
          <a:bodyPr wrap="square">
            <a:noAutofit/>
          </a:bodyPr>
          <a:lstStyle/>
          <a:p>
            <a:endParaRPr lang="en-US" sz="1100" dirty="0"/>
          </a:p>
        </p:txBody>
      </p:sp>
      <p:sp>
        <p:nvSpPr>
          <p:cNvPr id="10" name="Rectangle 9"/>
          <p:cNvSpPr/>
          <p:nvPr/>
        </p:nvSpPr>
        <p:spPr>
          <a:xfrm>
            <a:off x="3129756" y="1694348"/>
            <a:ext cx="2826415" cy="261610"/>
          </a:xfrm>
          <a:prstGeom prst="rect">
            <a:avLst/>
          </a:prstGeom>
          <a:solidFill>
            <a:srgbClr val="FDAE61"/>
          </a:solidFill>
        </p:spPr>
        <p:txBody>
          <a:bodyPr wrap="none">
            <a:spAutoFit/>
          </a:bodyPr>
          <a:lstStyle/>
          <a:p>
            <a:r>
              <a:rPr lang="en-US" sz="1100" dirty="0" smtClean="0">
                <a:latin typeface="Arial" panose="020B0604020202020204" pitchFamily="34" charset="0"/>
                <a:cs typeface="Arial" panose="020B0604020202020204" pitchFamily="34" charset="0"/>
              </a:rPr>
              <a:t>Generate </a:t>
            </a:r>
            <a:r>
              <a:rPr lang="en-US" sz="1100" b="1" dirty="0" smtClean="0">
                <a:latin typeface="Arial" panose="020B0604020202020204" pitchFamily="34" charset="0"/>
                <a:cs typeface="Arial" panose="020B0604020202020204" pitchFamily="34" charset="0"/>
              </a:rPr>
              <a:t>Source</a:t>
            </a:r>
            <a:r>
              <a:rPr lang="en-US" sz="1100" dirty="0" smtClean="0">
                <a:latin typeface="Arial" panose="020B0604020202020204" pitchFamily="34" charset="0"/>
                <a:cs typeface="Arial" panose="020B0604020202020204" pitchFamily="34" charset="0"/>
              </a:rPr>
              <a:t> Variables for Population</a:t>
            </a:r>
            <a:endParaRPr lang="en-US" sz="1100" dirty="0"/>
          </a:p>
        </p:txBody>
      </p:sp>
      <p:sp>
        <p:nvSpPr>
          <p:cNvPr id="14" name="Rectangle 13"/>
          <p:cNvSpPr/>
          <p:nvPr/>
        </p:nvSpPr>
        <p:spPr>
          <a:xfrm>
            <a:off x="4527573" y="2858683"/>
            <a:ext cx="987771" cy="246221"/>
          </a:xfrm>
          <a:prstGeom prst="rect">
            <a:avLst/>
          </a:prstGeom>
          <a:solidFill>
            <a:srgbClr val="66C2A5"/>
          </a:solidFill>
        </p:spPr>
        <p:txBody>
          <a:bodyPr wrap="none">
            <a:spAutoFit/>
          </a:bodyPr>
          <a:lstStyle/>
          <a:p>
            <a:r>
              <a:rPr lang="en-US" sz="1000" b="1" dirty="0" err="1">
                <a:latin typeface="Arial" panose="020B0604020202020204" pitchFamily="34" charset="0"/>
                <a:cs typeface="Arial" panose="020B0604020202020204" pitchFamily="34" charset="0"/>
              </a:rPr>
              <a:t>Food.residue</a:t>
            </a:r>
            <a:endParaRPr lang="en-US" sz="1000" b="1" dirty="0">
              <a:latin typeface="Arial" panose="020B0604020202020204" pitchFamily="34" charset="0"/>
              <a:cs typeface="Arial" panose="020B0604020202020204" pitchFamily="34" charset="0"/>
            </a:endParaRPr>
          </a:p>
        </p:txBody>
      </p:sp>
      <p:sp>
        <p:nvSpPr>
          <p:cNvPr id="15" name="Rectangle 14"/>
          <p:cNvSpPr/>
          <p:nvPr/>
        </p:nvSpPr>
        <p:spPr>
          <a:xfrm>
            <a:off x="4527573" y="3123450"/>
            <a:ext cx="1117614" cy="246221"/>
          </a:xfrm>
          <a:prstGeom prst="rect">
            <a:avLst/>
          </a:prstGeom>
          <a:solidFill>
            <a:srgbClr val="66C2A5"/>
          </a:solidFill>
        </p:spPr>
        <p:txBody>
          <a:bodyPr wrap="none">
            <a:spAutoFit/>
          </a:bodyPr>
          <a:lstStyle/>
          <a:p>
            <a:r>
              <a:rPr lang="en-US" sz="1000" b="1" dirty="0" err="1">
                <a:latin typeface="Arial" panose="020B0604020202020204" pitchFamily="34" charset="0"/>
                <a:cs typeface="Arial" panose="020B0604020202020204" pitchFamily="34" charset="0"/>
              </a:rPr>
              <a:t>Food.migration</a:t>
            </a:r>
            <a:endParaRPr lang="en-US" sz="1000" b="1" dirty="0">
              <a:latin typeface="Arial" panose="020B0604020202020204" pitchFamily="34" charset="0"/>
              <a:cs typeface="Arial" panose="020B0604020202020204" pitchFamily="34" charset="0"/>
            </a:endParaRPr>
          </a:p>
        </p:txBody>
      </p:sp>
      <p:sp>
        <p:nvSpPr>
          <p:cNvPr id="17" name="Rectangle 16"/>
          <p:cNvSpPr/>
          <p:nvPr/>
        </p:nvSpPr>
        <p:spPr>
          <a:xfrm>
            <a:off x="4527573" y="4712052"/>
            <a:ext cx="1505540" cy="246221"/>
          </a:xfrm>
          <a:prstGeom prst="rect">
            <a:avLst/>
          </a:prstGeom>
          <a:solidFill>
            <a:srgbClr val="FFFDBF"/>
          </a:solidFill>
        </p:spPr>
        <p:txBody>
          <a:bodyPr wrap="none">
            <a:spAutoFit/>
          </a:bodyPr>
          <a:lstStyle/>
          <a:p>
            <a:r>
              <a:rPr lang="en-US" sz="1000" b="1" dirty="0" err="1"/>
              <a:t>Product.direct.dermal</a:t>
            </a:r>
            <a:endParaRPr lang="en-US" sz="1000" b="1" dirty="0"/>
          </a:p>
        </p:txBody>
      </p:sp>
      <p:sp>
        <p:nvSpPr>
          <p:cNvPr id="18" name="Rectangle 17"/>
          <p:cNvSpPr/>
          <p:nvPr/>
        </p:nvSpPr>
        <p:spPr>
          <a:xfrm>
            <a:off x="4527573" y="4182518"/>
            <a:ext cx="1656223" cy="246221"/>
          </a:xfrm>
          <a:prstGeom prst="rect">
            <a:avLst/>
          </a:prstGeom>
          <a:solidFill>
            <a:srgbClr val="FFFDBF"/>
          </a:solidFill>
        </p:spPr>
        <p:txBody>
          <a:bodyPr wrap="none">
            <a:spAutoFit/>
          </a:bodyPr>
          <a:lstStyle/>
          <a:p>
            <a:r>
              <a:rPr lang="en-US" sz="1000" b="1" dirty="0" err="1"/>
              <a:t>Product.direct.ingestion</a:t>
            </a:r>
            <a:endParaRPr lang="en-US" sz="1000" b="1" dirty="0"/>
          </a:p>
        </p:txBody>
      </p:sp>
      <p:sp>
        <p:nvSpPr>
          <p:cNvPr id="19" name="Rectangle 18"/>
          <p:cNvSpPr/>
          <p:nvPr/>
        </p:nvSpPr>
        <p:spPr>
          <a:xfrm>
            <a:off x="4527573" y="3917751"/>
            <a:ext cx="2167581" cy="246221"/>
          </a:xfrm>
          <a:prstGeom prst="rect">
            <a:avLst/>
          </a:prstGeom>
          <a:solidFill>
            <a:srgbClr val="FFFDBF"/>
          </a:solidFill>
        </p:spPr>
        <p:txBody>
          <a:bodyPr wrap="none">
            <a:spAutoFit/>
          </a:bodyPr>
          <a:lstStyle/>
          <a:p>
            <a:r>
              <a:rPr lang="en-US" sz="1000" b="1" dirty="0" err="1"/>
              <a:t>Product.direct.inhalationAerosol</a:t>
            </a:r>
            <a:endParaRPr lang="en-US" sz="1000" b="1" dirty="0"/>
          </a:p>
        </p:txBody>
      </p:sp>
      <p:sp>
        <p:nvSpPr>
          <p:cNvPr id="20" name="Rectangle 19"/>
          <p:cNvSpPr/>
          <p:nvPr/>
        </p:nvSpPr>
        <p:spPr>
          <a:xfrm>
            <a:off x="4527573" y="3652984"/>
            <a:ext cx="2053767" cy="246221"/>
          </a:xfrm>
          <a:prstGeom prst="rect">
            <a:avLst/>
          </a:prstGeom>
          <a:solidFill>
            <a:srgbClr val="FFFDBF"/>
          </a:solidFill>
        </p:spPr>
        <p:txBody>
          <a:bodyPr wrap="none">
            <a:spAutoFit/>
          </a:bodyPr>
          <a:lstStyle/>
          <a:p>
            <a:r>
              <a:rPr lang="en-US" sz="1000" b="1" dirty="0" err="1"/>
              <a:t>Product.direct.inhalationVapor</a:t>
            </a:r>
            <a:endParaRPr lang="en-US" sz="1000" b="1" dirty="0"/>
          </a:p>
        </p:txBody>
      </p:sp>
      <p:sp>
        <p:nvSpPr>
          <p:cNvPr id="21" name="Rectangle 20"/>
          <p:cNvSpPr/>
          <p:nvPr/>
        </p:nvSpPr>
        <p:spPr>
          <a:xfrm>
            <a:off x="4527573" y="4447285"/>
            <a:ext cx="1544012" cy="246221"/>
          </a:xfrm>
          <a:prstGeom prst="rect">
            <a:avLst/>
          </a:prstGeom>
          <a:solidFill>
            <a:srgbClr val="FFFDBF"/>
          </a:solidFill>
        </p:spPr>
        <p:txBody>
          <a:bodyPr wrap="none">
            <a:spAutoFit/>
          </a:bodyPr>
          <a:lstStyle/>
          <a:p>
            <a:r>
              <a:rPr lang="en-US" sz="1000" b="1" dirty="0" err="1"/>
              <a:t>Product.downthedrain</a:t>
            </a:r>
            <a:endParaRPr lang="en-US" sz="1000" b="1" dirty="0"/>
          </a:p>
        </p:txBody>
      </p:sp>
      <p:sp>
        <p:nvSpPr>
          <p:cNvPr id="22" name="Rectangle 21"/>
          <p:cNvSpPr/>
          <p:nvPr/>
        </p:nvSpPr>
        <p:spPr>
          <a:xfrm>
            <a:off x="4527573" y="3388217"/>
            <a:ext cx="1165704" cy="246221"/>
          </a:xfrm>
          <a:prstGeom prst="rect">
            <a:avLst/>
          </a:prstGeom>
          <a:solidFill>
            <a:srgbClr val="FFFDBF"/>
          </a:solidFill>
        </p:spPr>
        <p:txBody>
          <a:bodyPr wrap="none">
            <a:spAutoFit/>
          </a:bodyPr>
          <a:lstStyle/>
          <a:p>
            <a:r>
              <a:rPr lang="en-US" sz="1000" b="1" dirty="0" err="1"/>
              <a:t>Product.Indirect</a:t>
            </a:r>
            <a:endParaRPr lang="en-US" sz="1000" b="1" dirty="0"/>
          </a:p>
        </p:txBody>
      </p:sp>
      <p:sp>
        <p:nvSpPr>
          <p:cNvPr id="23" name="Rectangle 22"/>
          <p:cNvSpPr/>
          <p:nvPr/>
        </p:nvSpPr>
        <p:spPr>
          <a:xfrm>
            <a:off x="4527573" y="4976817"/>
            <a:ext cx="1170513" cy="246221"/>
          </a:xfrm>
          <a:prstGeom prst="rect">
            <a:avLst/>
          </a:prstGeom>
          <a:solidFill>
            <a:srgbClr val="3288BD"/>
          </a:solidFill>
        </p:spPr>
        <p:txBody>
          <a:bodyPr wrap="none">
            <a:spAutoFit/>
          </a:bodyPr>
          <a:lstStyle/>
          <a:p>
            <a:r>
              <a:rPr lang="en-US" sz="1000" b="1" dirty="0" err="1"/>
              <a:t>Article.emission</a:t>
            </a:r>
            <a:endParaRPr lang="en-US" sz="1000" b="1" dirty="0"/>
          </a:p>
        </p:txBody>
      </p:sp>
      <p:pic>
        <p:nvPicPr>
          <p:cNvPr id="26" name="Picture 25"/>
          <p:cNvPicPr>
            <a:picLocks noChangeAspect="1"/>
          </p:cNvPicPr>
          <p:nvPr/>
        </p:nvPicPr>
        <p:blipFill rotWithShape="1">
          <a:blip r:embed="rId2"/>
          <a:srcRect t="69248" b="27695"/>
          <a:stretch/>
        </p:blipFill>
        <p:spPr>
          <a:xfrm>
            <a:off x="1818823" y="7022592"/>
            <a:ext cx="4927399" cy="236715"/>
          </a:xfrm>
          <a:prstGeom prst="rect">
            <a:avLst/>
          </a:prstGeom>
        </p:spPr>
      </p:pic>
      <p:sp>
        <p:nvSpPr>
          <p:cNvPr id="24" name="Rectangle 23"/>
          <p:cNvSpPr/>
          <p:nvPr/>
        </p:nvSpPr>
        <p:spPr>
          <a:xfrm>
            <a:off x="4907280" y="2357367"/>
            <a:ext cx="1438214" cy="261610"/>
          </a:xfrm>
          <a:prstGeom prst="rect">
            <a:avLst/>
          </a:prstGeom>
          <a:solidFill>
            <a:srgbClr val="FDAE61"/>
          </a:solidFill>
        </p:spPr>
        <p:txBody>
          <a:bodyPr wrap="none">
            <a:spAutoFit/>
          </a:bodyPr>
          <a:lstStyle/>
          <a:p>
            <a:r>
              <a:rPr lang="en-US" sz="1100" dirty="0">
                <a:latin typeface="Arial" panose="020B0604020202020204" pitchFamily="34" charset="0"/>
                <a:cs typeface="Arial" panose="020B0604020202020204" pitchFamily="34" charset="0"/>
              </a:rPr>
              <a:t>Loop Over </a:t>
            </a:r>
            <a:r>
              <a:rPr lang="en-US" sz="1100" b="1" dirty="0">
                <a:latin typeface="Arial" panose="020B0604020202020204" pitchFamily="34" charset="0"/>
                <a:cs typeface="Arial" panose="020B0604020202020204" pitchFamily="34" charset="0"/>
              </a:rPr>
              <a:t>Sources</a:t>
            </a:r>
            <a:endParaRPr lang="en-US" sz="1100" b="1" dirty="0"/>
          </a:p>
        </p:txBody>
      </p:sp>
      <p:cxnSp>
        <p:nvCxnSpPr>
          <p:cNvPr id="27" name="Straight Arrow Connector 26"/>
          <p:cNvCxnSpPr>
            <a:stCxn id="8" idx="2"/>
            <a:endCxn id="11" idx="0"/>
          </p:cNvCxnSpPr>
          <p:nvPr/>
        </p:nvCxnSpPr>
        <p:spPr>
          <a:xfrm flipH="1">
            <a:off x="4542963" y="1245686"/>
            <a:ext cx="1" cy="9195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2"/>
            <a:endCxn id="10" idx="0"/>
          </p:cNvCxnSpPr>
          <p:nvPr/>
        </p:nvCxnSpPr>
        <p:spPr>
          <a:xfrm>
            <a:off x="4542963" y="1599251"/>
            <a:ext cx="1" cy="9509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509" name="Straight Arrow Connector 21508"/>
          <p:cNvCxnSpPr>
            <a:stCxn id="10" idx="2"/>
            <a:endCxn id="12" idx="0"/>
          </p:cNvCxnSpPr>
          <p:nvPr/>
        </p:nvCxnSpPr>
        <p:spPr>
          <a:xfrm flipH="1">
            <a:off x="4542963" y="1955958"/>
            <a:ext cx="1" cy="9131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2399142" y="3293060"/>
            <a:ext cx="1665841" cy="430887"/>
          </a:xfrm>
          <a:prstGeom prst="rect">
            <a:avLst/>
          </a:prstGeom>
          <a:solidFill>
            <a:srgbClr val="D53E4F"/>
          </a:solidFill>
        </p:spPr>
        <p:txBody>
          <a:bodyPr wrap="none">
            <a:spAutoFit/>
          </a:bodyPr>
          <a:lstStyle/>
          <a:p>
            <a:r>
              <a:rPr lang="en-US" sz="1100" dirty="0" smtClean="0"/>
              <a:t>Run Fugacity Module</a:t>
            </a:r>
          </a:p>
          <a:p>
            <a:r>
              <a:rPr lang="en-US" sz="1100" dirty="0" smtClean="0"/>
              <a:t>(calculate media concs)</a:t>
            </a:r>
            <a:endParaRPr lang="en-US" sz="1100" dirty="0"/>
          </a:p>
        </p:txBody>
      </p:sp>
      <p:cxnSp>
        <p:nvCxnSpPr>
          <p:cNvPr id="21533" name="Elbow Connector 21532"/>
          <p:cNvCxnSpPr>
            <a:stCxn id="12" idx="2"/>
            <a:endCxn id="24" idx="1"/>
          </p:cNvCxnSpPr>
          <p:nvPr/>
        </p:nvCxnSpPr>
        <p:spPr>
          <a:xfrm rot="16200000" flipH="1">
            <a:off x="4635477" y="2216368"/>
            <a:ext cx="179289" cy="364317"/>
          </a:xfrm>
          <a:prstGeom prst="bentConnector2">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535" name="Straight Arrow Connector 21534"/>
          <p:cNvCxnSpPr>
            <a:stCxn id="24" idx="2"/>
            <a:endCxn id="9" idx="0"/>
          </p:cNvCxnSpPr>
          <p:nvPr/>
        </p:nvCxnSpPr>
        <p:spPr>
          <a:xfrm flipH="1">
            <a:off x="5623560" y="2618977"/>
            <a:ext cx="2827" cy="10593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97965" y="5411194"/>
            <a:ext cx="1454244" cy="261610"/>
          </a:xfrm>
          <a:prstGeom prst="rect">
            <a:avLst/>
          </a:prstGeom>
          <a:solidFill>
            <a:srgbClr val="FDAE61"/>
          </a:solidFill>
        </p:spPr>
        <p:txBody>
          <a:bodyPr wrap="none">
            <a:spAutoFit/>
          </a:bodyPr>
          <a:lstStyle/>
          <a:p>
            <a:r>
              <a:rPr lang="en-US" sz="1100" dirty="0" smtClean="0">
                <a:latin typeface="Arial" panose="020B0604020202020204" pitchFamily="34" charset="0"/>
                <a:cs typeface="Arial" panose="020B0604020202020204" pitchFamily="34" charset="0"/>
              </a:rPr>
              <a:t>Summarize </a:t>
            </a:r>
            <a:r>
              <a:rPr lang="en-US" sz="1100" b="1" dirty="0" smtClean="0">
                <a:latin typeface="Arial" panose="020B0604020202020204" pitchFamily="34" charset="0"/>
                <a:cs typeface="Arial" panose="020B0604020202020204" pitchFamily="34" charset="0"/>
              </a:rPr>
              <a:t>Source</a:t>
            </a:r>
            <a:endParaRPr lang="en-US" sz="1100" b="1" dirty="0"/>
          </a:p>
        </p:txBody>
      </p:sp>
      <p:cxnSp>
        <p:nvCxnSpPr>
          <p:cNvPr id="34" name="Elbow Connector 33"/>
          <p:cNvCxnSpPr>
            <a:stCxn id="66" idx="3"/>
            <a:endCxn id="24" idx="3"/>
          </p:cNvCxnSpPr>
          <p:nvPr/>
        </p:nvCxnSpPr>
        <p:spPr>
          <a:xfrm flipH="1" flipV="1">
            <a:off x="6345494" y="2488172"/>
            <a:ext cx="6715" cy="3053827"/>
          </a:xfrm>
          <a:prstGeom prst="bentConnector3">
            <a:avLst>
              <a:gd name="adj1" fmla="val -27915413"/>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955580" y="6226117"/>
            <a:ext cx="1563248" cy="261610"/>
          </a:xfrm>
          <a:prstGeom prst="rect">
            <a:avLst/>
          </a:prstGeom>
          <a:solidFill>
            <a:srgbClr val="FDAE61"/>
          </a:solidFill>
        </p:spPr>
        <p:txBody>
          <a:bodyPr wrap="none">
            <a:spAutoFit/>
          </a:bodyPr>
          <a:lstStyle/>
          <a:p>
            <a:r>
              <a:rPr lang="en-US" sz="1100" dirty="0" smtClean="0">
                <a:latin typeface="Arial" panose="020B0604020202020204" pitchFamily="34" charset="0"/>
                <a:cs typeface="Arial" panose="020B0604020202020204" pitchFamily="34" charset="0"/>
              </a:rPr>
              <a:t>Summarize </a:t>
            </a:r>
            <a:r>
              <a:rPr lang="en-US" sz="1100" b="1" dirty="0" smtClean="0">
                <a:latin typeface="Arial" panose="020B0604020202020204" pitchFamily="34" charset="0"/>
                <a:cs typeface="Arial" panose="020B0604020202020204" pitchFamily="34" charset="0"/>
              </a:rPr>
              <a:t>Chemical</a:t>
            </a:r>
            <a:endParaRPr lang="en-US" sz="1100" b="1" dirty="0"/>
          </a:p>
        </p:txBody>
      </p:sp>
      <p:cxnSp>
        <p:nvCxnSpPr>
          <p:cNvPr id="72" name="Elbow Connector 71"/>
          <p:cNvCxnSpPr>
            <a:stCxn id="71" idx="3"/>
            <a:endCxn id="12" idx="3"/>
          </p:cNvCxnSpPr>
          <p:nvPr/>
        </p:nvCxnSpPr>
        <p:spPr>
          <a:xfrm flipH="1" flipV="1">
            <a:off x="5335809" y="2178078"/>
            <a:ext cx="183019" cy="4178844"/>
          </a:xfrm>
          <a:prstGeom prst="bentConnector3">
            <a:avLst>
              <a:gd name="adj1" fmla="val -1638754"/>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22" idx="1"/>
            <a:endCxn id="56" idx="3"/>
          </p:cNvCxnSpPr>
          <p:nvPr/>
        </p:nvCxnSpPr>
        <p:spPr>
          <a:xfrm flipH="1" flipV="1">
            <a:off x="4064983" y="3508504"/>
            <a:ext cx="462590" cy="282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23" idx="1"/>
            <a:endCxn id="57" idx="3"/>
          </p:cNvCxnSpPr>
          <p:nvPr/>
        </p:nvCxnSpPr>
        <p:spPr>
          <a:xfrm flipH="1">
            <a:off x="4079819" y="5099928"/>
            <a:ext cx="447754" cy="1359"/>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7860045" y="3809092"/>
            <a:ext cx="1079142" cy="430887"/>
          </a:xfrm>
          <a:prstGeom prst="rect">
            <a:avLst/>
          </a:prstGeom>
          <a:solidFill>
            <a:srgbClr val="F46D43"/>
          </a:solidFill>
        </p:spPr>
        <p:txBody>
          <a:bodyPr wrap="none" rtlCol="0">
            <a:spAutoFit/>
          </a:bodyPr>
          <a:lstStyle/>
          <a:p>
            <a:pPr algn="ctr"/>
            <a:r>
              <a:rPr lang="en-US" sz="1100" dirty="0" smtClean="0"/>
              <a:t>Update </a:t>
            </a:r>
            <a:r>
              <a:rPr lang="en-US" sz="1100" b="1" dirty="0" smtClean="0"/>
              <a:t>Route</a:t>
            </a:r>
          </a:p>
          <a:p>
            <a:pPr algn="ctr"/>
            <a:r>
              <a:rPr lang="en-US" sz="1100" dirty="0" smtClean="0"/>
              <a:t>Exposures</a:t>
            </a:r>
            <a:endParaRPr lang="en-US" sz="1100" dirty="0"/>
          </a:p>
        </p:txBody>
      </p:sp>
      <p:cxnSp>
        <p:nvCxnSpPr>
          <p:cNvPr id="89" name="Straight Arrow Connector 88"/>
          <p:cNvCxnSpPr>
            <a:endCxn id="86" idx="1"/>
          </p:cNvCxnSpPr>
          <p:nvPr/>
        </p:nvCxnSpPr>
        <p:spPr>
          <a:xfrm flipV="1">
            <a:off x="6902506" y="4024536"/>
            <a:ext cx="957539" cy="1339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 idx="2"/>
            <a:endCxn id="66" idx="0"/>
          </p:cNvCxnSpPr>
          <p:nvPr/>
        </p:nvCxnSpPr>
        <p:spPr>
          <a:xfrm>
            <a:off x="5623560" y="5312664"/>
            <a:ext cx="1527" cy="98530"/>
          </a:xfrm>
          <a:prstGeom prst="straightConnector1">
            <a:avLst/>
          </a:prstGeom>
          <a:ln>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3501612" y="5696372"/>
            <a:ext cx="2460276" cy="430887"/>
          </a:xfrm>
          <a:prstGeom prst="rect">
            <a:avLst/>
          </a:prstGeom>
          <a:solidFill>
            <a:srgbClr val="FDAE61"/>
          </a:solidFill>
        </p:spPr>
        <p:txBody>
          <a:bodyPr wrap="square">
            <a:spAutoFit/>
          </a:bodyPr>
          <a:lstStyle/>
          <a:p>
            <a:r>
              <a:rPr lang="en-US" sz="1100" dirty="0" smtClean="0">
                <a:latin typeface="Arial" panose="020B0604020202020204" pitchFamily="34" charset="0"/>
                <a:cs typeface="Arial" panose="020B0604020202020204" pitchFamily="34" charset="0"/>
              </a:rPr>
              <a:t>Dermal Removal Processes, Hand-to-Mouth Transfer, and Absorption </a:t>
            </a:r>
            <a:endParaRPr lang="en-US" sz="1100" dirty="0"/>
          </a:p>
        </p:txBody>
      </p:sp>
      <p:cxnSp>
        <p:nvCxnSpPr>
          <p:cNvPr id="21547" name="Straight Arrow Connector 21546"/>
          <p:cNvCxnSpPr>
            <a:stCxn id="161" idx="2"/>
            <a:endCxn id="71" idx="0"/>
          </p:cNvCxnSpPr>
          <p:nvPr/>
        </p:nvCxnSpPr>
        <p:spPr>
          <a:xfrm>
            <a:off x="4731750" y="6127259"/>
            <a:ext cx="5454" cy="9885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558" name="Elbow Connector 21557"/>
          <p:cNvCxnSpPr>
            <a:stCxn id="66" idx="1"/>
            <a:endCxn id="161" idx="0"/>
          </p:cNvCxnSpPr>
          <p:nvPr/>
        </p:nvCxnSpPr>
        <p:spPr>
          <a:xfrm rot="10800000" flipV="1">
            <a:off x="4731751" y="5541998"/>
            <a:ext cx="166215" cy="154373"/>
          </a:xfrm>
          <a:prstGeom prst="bentConnector2">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566" name="Rectangle 21565"/>
          <p:cNvSpPr/>
          <p:nvPr/>
        </p:nvSpPr>
        <p:spPr>
          <a:xfrm>
            <a:off x="285893" y="2357367"/>
            <a:ext cx="1696298" cy="307777"/>
          </a:xfrm>
          <a:prstGeom prst="rect">
            <a:avLst/>
          </a:prstGeom>
        </p:spPr>
        <p:txBody>
          <a:bodyPr wrap="none">
            <a:spAutoFit/>
          </a:bodyPr>
          <a:lstStyle/>
          <a:p>
            <a:r>
              <a:rPr lang="en-US" sz="1400" dirty="0" smtClean="0">
                <a:latin typeface="Helvetica" panose="020B0604020202020204" pitchFamily="34" charset="0"/>
                <a:cs typeface="Helvetica" panose="020B0604020202020204" pitchFamily="34" charset="0"/>
              </a:rPr>
              <a:t>General Input </a:t>
            </a:r>
            <a:r>
              <a:rPr lang="en-US" sz="1400" dirty="0">
                <a:latin typeface="Helvetica" panose="020B0604020202020204" pitchFamily="34" charset="0"/>
                <a:cs typeface="Helvetica" panose="020B0604020202020204" pitchFamily="34" charset="0"/>
              </a:rPr>
              <a:t>Files</a:t>
            </a:r>
          </a:p>
        </p:txBody>
      </p:sp>
      <p:sp>
        <p:nvSpPr>
          <p:cNvPr id="215" name="TextBox 214"/>
          <p:cNvSpPr txBox="1"/>
          <p:nvPr/>
        </p:nvSpPr>
        <p:spPr>
          <a:xfrm>
            <a:off x="4043548" y="648195"/>
            <a:ext cx="1003801" cy="261610"/>
          </a:xfrm>
          <a:prstGeom prst="rect">
            <a:avLst/>
          </a:prstGeom>
          <a:solidFill>
            <a:srgbClr val="FDAE61"/>
          </a:solidFill>
          <a:ln>
            <a:solidFill>
              <a:schemeClr val="tx1"/>
            </a:solidFill>
            <a:headEnd type="none" w="med" len="med"/>
            <a:tailEnd type="arrow" w="med" len="med"/>
          </a:ln>
        </p:spPr>
        <p:txBody>
          <a:bodyPr wrap="none" rtlCol="0">
            <a:spAutoFit/>
          </a:bodyPr>
          <a:lstStyle/>
          <a:p>
            <a:r>
              <a:rPr lang="en-US" sz="1100" b="1" dirty="0" smtClean="0">
                <a:latin typeface="Arial" panose="020B0604020202020204" pitchFamily="34" charset="0"/>
                <a:cs typeface="Arial" panose="020B0604020202020204" pitchFamily="34" charset="0"/>
              </a:rPr>
              <a:t>START RUN</a:t>
            </a:r>
            <a:endParaRPr lang="en-US" sz="1100" b="1" dirty="0">
              <a:latin typeface="Arial" panose="020B0604020202020204" pitchFamily="34" charset="0"/>
              <a:cs typeface="Arial" panose="020B0604020202020204" pitchFamily="34" charset="0"/>
            </a:endParaRPr>
          </a:p>
        </p:txBody>
      </p:sp>
      <p:cxnSp>
        <p:nvCxnSpPr>
          <p:cNvPr id="216" name="Straight Arrow Connector 215"/>
          <p:cNvCxnSpPr>
            <a:endCxn id="8" idx="0"/>
          </p:cNvCxnSpPr>
          <p:nvPr/>
        </p:nvCxnSpPr>
        <p:spPr>
          <a:xfrm flipH="1">
            <a:off x="4542964" y="895166"/>
            <a:ext cx="6097" cy="11269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4323964" y="6573845"/>
            <a:ext cx="824108" cy="228600"/>
          </a:xfrm>
          <a:prstGeom prst="rect">
            <a:avLst/>
          </a:prstGeom>
          <a:solidFill>
            <a:srgbClr val="FDAE61"/>
          </a:solidFill>
          <a:ln>
            <a:solidFill>
              <a:schemeClr val="tx1"/>
            </a:solidFill>
            <a:headEnd type="none" w="med" len="med"/>
            <a:tailEnd type="arrow" w="med" len="med"/>
          </a:ln>
        </p:spPr>
        <p:txBody>
          <a:bodyPr wrap="square" rtlCol="0">
            <a:spAutoFit/>
          </a:bodyPr>
          <a:lstStyle/>
          <a:p>
            <a:r>
              <a:rPr lang="en-US" sz="1100" b="1" dirty="0" smtClean="0">
                <a:latin typeface="Arial" panose="020B0604020202020204" pitchFamily="34" charset="0"/>
                <a:cs typeface="Arial" panose="020B0604020202020204" pitchFamily="34" charset="0"/>
              </a:rPr>
              <a:t>END RUN</a:t>
            </a:r>
            <a:endParaRPr lang="en-US" sz="1100" b="1" dirty="0">
              <a:latin typeface="Arial" panose="020B0604020202020204" pitchFamily="34" charset="0"/>
              <a:cs typeface="Arial" panose="020B0604020202020204" pitchFamily="34" charset="0"/>
            </a:endParaRPr>
          </a:p>
        </p:txBody>
      </p:sp>
      <p:cxnSp>
        <p:nvCxnSpPr>
          <p:cNvPr id="230" name="Straight Arrow Connector 229"/>
          <p:cNvCxnSpPr>
            <a:stCxn id="71" idx="2"/>
            <a:endCxn id="229" idx="0"/>
          </p:cNvCxnSpPr>
          <p:nvPr/>
        </p:nvCxnSpPr>
        <p:spPr>
          <a:xfrm flipH="1">
            <a:off x="4736018" y="6487727"/>
            <a:ext cx="1186" cy="8611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4" name="Rectangle 203"/>
          <p:cNvSpPr/>
          <p:nvPr/>
        </p:nvSpPr>
        <p:spPr>
          <a:xfrm>
            <a:off x="5888736" y="2776651"/>
            <a:ext cx="1645920" cy="646331"/>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Calculate Exposures for Active </a:t>
            </a:r>
            <a:r>
              <a:rPr lang="en-US" sz="1200" b="1" dirty="0">
                <a:latin typeface="Arial" panose="020B0604020202020204" pitchFamily="34" charset="0"/>
                <a:cs typeface="Arial" panose="020B0604020202020204" pitchFamily="34" charset="0"/>
              </a:rPr>
              <a:t>Scenarios</a:t>
            </a:r>
            <a:r>
              <a:rPr lang="en-US" sz="1200" dirty="0">
                <a:latin typeface="Arial" panose="020B0604020202020204" pitchFamily="34" charset="0"/>
                <a:cs typeface="Arial" panose="020B0604020202020204" pitchFamily="34" charset="0"/>
              </a:rPr>
              <a:t> for Population</a:t>
            </a:r>
            <a:endParaRPr lang="en-US" sz="1200" dirty="0"/>
          </a:p>
        </p:txBody>
      </p:sp>
      <p:sp>
        <p:nvSpPr>
          <p:cNvPr id="276" name="TextBox 275"/>
          <p:cNvSpPr txBox="1"/>
          <p:nvPr/>
        </p:nvSpPr>
        <p:spPr>
          <a:xfrm>
            <a:off x="321829" y="1462011"/>
            <a:ext cx="1664238" cy="769441"/>
          </a:xfrm>
          <a:prstGeom prst="rect">
            <a:avLst/>
          </a:prstGeom>
          <a:solidFill>
            <a:srgbClr val="ABDDA4"/>
          </a:solidFill>
          <a:ln>
            <a:solidFill>
              <a:schemeClr val="tx1"/>
            </a:solidFill>
            <a:headEnd type="none" w="med" len="med"/>
            <a:tailEnd type="arrow" w="med" len="med"/>
          </a:ln>
        </p:spPr>
        <p:txBody>
          <a:bodyPr wrap="none" rtlCol="0">
            <a:spAutoFit/>
          </a:bodyPr>
          <a:lstStyle/>
          <a:p>
            <a:pPr algn="ctr"/>
            <a:r>
              <a:rPr lang="fr-FR" sz="1100" b="1" dirty="0">
                <a:latin typeface="Arial" panose="020B0604020202020204" pitchFamily="34" charset="0"/>
                <a:cs typeface="Arial" panose="020B0604020202020204" pitchFamily="34" charset="0"/>
              </a:rPr>
              <a:t>Run File</a:t>
            </a:r>
          </a:p>
          <a:p>
            <a:pPr algn="ctr"/>
            <a:r>
              <a:rPr lang="fr-FR" sz="1100" b="1" dirty="0">
                <a:latin typeface="Arial" panose="020B0604020202020204" pitchFamily="34" charset="0"/>
                <a:cs typeface="Arial" panose="020B0604020202020204" pitchFamily="34" charset="0"/>
              </a:rPr>
              <a:t>Source-Scenario File</a:t>
            </a:r>
          </a:p>
          <a:p>
            <a:pPr algn="ctr"/>
            <a:r>
              <a:rPr lang="fr-FR" sz="1100" b="1" dirty="0">
                <a:latin typeface="Arial" panose="020B0604020202020204" pitchFamily="34" charset="0"/>
                <a:cs typeface="Arial" panose="020B0604020202020204" pitchFamily="34" charset="0"/>
              </a:rPr>
              <a:t>Source-Chemical File</a:t>
            </a:r>
          </a:p>
          <a:p>
            <a:pPr algn="ctr"/>
            <a:r>
              <a:rPr lang="fr-FR" sz="1100" b="1" dirty="0">
                <a:latin typeface="Arial" panose="020B0604020202020204" pitchFamily="34" charset="0"/>
                <a:cs typeface="Arial" panose="020B0604020202020204" pitchFamily="34" charset="0"/>
              </a:rPr>
              <a:t>Source-Variable </a:t>
            </a:r>
            <a:r>
              <a:rPr lang="fr-FR" sz="1100" b="1" dirty="0" smtClean="0">
                <a:latin typeface="Arial" panose="020B0604020202020204" pitchFamily="34" charset="0"/>
                <a:cs typeface="Arial" panose="020B0604020202020204" pitchFamily="34" charset="0"/>
              </a:rPr>
              <a:t>File</a:t>
            </a:r>
            <a:endParaRPr lang="en-US" sz="1100" b="1" dirty="0">
              <a:latin typeface="Arial" panose="020B0604020202020204" pitchFamily="34" charset="0"/>
              <a:cs typeface="Arial" panose="020B0604020202020204" pitchFamily="34" charset="0"/>
            </a:endParaRPr>
          </a:p>
        </p:txBody>
      </p:sp>
      <p:sp>
        <p:nvSpPr>
          <p:cNvPr id="243" name="TextBox 242"/>
          <p:cNvSpPr txBox="1"/>
          <p:nvPr/>
        </p:nvSpPr>
        <p:spPr>
          <a:xfrm>
            <a:off x="292608" y="2624328"/>
            <a:ext cx="1710725" cy="1446550"/>
          </a:xfrm>
          <a:prstGeom prst="rect">
            <a:avLst/>
          </a:prstGeom>
          <a:solidFill>
            <a:srgbClr val="ABDDA4"/>
          </a:solidFill>
          <a:ln>
            <a:solidFill>
              <a:schemeClr val="tx1"/>
            </a:solidFill>
          </a:ln>
        </p:spPr>
        <p:txBody>
          <a:bodyPr wrap="none" rtlCol="0">
            <a:spAutoFit/>
          </a:bodyPr>
          <a:lstStyle/>
          <a:p>
            <a:pPr algn="ctr"/>
            <a:r>
              <a:rPr lang="en-US" sz="1100" b="1" dirty="0" smtClean="0"/>
              <a:t>Activity </a:t>
            </a:r>
            <a:r>
              <a:rPr lang="en-US" sz="1100" b="1" dirty="0"/>
              <a:t>Diary File</a:t>
            </a:r>
          </a:p>
          <a:p>
            <a:pPr algn="ctr"/>
            <a:r>
              <a:rPr lang="en-US" sz="1100" b="1" dirty="0"/>
              <a:t>Chemical Property File</a:t>
            </a:r>
          </a:p>
          <a:p>
            <a:pPr algn="ctr"/>
            <a:r>
              <a:rPr lang="en-US" sz="1100" b="1" dirty="0"/>
              <a:t>Dietary Diary File</a:t>
            </a:r>
          </a:p>
          <a:p>
            <a:pPr algn="ctr"/>
            <a:r>
              <a:rPr lang="en-US" sz="1100" b="1" dirty="0"/>
              <a:t>Exposure Factor File</a:t>
            </a:r>
          </a:p>
          <a:p>
            <a:pPr algn="ctr"/>
            <a:r>
              <a:rPr lang="en-US" sz="1100" b="1" dirty="0"/>
              <a:t>Fugacity File</a:t>
            </a:r>
          </a:p>
          <a:p>
            <a:pPr algn="ctr"/>
            <a:r>
              <a:rPr lang="en-US" sz="1100" b="1" dirty="0"/>
              <a:t>Media File</a:t>
            </a:r>
          </a:p>
          <a:p>
            <a:pPr algn="ctr"/>
            <a:r>
              <a:rPr lang="en-US" sz="1100" b="1" dirty="0"/>
              <a:t>Physiology File</a:t>
            </a:r>
          </a:p>
          <a:p>
            <a:pPr algn="ctr"/>
            <a:r>
              <a:rPr lang="en-US" sz="1100" b="1" dirty="0"/>
              <a:t>Population </a:t>
            </a:r>
            <a:r>
              <a:rPr lang="en-US" sz="1100" b="1" dirty="0" smtClean="0"/>
              <a:t>File</a:t>
            </a:r>
            <a:endParaRPr lang="en-US" sz="1100" b="1" dirty="0"/>
          </a:p>
        </p:txBody>
      </p:sp>
      <p:sp>
        <p:nvSpPr>
          <p:cNvPr id="278" name="Rectangle 277"/>
          <p:cNvSpPr/>
          <p:nvPr/>
        </p:nvSpPr>
        <p:spPr>
          <a:xfrm>
            <a:off x="158806" y="1202174"/>
            <a:ext cx="2076209" cy="307777"/>
          </a:xfrm>
          <a:prstGeom prst="rect">
            <a:avLst/>
          </a:prstGeom>
        </p:spPr>
        <p:txBody>
          <a:bodyPr wrap="none">
            <a:spAutoFit/>
          </a:bodyPr>
          <a:lstStyle/>
          <a:p>
            <a:r>
              <a:rPr lang="en-US" sz="1400" dirty="0" smtClean="0">
                <a:latin typeface="Helvetica" panose="020B0604020202020204" pitchFamily="34" charset="0"/>
                <a:cs typeface="Helvetica" panose="020B0604020202020204" pitchFamily="34" charset="0"/>
              </a:rPr>
              <a:t>Run-Specific Input Files</a:t>
            </a:r>
            <a:endParaRPr lang="en-US" sz="1400" dirty="0">
              <a:latin typeface="Helvetica" panose="020B0604020202020204" pitchFamily="34" charset="0"/>
              <a:cs typeface="Helvetica" panose="020B0604020202020204" pitchFamily="34" charset="0"/>
            </a:endParaRPr>
          </a:p>
        </p:txBody>
      </p:sp>
      <p:cxnSp>
        <p:nvCxnSpPr>
          <p:cNvPr id="256" name="Elbow Connector 255"/>
          <p:cNvCxnSpPr>
            <a:stCxn id="161" idx="3"/>
            <a:endCxn id="86" idx="2"/>
          </p:cNvCxnSpPr>
          <p:nvPr/>
        </p:nvCxnSpPr>
        <p:spPr>
          <a:xfrm flipV="1">
            <a:off x="5961888" y="4239979"/>
            <a:ext cx="2437728" cy="16718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5276691" y="1472184"/>
            <a:ext cx="8315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8" name="TextBox 297"/>
          <p:cNvSpPr txBox="1"/>
          <p:nvPr/>
        </p:nvSpPr>
        <p:spPr>
          <a:xfrm>
            <a:off x="6114202" y="1352881"/>
            <a:ext cx="1914307" cy="261610"/>
          </a:xfrm>
          <a:prstGeom prst="rect">
            <a:avLst/>
          </a:prstGeom>
          <a:solidFill>
            <a:srgbClr val="F46D43"/>
          </a:solidFill>
        </p:spPr>
        <p:txBody>
          <a:bodyPr wrap="none" rtlCol="0">
            <a:spAutoFit/>
          </a:bodyPr>
          <a:lstStyle/>
          <a:p>
            <a:r>
              <a:rPr lang="en-US" sz="1100" dirty="0" smtClean="0">
                <a:latin typeface="Arial" panose="020B0604020202020204" pitchFamily="34" charset="0"/>
                <a:cs typeface="Arial" panose="020B0604020202020204" pitchFamily="34" charset="0"/>
              </a:rPr>
              <a:t>Generate Exposure Factors</a:t>
            </a:r>
            <a:endParaRPr lang="en-US" sz="1100" dirty="0">
              <a:latin typeface="Arial" panose="020B0604020202020204" pitchFamily="34" charset="0"/>
              <a:cs typeface="Arial" panose="020B0604020202020204" pitchFamily="34" charset="0"/>
            </a:endParaRPr>
          </a:p>
        </p:txBody>
      </p:sp>
      <p:sp>
        <p:nvSpPr>
          <p:cNvPr id="299" name="TextBox 298"/>
          <p:cNvSpPr txBox="1"/>
          <p:nvPr/>
        </p:nvSpPr>
        <p:spPr>
          <a:xfrm>
            <a:off x="6114202" y="987121"/>
            <a:ext cx="2903359" cy="261610"/>
          </a:xfrm>
          <a:prstGeom prst="rect">
            <a:avLst/>
          </a:prstGeom>
          <a:solidFill>
            <a:srgbClr val="F46D43"/>
          </a:solidFill>
        </p:spPr>
        <p:txBody>
          <a:bodyPr wrap="none" rtlCol="0">
            <a:spAutoFit/>
          </a:bodyPr>
          <a:lstStyle/>
          <a:p>
            <a:r>
              <a:rPr lang="en-US" sz="1100" dirty="0" smtClean="0">
                <a:latin typeface="Arial" panose="020B0604020202020204" pitchFamily="34" charset="0"/>
                <a:cs typeface="Arial" panose="020B0604020202020204" pitchFamily="34" charset="0"/>
              </a:rPr>
              <a:t>Initialize </a:t>
            </a:r>
            <a:r>
              <a:rPr lang="en-US" sz="1100" b="1" dirty="0" smtClean="0">
                <a:latin typeface="Arial" panose="020B0604020202020204" pitchFamily="34" charset="0"/>
                <a:cs typeface="Arial" panose="020B0604020202020204" pitchFamily="34" charset="0"/>
              </a:rPr>
              <a:t>Chemicals</a:t>
            </a:r>
            <a:r>
              <a:rPr lang="en-US" sz="1100" dirty="0" smtClean="0">
                <a:latin typeface="Arial" panose="020B0604020202020204" pitchFamily="34" charset="0"/>
                <a:cs typeface="Arial" panose="020B0604020202020204" pitchFamily="34" charset="0"/>
              </a:rPr>
              <a:t> and </a:t>
            </a:r>
            <a:r>
              <a:rPr lang="en-US" sz="1100" b="1" dirty="0" smtClean="0">
                <a:latin typeface="Arial" panose="020B0604020202020204" pitchFamily="34" charset="0"/>
                <a:cs typeface="Arial" panose="020B0604020202020204" pitchFamily="34" charset="0"/>
              </a:rPr>
              <a:t>Sources</a:t>
            </a:r>
            <a:r>
              <a:rPr lang="en-US" sz="1100" dirty="0" smtClean="0">
                <a:latin typeface="Arial" panose="020B0604020202020204" pitchFamily="34" charset="0"/>
                <a:cs typeface="Arial" panose="020B0604020202020204" pitchFamily="34" charset="0"/>
              </a:rPr>
              <a:t> to be run</a:t>
            </a:r>
            <a:endParaRPr lang="en-US" sz="1100" dirty="0">
              <a:latin typeface="Arial" panose="020B0604020202020204" pitchFamily="34" charset="0"/>
              <a:cs typeface="Arial" panose="020B0604020202020204" pitchFamily="34" charset="0"/>
            </a:endParaRPr>
          </a:p>
        </p:txBody>
      </p:sp>
      <p:cxnSp>
        <p:nvCxnSpPr>
          <p:cNvPr id="300" name="Straight Arrow Connector 299"/>
          <p:cNvCxnSpPr>
            <a:endCxn id="299" idx="1"/>
          </p:cNvCxnSpPr>
          <p:nvPr/>
        </p:nvCxnSpPr>
        <p:spPr>
          <a:xfrm flipV="1">
            <a:off x="5136483" y="1117926"/>
            <a:ext cx="977719" cy="3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413978" y="4885843"/>
            <a:ext cx="1665841" cy="430887"/>
          </a:xfrm>
          <a:prstGeom prst="rect">
            <a:avLst/>
          </a:prstGeom>
          <a:solidFill>
            <a:srgbClr val="D53E4F"/>
          </a:solidFill>
        </p:spPr>
        <p:txBody>
          <a:bodyPr wrap="none">
            <a:spAutoFit/>
          </a:bodyPr>
          <a:lstStyle/>
          <a:p>
            <a:r>
              <a:rPr lang="en-US" sz="1100" dirty="0" smtClean="0"/>
              <a:t>Run Fugacity Module</a:t>
            </a:r>
          </a:p>
          <a:p>
            <a:r>
              <a:rPr lang="en-US" sz="1100" dirty="0" smtClean="0"/>
              <a:t>(calculate media concs)</a:t>
            </a:r>
            <a:endParaRPr lang="en-US" sz="1100" dirty="0"/>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Parameterization of Sources</a:t>
            </a:r>
          </a:p>
        </p:txBody>
      </p:sp>
      <p:sp>
        <p:nvSpPr>
          <p:cNvPr id="4" name="TextBox 3"/>
          <p:cNvSpPr txBox="1"/>
          <p:nvPr/>
        </p:nvSpPr>
        <p:spPr>
          <a:xfrm>
            <a:off x="424926" y="1864838"/>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Rectangle 5"/>
          <p:cNvSpPr/>
          <p:nvPr/>
        </p:nvSpPr>
        <p:spPr>
          <a:xfrm>
            <a:off x="2517143" y="1668369"/>
            <a:ext cx="1469641" cy="707886"/>
          </a:xfrm>
          <a:prstGeom prst="rect">
            <a:avLst/>
          </a:prstGeom>
        </p:spPr>
        <p:txBody>
          <a:bodyPr wrap="square">
            <a:spAutoFit/>
          </a:bodyPr>
          <a:lstStyle/>
          <a:p>
            <a:pPr algn="ctr">
              <a:spcBef>
                <a:spcPct val="20000"/>
              </a:spcBef>
              <a:buClr>
                <a:schemeClr val="accent1"/>
              </a:buClr>
            </a:pPr>
            <a:r>
              <a:rPr lang="en-US" sz="2000" dirty="0" smtClean="0">
                <a:latin typeface="Calibri" pitchFamily="34" charset="0"/>
              </a:rPr>
              <a:t>Hand/Body Lotion</a:t>
            </a:r>
            <a:endParaRPr lang="en-US" sz="2000" dirty="0">
              <a:latin typeface="Calibri" pitchFamily="34" charset="0"/>
            </a:endParaRPr>
          </a:p>
        </p:txBody>
      </p:sp>
      <p:sp>
        <p:nvSpPr>
          <p:cNvPr id="7" name="Rectangle 6"/>
          <p:cNvSpPr/>
          <p:nvPr/>
        </p:nvSpPr>
        <p:spPr>
          <a:xfrm>
            <a:off x="4714751" y="1854297"/>
            <a:ext cx="1774845" cy="276999"/>
          </a:xfrm>
          <a:prstGeom prst="rect">
            <a:avLst/>
          </a:prstGeom>
          <a:solidFill>
            <a:srgbClr val="FFFDBF"/>
          </a:solidFill>
          <a:ln>
            <a:noFill/>
          </a:ln>
        </p:spPr>
        <p:txBody>
          <a:bodyPr wrap="none">
            <a:spAutoFit/>
          </a:bodyPr>
          <a:lstStyle/>
          <a:p>
            <a:pPr>
              <a:spcBef>
                <a:spcPct val="20000"/>
              </a:spcBef>
              <a:buClr>
                <a:schemeClr val="accent1"/>
              </a:buClr>
            </a:pPr>
            <a:r>
              <a:rPr lang="en-US" sz="1200" b="1" dirty="0" err="1"/>
              <a:t>Product.direct.dermal</a:t>
            </a:r>
            <a:endParaRPr lang="en-US" sz="1200" b="1" dirty="0">
              <a:latin typeface="Calibri" pitchFamily="34" charset="0"/>
            </a:endParaRPr>
          </a:p>
        </p:txBody>
      </p:sp>
      <p:cxnSp>
        <p:nvCxnSpPr>
          <p:cNvPr id="8" name="Straight Arrow Connector 7"/>
          <p:cNvCxnSpPr/>
          <p:nvPr/>
        </p:nvCxnSpPr>
        <p:spPr>
          <a:xfrm flipV="1">
            <a:off x="4005072" y="2020824"/>
            <a:ext cx="667512"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83415" y="1790289"/>
            <a:ext cx="1002903"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Product</a:t>
            </a:r>
            <a:endParaRPr lang="en-US" sz="2000" dirty="0">
              <a:latin typeface="Calibri" pitchFamily="34" charset="0"/>
            </a:endParaRPr>
          </a:p>
        </p:txBody>
      </p:sp>
      <p:cxnSp>
        <p:nvCxnSpPr>
          <p:cNvPr id="10" name="Straight Arrow Connector 9"/>
          <p:cNvCxnSpPr/>
          <p:nvPr/>
        </p:nvCxnSpPr>
        <p:spPr>
          <a:xfrm>
            <a:off x="1879510" y="2023872"/>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87552" y="1269081"/>
            <a:ext cx="1445204"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 Type</a:t>
            </a:r>
            <a:endParaRPr lang="en-US" sz="2000" dirty="0">
              <a:solidFill>
                <a:srgbClr val="0070C0"/>
              </a:solidFill>
              <a:latin typeface="Calibri" pitchFamily="34" charset="0"/>
            </a:endParaRPr>
          </a:p>
        </p:txBody>
      </p:sp>
      <p:sp>
        <p:nvSpPr>
          <p:cNvPr id="12" name="Rectangle 11"/>
          <p:cNvSpPr/>
          <p:nvPr/>
        </p:nvSpPr>
        <p:spPr>
          <a:xfrm>
            <a:off x="2785872" y="1266033"/>
            <a:ext cx="895823"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a:t>
            </a:r>
            <a:endParaRPr lang="en-US" sz="2000" dirty="0">
              <a:solidFill>
                <a:srgbClr val="0070C0"/>
              </a:solidFill>
              <a:latin typeface="Calibri" pitchFamily="34" charset="0"/>
            </a:endParaRPr>
          </a:p>
        </p:txBody>
      </p:sp>
      <p:sp>
        <p:nvSpPr>
          <p:cNvPr id="13" name="Rectangle 12"/>
          <p:cNvSpPr/>
          <p:nvPr/>
        </p:nvSpPr>
        <p:spPr>
          <a:xfrm>
            <a:off x="4647695" y="1275177"/>
            <a:ext cx="1082348"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Scenario</a:t>
            </a:r>
            <a:endParaRPr lang="en-US" sz="2000" dirty="0">
              <a:solidFill>
                <a:srgbClr val="0070C0"/>
              </a:solidFill>
              <a:latin typeface="Calibri" pitchFamily="34" charset="0"/>
            </a:endParaRPr>
          </a:p>
        </p:txBody>
      </p:sp>
    </p:spTree>
    <p:extLst>
      <p:ext uri="{BB962C8B-B14F-4D97-AF65-F5344CB8AC3E}">
        <p14:creationId xmlns:p14="http://schemas.microsoft.com/office/powerpoint/2010/main" val="4024731969"/>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Parameterization of Sources</a:t>
            </a:r>
          </a:p>
        </p:txBody>
      </p:sp>
      <p:sp>
        <p:nvSpPr>
          <p:cNvPr id="4" name="TextBox 3"/>
          <p:cNvSpPr txBox="1"/>
          <p:nvPr/>
        </p:nvSpPr>
        <p:spPr>
          <a:xfrm>
            <a:off x="424926" y="1864838"/>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Rectangle 5"/>
          <p:cNvSpPr/>
          <p:nvPr/>
        </p:nvSpPr>
        <p:spPr>
          <a:xfrm>
            <a:off x="2517143" y="1668369"/>
            <a:ext cx="1469641" cy="707886"/>
          </a:xfrm>
          <a:prstGeom prst="rect">
            <a:avLst/>
          </a:prstGeom>
        </p:spPr>
        <p:txBody>
          <a:bodyPr wrap="square">
            <a:spAutoFit/>
          </a:bodyPr>
          <a:lstStyle/>
          <a:p>
            <a:pPr algn="ctr">
              <a:spcBef>
                <a:spcPct val="20000"/>
              </a:spcBef>
              <a:buClr>
                <a:schemeClr val="accent1"/>
              </a:buClr>
            </a:pPr>
            <a:r>
              <a:rPr lang="en-US" sz="2000" dirty="0" smtClean="0">
                <a:latin typeface="Calibri" pitchFamily="34" charset="0"/>
              </a:rPr>
              <a:t>Hand/Body Lotion</a:t>
            </a:r>
            <a:endParaRPr lang="en-US" sz="2000" dirty="0">
              <a:latin typeface="Calibri" pitchFamily="34" charset="0"/>
            </a:endParaRPr>
          </a:p>
        </p:txBody>
      </p:sp>
      <p:sp>
        <p:nvSpPr>
          <p:cNvPr id="7" name="Rectangle 6"/>
          <p:cNvSpPr/>
          <p:nvPr/>
        </p:nvSpPr>
        <p:spPr>
          <a:xfrm>
            <a:off x="4714751" y="1854297"/>
            <a:ext cx="1774845" cy="276999"/>
          </a:xfrm>
          <a:prstGeom prst="rect">
            <a:avLst/>
          </a:prstGeom>
          <a:solidFill>
            <a:srgbClr val="FFFDBF"/>
          </a:solidFill>
          <a:ln>
            <a:noFill/>
          </a:ln>
        </p:spPr>
        <p:txBody>
          <a:bodyPr wrap="none">
            <a:spAutoFit/>
          </a:bodyPr>
          <a:lstStyle/>
          <a:p>
            <a:pPr>
              <a:spcBef>
                <a:spcPct val="20000"/>
              </a:spcBef>
              <a:buClr>
                <a:schemeClr val="accent1"/>
              </a:buClr>
            </a:pPr>
            <a:r>
              <a:rPr lang="en-US" sz="1200" b="1" dirty="0" err="1"/>
              <a:t>Product.direct.dermal</a:t>
            </a:r>
            <a:endParaRPr lang="en-US" sz="1200" b="1" dirty="0">
              <a:latin typeface="Calibri" pitchFamily="34" charset="0"/>
            </a:endParaRPr>
          </a:p>
        </p:txBody>
      </p:sp>
      <p:cxnSp>
        <p:nvCxnSpPr>
          <p:cNvPr id="8" name="Straight Arrow Connector 7"/>
          <p:cNvCxnSpPr/>
          <p:nvPr/>
        </p:nvCxnSpPr>
        <p:spPr>
          <a:xfrm flipV="1">
            <a:off x="4005072" y="2020824"/>
            <a:ext cx="667512"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83415" y="1790289"/>
            <a:ext cx="1002903"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Product</a:t>
            </a:r>
            <a:endParaRPr lang="en-US" sz="2000" dirty="0">
              <a:latin typeface="Calibri" pitchFamily="34" charset="0"/>
            </a:endParaRPr>
          </a:p>
        </p:txBody>
      </p:sp>
      <p:cxnSp>
        <p:nvCxnSpPr>
          <p:cNvPr id="10" name="Straight Arrow Connector 9"/>
          <p:cNvCxnSpPr/>
          <p:nvPr/>
        </p:nvCxnSpPr>
        <p:spPr>
          <a:xfrm>
            <a:off x="1879510" y="2023872"/>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87552" y="1269081"/>
            <a:ext cx="1445204"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 Type</a:t>
            </a:r>
            <a:endParaRPr lang="en-US" sz="2000" dirty="0">
              <a:solidFill>
                <a:srgbClr val="0070C0"/>
              </a:solidFill>
              <a:latin typeface="Calibri" pitchFamily="34" charset="0"/>
            </a:endParaRPr>
          </a:p>
        </p:txBody>
      </p:sp>
      <p:sp>
        <p:nvSpPr>
          <p:cNvPr id="12" name="Rectangle 11"/>
          <p:cNvSpPr/>
          <p:nvPr/>
        </p:nvSpPr>
        <p:spPr>
          <a:xfrm>
            <a:off x="2785872" y="1266033"/>
            <a:ext cx="895823"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a:t>
            </a:r>
            <a:endParaRPr lang="en-US" sz="2000" dirty="0">
              <a:solidFill>
                <a:srgbClr val="0070C0"/>
              </a:solidFill>
              <a:latin typeface="Calibri" pitchFamily="34" charset="0"/>
            </a:endParaRPr>
          </a:p>
        </p:txBody>
      </p:sp>
      <p:sp>
        <p:nvSpPr>
          <p:cNvPr id="13" name="Rectangle 12"/>
          <p:cNvSpPr/>
          <p:nvPr/>
        </p:nvSpPr>
        <p:spPr>
          <a:xfrm>
            <a:off x="4647695" y="1275177"/>
            <a:ext cx="1082348"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Scenario</a:t>
            </a:r>
            <a:endParaRPr lang="en-US" sz="2000" dirty="0">
              <a:solidFill>
                <a:srgbClr val="0070C0"/>
              </a:solidFill>
              <a:latin typeface="Calibri" pitchFamily="34" charset="0"/>
            </a:endParaRPr>
          </a:p>
        </p:txBody>
      </p:sp>
      <p:cxnSp>
        <p:nvCxnSpPr>
          <p:cNvPr id="3" name="Straight Arrow Connector 2"/>
          <p:cNvCxnSpPr/>
          <p:nvPr/>
        </p:nvCxnSpPr>
        <p:spPr>
          <a:xfrm flipH="1">
            <a:off x="3615183" y="2249424"/>
            <a:ext cx="700785" cy="1072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85800" y="3401442"/>
            <a:ext cx="3006016" cy="369332"/>
          </a:xfrm>
          <a:prstGeom prst="rect">
            <a:avLst/>
          </a:prstGeom>
          <a:noFill/>
        </p:spPr>
        <p:txBody>
          <a:bodyPr wrap="none" rtlCol="0">
            <a:spAutoFit/>
          </a:bodyPr>
          <a:lstStyle/>
          <a:p>
            <a:r>
              <a:rPr lang="en-US" b="1" dirty="0" smtClean="0"/>
              <a:t>Source-Specific Variables</a:t>
            </a:r>
            <a:endParaRPr lang="en-US" b="1" dirty="0"/>
          </a:p>
        </p:txBody>
      </p:sp>
      <p:cxnSp>
        <p:nvCxnSpPr>
          <p:cNvPr id="16" name="Straight Arrow Connector 15"/>
          <p:cNvCxnSpPr/>
          <p:nvPr/>
        </p:nvCxnSpPr>
        <p:spPr>
          <a:xfrm>
            <a:off x="4315968" y="2240280"/>
            <a:ext cx="616640" cy="109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86626" y="2581168"/>
            <a:ext cx="1609343" cy="523220"/>
          </a:xfrm>
          <a:prstGeom prst="rect">
            <a:avLst/>
          </a:prstGeom>
          <a:noFill/>
        </p:spPr>
        <p:txBody>
          <a:bodyPr wrap="square" rtlCol="0">
            <a:spAutoFit/>
          </a:bodyPr>
          <a:lstStyle/>
          <a:p>
            <a:r>
              <a:rPr lang="en-US" sz="1400" i="1" dirty="0" smtClean="0">
                <a:solidFill>
                  <a:schemeClr val="bg1">
                    <a:lumMod val="50000"/>
                  </a:schemeClr>
                </a:solidFill>
              </a:rPr>
              <a:t>SHEDS Technical Manual Table 2.</a:t>
            </a:r>
            <a:endParaRPr lang="en-US" sz="1400" i="1" dirty="0">
              <a:solidFill>
                <a:schemeClr val="bg1">
                  <a:lumMod val="50000"/>
                </a:schemeClr>
              </a:solidFill>
            </a:endParaRPr>
          </a:p>
        </p:txBody>
      </p:sp>
      <p:graphicFrame>
        <p:nvGraphicFramePr>
          <p:cNvPr id="21516" name="Table 21515"/>
          <p:cNvGraphicFramePr>
            <a:graphicFrameLocks noGrp="1"/>
          </p:cNvGraphicFramePr>
          <p:nvPr/>
        </p:nvGraphicFramePr>
        <p:xfrm>
          <a:off x="244603" y="3824892"/>
          <a:ext cx="3824478" cy="1358900"/>
        </p:xfrm>
        <a:graphic>
          <a:graphicData uri="http://schemas.openxmlformats.org/drawingml/2006/table">
            <a:tbl>
              <a:tblPr firstRow="1" firstCol="1" bandRow="1">
                <a:tableStyleId>{5C22544A-7EE6-4342-B048-85BDC9FD1C3A}</a:tableStyleId>
              </a:tblPr>
              <a:tblGrid>
                <a:gridCol w="1323190"/>
                <a:gridCol w="2501288"/>
              </a:tblGrid>
              <a:tr h="236220">
                <a:tc>
                  <a:txBody>
                    <a:bodyPr/>
                    <a:lstStyle/>
                    <a:p>
                      <a:pPr marL="0" marR="0">
                        <a:lnSpc>
                          <a:spcPts val="1300"/>
                        </a:lnSpc>
                        <a:spcBef>
                          <a:spcPts val="0"/>
                        </a:spcBef>
                        <a:spcAft>
                          <a:spcPts val="0"/>
                        </a:spcAft>
                      </a:pPr>
                      <a:r>
                        <a:rPr lang="en-US" sz="1000" dirty="0" err="1">
                          <a:effectLst/>
                        </a:rPr>
                        <a:t>use.prev</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Fraction of population using the source</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r h="236220">
                <a:tc>
                  <a:txBody>
                    <a:bodyPr/>
                    <a:lstStyle/>
                    <a:p>
                      <a:pPr marL="0" marR="0">
                        <a:lnSpc>
                          <a:spcPts val="1300"/>
                        </a:lnSpc>
                        <a:spcBef>
                          <a:spcPts val="0"/>
                        </a:spcBef>
                        <a:spcAft>
                          <a:spcPts val="0"/>
                        </a:spcAft>
                      </a:pPr>
                      <a:r>
                        <a:rPr lang="en-US" sz="1000">
                          <a:effectLst/>
                        </a:rPr>
                        <a:t>use.freq</a:t>
                      </a:r>
                      <a:endParaRPr lang="en-US" sz="100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Number of times per year the source is used</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r h="236220">
                <a:tc>
                  <a:txBody>
                    <a:bodyPr/>
                    <a:lstStyle/>
                    <a:p>
                      <a:pPr marL="0" marR="0">
                        <a:lnSpc>
                          <a:spcPts val="1300"/>
                        </a:lnSpc>
                        <a:spcBef>
                          <a:spcPts val="0"/>
                        </a:spcBef>
                        <a:spcAft>
                          <a:spcPts val="0"/>
                        </a:spcAft>
                      </a:pPr>
                      <a:r>
                        <a:rPr lang="en-US" sz="1000">
                          <a:effectLst/>
                        </a:rPr>
                        <a:t>mass</a:t>
                      </a:r>
                      <a:endParaRPr lang="en-US" sz="100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Mass in grams of product per use</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b">
                    <a:solidFill>
                      <a:schemeClr val="bg2">
                        <a:lumMod val="90000"/>
                      </a:schemeClr>
                    </a:solidFill>
                  </a:tcPr>
                </a:tc>
              </a:tr>
              <a:tr h="236220">
                <a:tc>
                  <a:txBody>
                    <a:bodyPr/>
                    <a:lstStyle/>
                    <a:p>
                      <a:pPr marL="0" marR="0">
                        <a:lnSpc>
                          <a:spcPts val="1300"/>
                        </a:lnSpc>
                        <a:spcBef>
                          <a:spcPts val="0"/>
                        </a:spcBef>
                        <a:spcAft>
                          <a:spcPts val="0"/>
                        </a:spcAft>
                      </a:pPr>
                      <a:r>
                        <a:rPr lang="en-US" sz="1000">
                          <a:effectLst/>
                        </a:rPr>
                        <a:t>f.contact</a:t>
                      </a:r>
                      <a:endParaRPr lang="en-US" sz="100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Fraction of product mass contacting skin</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r h="236220">
                <a:tc>
                  <a:txBody>
                    <a:bodyPr/>
                    <a:lstStyle/>
                    <a:p>
                      <a:pPr marL="0" marR="0">
                        <a:lnSpc>
                          <a:spcPts val="1300"/>
                        </a:lnSpc>
                        <a:spcBef>
                          <a:spcPts val="0"/>
                        </a:spcBef>
                        <a:spcAft>
                          <a:spcPts val="0"/>
                        </a:spcAft>
                      </a:pPr>
                      <a:r>
                        <a:rPr lang="en-US" sz="1000">
                          <a:effectLst/>
                        </a:rPr>
                        <a:t>f.residual</a:t>
                      </a:r>
                      <a:endParaRPr lang="en-US" sz="100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Fraction of contacting mass remaining on skin after product use</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bl>
          </a:graphicData>
        </a:graphic>
      </p:graphicFrame>
      <p:graphicFrame>
        <p:nvGraphicFramePr>
          <p:cNvPr id="21517" name="Table 21516"/>
          <p:cNvGraphicFramePr>
            <a:graphicFrameLocks noGrp="1"/>
          </p:cNvGraphicFramePr>
          <p:nvPr/>
        </p:nvGraphicFramePr>
        <p:xfrm>
          <a:off x="4697730" y="3844704"/>
          <a:ext cx="4007358" cy="807720"/>
        </p:xfrm>
        <a:graphic>
          <a:graphicData uri="http://schemas.openxmlformats.org/drawingml/2006/table">
            <a:tbl>
              <a:tblPr firstRow="1" firstCol="1" bandRow="1">
                <a:tableStyleId>{5C22544A-7EE6-4342-B048-85BDC9FD1C3A}</a:tableStyleId>
              </a:tblPr>
              <a:tblGrid>
                <a:gridCol w="1559103"/>
                <a:gridCol w="2448255"/>
              </a:tblGrid>
              <a:tr h="236220">
                <a:tc>
                  <a:txBody>
                    <a:bodyPr/>
                    <a:lstStyle/>
                    <a:p>
                      <a:pPr marL="0" marR="0">
                        <a:lnSpc>
                          <a:spcPts val="1300"/>
                        </a:lnSpc>
                        <a:spcBef>
                          <a:spcPts val="0"/>
                        </a:spcBef>
                        <a:spcAft>
                          <a:spcPts val="0"/>
                        </a:spcAft>
                      </a:pPr>
                      <a:r>
                        <a:rPr lang="en-US" sz="1000" dirty="0" err="1">
                          <a:effectLst/>
                        </a:rPr>
                        <a:t>chem.prev</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Likelihood (probability between 0-1) this source type contains the chemical of interest</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r h="236220">
                <a:tc>
                  <a:txBody>
                    <a:bodyPr/>
                    <a:lstStyle/>
                    <a:p>
                      <a:pPr marL="0" marR="0">
                        <a:lnSpc>
                          <a:spcPts val="1300"/>
                        </a:lnSpc>
                        <a:spcBef>
                          <a:spcPts val="0"/>
                        </a:spcBef>
                        <a:spcAft>
                          <a:spcPts val="0"/>
                        </a:spcAft>
                      </a:pPr>
                      <a:r>
                        <a:rPr lang="en-US" sz="1000" dirty="0" err="1">
                          <a:effectLst/>
                        </a:rPr>
                        <a:t>f.chemical</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Fraction of product </a:t>
                      </a:r>
                      <a:r>
                        <a:rPr lang="en-US" sz="1000" b="0" dirty="0" smtClean="0">
                          <a:solidFill>
                            <a:schemeClr val="tx1"/>
                          </a:solidFill>
                          <a:effectLst/>
                        </a:rPr>
                        <a:t>weight</a:t>
                      </a:r>
                      <a:r>
                        <a:rPr lang="en-US" sz="1000" b="0" baseline="0" dirty="0" smtClean="0">
                          <a:solidFill>
                            <a:schemeClr val="tx1"/>
                          </a:solidFill>
                          <a:effectLst/>
                        </a:rPr>
                        <a:t> </a:t>
                      </a:r>
                      <a:r>
                        <a:rPr lang="en-US" sz="1000" b="0" dirty="0" smtClean="0">
                          <a:solidFill>
                            <a:schemeClr val="tx1"/>
                          </a:solidFill>
                          <a:effectLst/>
                        </a:rPr>
                        <a:t>that </a:t>
                      </a:r>
                      <a:r>
                        <a:rPr lang="en-US" sz="1000" b="0" dirty="0">
                          <a:solidFill>
                            <a:schemeClr val="tx1"/>
                          </a:solidFill>
                          <a:effectLst/>
                        </a:rPr>
                        <a:t>is this chemical (if not zero)</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bl>
          </a:graphicData>
        </a:graphic>
      </p:graphicFrame>
      <p:sp>
        <p:nvSpPr>
          <p:cNvPr id="21" name="TextBox 20"/>
          <p:cNvSpPr txBox="1"/>
          <p:nvPr/>
        </p:nvSpPr>
        <p:spPr>
          <a:xfrm>
            <a:off x="4506849" y="3416075"/>
            <a:ext cx="4389120" cy="369332"/>
          </a:xfrm>
          <a:prstGeom prst="rect">
            <a:avLst/>
          </a:prstGeom>
          <a:noFill/>
        </p:spPr>
        <p:txBody>
          <a:bodyPr wrap="square" rtlCol="0">
            <a:spAutoFit/>
          </a:bodyPr>
          <a:lstStyle/>
          <a:p>
            <a:r>
              <a:rPr lang="en-US" b="1" dirty="0" smtClean="0"/>
              <a:t>Source Chemical-Specific Variables</a:t>
            </a:r>
            <a:endParaRPr lang="en-US" b="1" dirty="0"/>
          </a:p>
        </p:txBody>
      </p:sp>
    </p:spTree>
    <p:extLst>
      <p:ext uri="{BB962C8B-B14F-4D97-AF65-F5344CB8AC3E}">
        <p14:creationId xmlns:p14="http://schemas.microsoft.com/office/powerpoint/2010/main" val="2532335902"/>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Parameterization of Sources</a:t>
            </a:r>
          </a:p>
        </p:txBody>
      </p:sp>
      <p:sp>
        <p:nvSpPr>
          <p:cNvPr id="4" name="TextBox 3"/>
          <p:cNvSpPr txBox="1"/>
          <p:nvPr/>
        </p:nvSpPr>
        <p:spPr>
          <a:xfrm>
            <a:off x="424926" y="1864838"/>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Rectangle 5"/>
          <p:cNvSpPr/>
          <p:nvPr/>
        </p:nvSpPr>
        <p:spPr>
          <a:xfrm>
            <a:off x="2517143" y="1668369"/>
            <a:ext cx="1469641" cy="707886"/>
          </a:xfrm>
          <a:prstGeom prst="rect">
            <a:avLst/>
          </a:prstGeom>
        </p:spPr>
        <p:txBody>
          <a:bodyPr wrap="square">
            <a:spAutoFit/>
          </a:bodyPr>
          <a:lstStyle/>
          <a:p>
            <a:pPr algn="ctr">
              <a:spcBef>
                <a:spcPct val="20000"/>
              </a:spcBef>
              <a:buClr>
                <a:schemeClr val="accent1"/>
              </a:buClr>
            </a:pPr>
            <a:r>
              <a:rPr lang="en-US" sz="2000" dirty="0" smtClean="0">
                <a:latin typeface="Calibri" pitchFamily="34" charset="0"/>
              </a:rPr>
              <a:t>Hand/Body Lotion</a:t>
            </a:r>
            <a:endParaRPr lang="en-US" sz="2000" dirty="0">
              <a:latin typeface="Calibri" pitchFamily="34" charset="0"/>
            </a:endParaRPr>
          </a:p>
        </p:txBody>
      </p:sp>
      <p:sp>
        <p:nvSpPr>
          <p:cNvPr id="7" name="Rectangle 6"/>
          <p:cNvSpPr/>
          <p:nvPr/>
        </p:nvSpPr>
        <p:spPr>
          <a:xfrm>
            <a:off x="4714751" y="1854297"/>
            <a:ext cx="1774845" cy="276999"/>
          </a:xfrm>
          <a:prstGeom prst="rect">
            <a:avLst/>
          </a:prstGeom>
          <a:solidFill>
            <a:srgbClr val="FFFDBF"/>
          </a:solidFill>
          <a:ln>
            <a:noFill/>
          </a:ln>
        </p:spPr>
        <p:txBody>
          <a:bodyPr wrap="none">
            <a:spAutoFit/>
          </a:bodyPr>
          <a:lstStyle/>
          <a:p>
            <a:pPr>
              <a:spcBef>
                <a:spcPct val="20000"/>
              </a:spcBef>
              <a:buClr>
                <a:schemeClr val="accent1"/>
              </a:buClr>
            </a:pPr>
            <a:r>
              <a:rPr lang="en-US" sz="1200" b="1" dirty="0" err="1"/>
              <a:t>Product.direct.dermal</a:t>
            </a:r>
            <a:endParaRPr lang="en-US" sz="1200" b="1" dirty="0">
              <a:latin typeface="Calibri" pitchFamily="34" charset="0"/>
            </a:endParaRPr>
          </a:p>
        </p:txBody>
      </p:sp>
      <p:cxnSp>
        <p:nvCxnSpPr>
          <p:cNvPr id="8" name="Straight Arrow Connector 7"/>
          <p:cNvCxnSpPr/>
          <p:nvPr/>
        </p:nvCxnSpPr>
        <p:spPr>
          <a:xfrm flipV="1">
            <a:off x="4005072" y="2020824"/>
            <a:ext cx="667512" cy="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83415" y="1790289"/>
            <a:ext cx="1002903" cy="400110"/>
          </a:xfrm>
          <a:prstGeom prst="rect">
            <a:avLst/>
          </a:prstGeom>
        </p:spPr>
        <p:txBody>
          <a:bodyPr wrap="none">
            <a:spAutoFit/>
          </a:bodyPr>
          <a:lstStyle/>
          <a:p>
            <a:pPr>
              <a:spcBef>
                <a:spcPct val="20000"/>
              </a:spcBef>
              <a:buClr>
                <a:schemeClr val="accent1"/>
              </a:buClr>
            </a:pPr>
            <a:r>
              <a:rPr lang="en-US" sz="2000" dirty="0" smtClean="0">
                <a:latin typeface="Calibri" pitchFamily="34" charset="0"/>
              </a:rPr>
              <a:t>Product</a:t>
            </a:r>
            <a:endParaRPr lang="en-US" sz="2000" dirty="0">
              <a:latin typeface="Calibri" pitchFamily="34" charset="0"/>
            </a:endParaRPr>
          </a:p>
        </p:txBody>
      </p:sp>
      <p:cxnSp>
        <p:nvCxnSpPr>
          <p:cNvPr id="10" name="Straight Arrow Connector 9"/>
          <p:cNvCxnSpPr/>
          <p:nvPr/>
        </p:nvCxnSpPr>
        <p:spPr>
          <a:xfrm>
            <a:off x="1879510" y="2023872"/>
            <a:ext cx="641186" cy="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87552" y="1269081"/>
            <a:ext cx="1445204"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 Type</a:t>
            </a:r>
            <a:endParaRPr lang="en-US" sz="2000" dirty="0">
              <a:solidFill>
                <a:srgbClr val="0070C0"/>
              </a:solidFill>
              <a:latin typeface="Calibri" pitchFamily="34" charset="0"/>
            </a:endParaRPr>
          </a:p>
        </p:txBody>
      </p:sp>
      <p:sp>
        <p:nvSpPr>
          <p:cNvPr id="12" name="Rectangle 11"/>
          <p:cNvSpPr/>
          <p:nvPr/>
        </p:nvSpPr>
        <p:spPr>
          <a:xfrm>
            <a:off x="2785872" y="1266033"/>
            <a:ext cx="895823"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Source</a:t>
            </a:r>
            <a:endParaRPr lang="en-US" sz="2000" dirty="0">
              <a:solidFill>
                <a:srgbClr val="0070C0"/>
              </a:solidFill>
              <a:latin typeface="Calibri" pitchFamily="34" charset="0"/>
            </a:endParaRPr>
          </a:p>
        </p:txBody>
      </p:sp>
      <p:sp>
        <p:nvSpPr>
          <p:cNvPr id="13" name="Rectangle 12"/>
          <p:cNvSpPr/>
          <p:nvPr/>
        </p:nvSpPr>
        <p:spPr>
          <a:xfrm>
            <a:off x="4647695" y="1275177"/>
            <a:ext cx="1082348" cy="400110"/>
          </a:xfrm>
          <a:prstGeom prst="rect">
            <a:avLst/>
          </a:prstGeom>
        </p:spPr>
        <p:txBody>
          <a:bodyPr wrap="none">
            <a:spAutoFit/>
          </a:bodyPr>
          <a:lstStyle/>
          <a:p>
            <a:pPr>
              <a:spcBef>
                <a:spcPct val="20000"/>
              </a:spcBef>
              <a:buClr>
                <a:schemeClr val="accent1"/>
              </a:buClr>
            </a:pPr>
            <a:r>
              <a:rPr lang="en-US" sz="2000" dirty="0" smtClean="0">
                <a:solidFill>
                  <a:srgbClr val="0070C0"/>
                </a:solidFill>
                <a:latin typeface="Calibri" pitchFamily="34" charset="0"/>
              </a:rPr>
              <a:t>Scenario</a:t>
            </a:r>
            <a:endParaRPr lang="en-US" sz="2000" dirty="0">
              <a:solidFill>
                <a:srgbClr val="0070C0"/>
              </a:solidFill>
              <a:latin typeface="Calibri" pitchFamily="34" charset="0"/>
            </a:endParaRPr>
          </a:p>
        </p:txBody>
      </p:sp>
      <p:sp>
        <p:nvSpPr>
          <p:cNvPr id="21524" name="TextBox 21523"/>
          <p:cNvSpPr txBox="1"/>
          <p:nvPr/>
        </p:nvSpPr>
        <p:spPr>
          <a:xfrm>
            <a:off x="409319" y="5448324"/>
            <a:ext cx="3858768"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i="1" dirty="0" smtClean="0"/>
              <a:t>Used for all chemicals in source</a:t>
            </a:r>
          </a:p>
          <a:p>
            <a:pPr marL="285750" indent="-285750">
              <a:buFont typeface="Arial" panose="020B0604020202020204" pitchFamily="34" charset="0"/>
              <a:buChar char="•"/>
            </a:pPr>
            <a:r>
              <a:rPr lang="en-US" sz="1600" b="1" i="1" dirty="0" smtClean="0"/>
              <a:t>Used by one or more scenarios</a:t>
            </a:r>
          </a:p>
          <a:p>
            <a:pPr marL="285750" indent="-285750">
              <a:buFont typeface="Arial" panose="020B0604020202020204" pitchFamily="34" charset="0"/>
              <a:buChar char="•"/>
            </a:pPr>
            <a:r>
              <a:rPr lang="en-US" sz="1600" b="1" i="1" dirty="0" smtClean="0"/>
              <a:t>If missing, SHEDS writes error informing of missing info</a:t>
            </a:r>
            <a:endParaRPr lang="en-US" sz="1600" b="1" i="1" dirty="0"/>
          </a:p>
        </p:txBody>
      </p:sp>
      <p:sp>
        <p:nvSpPr>
          <p:cNvPr id="63" name="TextBox 62"/>
          <p:cNvSpPr txBox="1"/>
          <p:nvPr/>
        </p:nvSpPr>
        <p:spPr>
          <a:xfrm>
            <a:off x="4932607" y="4986659"/>
            <a:ext cx="3871527" cy="923330"/>
          </a:xfrm>
          <a:prstGeom prst="rect">
            <a:avLst/>
          </a:prstGeom>
          <a:noFill/>
        </p:spPr>
        <p:txBody>
          <a:bodyPr wrap="square" rtlCol="0">
            <a:spAutoFit/>
          </a:bodyPr>
          <a:lstStyle/>
          <a:p>
            <a:pPr marL="285750" indent="-285750">
              <a:buFont typeface="Arial" panose="020B0604020202020204" pitchFamily="34" charset="0"/>
              <a:buChar char="•"/>
            </a:pPr>
            <a:r>
              <a:rPr lang="en-US" b="1" i="1" dirty="0" smtClean="0"/>
              <a:t>Indexed by CAS or other ID</a:t>
            </a:r>
          </a:p>
          <a:p>
            <a:pPr marL="285750" indent="-285750">
              <a:buFont typeface="Arial" panose="020B0604020202020204" pitchFamily="34" charset="0"/>
              <a:buChar char="•"/>
            </a:pPr>
            <a:r>
              <a:rPr lang="en-US" b="1" i="1" dirty="0" smtClean="0"/>
              <a:t>If missing, chemical(s) not run</a:t>
            </a:r>
          </a:p>
          <a:p>
            <a:pPr marL="285750" indent="-285750">
              <a:buFont typeface="Arial" panose="020B0604020202020204" pitchFamily="34" charset="0"/>
              <a:buChar char="•"/>
            </a:pPr>
            <a:r>
              <a:rPr lang="en-US" b="1" i="1" dirty="0"/>
              <a:t>If </a:t>
            </a:r>
            <a:r>
              <a:rPr lang="en-US" b="1" i="1" dirty="0" smtClean="0"/>
              <a:t>present, chemicals are run</a:t>
            </a:r>
            <a:endParaRPr lang="en-US" b="1" i="1" dirty="0"/>
          </a:p>
        </p:txBody>
      </p:sp>
      <p:cxnSp>
        <p:nvCxnSpPr>
          <p:cNvPr id="21" name="Straight Arrow Connector 20"/>
          <p:cNvCxnSpPr/>
          <p:nvPr/>
        </p:nvCxnSpPr>
        <p:spPr>
          <a:xfrm flipH="1">
            <a:off x="3615183" y="2249424"/>
            <a:ext cx="700785" cy="1072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5800" y="3401442"/>
            <a:ext cx="3006016" cy="369332"/>
          </a:xfrm>
          <a:prstGeom prst="rect">
            <a:avLst/>
          </a:prstGeom>
          <a:noFill/>
        </p:spPr>
        <p:txBody>
          <a:bodyPr wrap="none" rtlCol="0">
            <a:spAutoFit/>
          </a:bodyPr>
          <a:lstStyle/>
          <a:p>
            <a:r>
              <a:rPr lang="en-US" b="1" dirty="0" smtClean="0"/>
              <a:t>Source-Specific Variables</a:t>
            </a:r>
            <a:endParaRPr lang="en-US" b="1" dirty="0"/>
          </a:p>
        </p:txBody>
      </p:sp>
      <p:cxnSp>
        <p:nvCxnSpPr>
          <p:cNvPr id="23" name="Straight Arrow Connector 22"/>
          <p:cNvCxnSpPr/>
          <p:nvPr/>
        </p:nvCxnSpPr>
        <p:spPr>
          <a:xfrm>
            <a:off x="4315968" y="2240280"/>
            <a:ext cx="616640" cy="109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86626" y="2581168"/>
            <a:ext cx="1609343" cy="523220"/>
          </a:xfrm>
          <a:prstGeom prst="rect">
            <a:avLst/>
          </a:prstGeom>
          <a:noFill/>
        </p:spPr>
        <p:txBody>
          <a:bodyPr wrap="square" rtlCol="0">
            <a:spAutoFit/>
          </a:bodyPr>
          <a:lstStyle/>
          <a:p>
            <a:r>
              <a:rPr lang="en-US" sz="1400" i="1" dirty="0" smtClean="0">
                <a:solidFill>
                  <a:schemeClr val="bg1">
                    <a:lumMod val="50000"/>
                  </a:schemeClr>
                </a:solidFill>
              </a:rPr>
              <a:t>SHEDS Technical Manual Table 2.</a:t>
            </a:r>
            <a:endParaRPr lang="en-US" sz="1400" i="1" dirty="0">
              <a:solidFill>
                <a:schemeClr val="bg1">
                  <a:lumMod val="50000"/>
                </a:schemeClr>
              </a:solidFill>
            </a:endParaRPr>
          </a:p>
        </p:txBody>
      </p:sp>
      <p:graphicFrame>
        <p:nvGraphicFramePr>
          <p:cNvPr id="25" name="Table 24"/>
          <p:cNvGraphicFramePr>
            <a:graphicFrameLocks noGrp="1"/>
          </p:cNvGraphicFramePr>
          <p:nvPr/>
        </p:nvGraphicFramePr>
        <p:xfrm>
          <a:off x="244603" y="3824892"/>
          <a:ext cx="3824478" cy="1358900"/>
        </p:xfrm>
        <a:graphic>
          <a:graphicData uri="http://schemas.openxmlformats.org/drawingml/2006/table">
            <a:tbl>
              <a:tblPr firstRow="1" firstCol="1" bandRow="1">
                <a:tableStyleId>{5C22544A-7EE6-4342-B048-85BDC9FD1C3A}</a:tableStyleId>
              </a:tblPr>
              <a:tblGrid>
                <a:gridCol w="1323190"/>
                <a:gridCol w="2501288"/>
              </a:tblGrid>
              <a:tr h="236220">
                <a:tc>
                  <a:txBody>
                    <a:bodyPr/>
                    <a:lstStyle/>
                    <a:p>
                      <a:pPr marL="0" marR="0">
                        <a:lnSpc>
                          <a:spcPts val="1300"/>
                        </a:lnSpc>
                        <a:spcBef>
                          <a:spcPts val="0"/>
                        </a:spcBef>
                        <a:spcAft>
                          <a:spcPts val="0"/>
                        </a:spcAft>
                      </a:pPr>
                      <a:r>
                        <a:rPr lang="en-US" sz="1000" dirty="0" err="1">
                          <a:effectLst/>
                        </a:rPr>
                        <a:t>use.prev</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Fraction of population using the source</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r h="236220">
                <a:tc>
                  <a:txBody>
                    <a:bodyPr/>
                    <a:lstStyle/>
                    <a:p>
                      <a:pPr marL="0" marR="0">
                        <a:lnSpc>
                          <a:spcPts val="1300"/>
                        </a:lnSpc>
                        <a:spcBef>
                          <a:spcPts val="0"/>
                        </a:spcBef>
                        <a:spcAft>
                          <a:spcPts val="0"/>
                        </a:spcAft>
                      </a:pPr>
                      <a:r>
                        <a:rPr lang="en-US" sz="1000">
                          <a:effectLst/>
                        </a:rPr>
                        <a:t>use.freq</a:t>
                      </a:r>
                      <a:endParaRPr lang="en-US" sz="100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Number of times per year the source is used</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r h="236220">
                <a:tc>
                  <a:txBody>
                    <a:bodyPr/>
                    <a:lstStyle/>
                    <a:p>
                      <a:pPr marL="0" marR="0">
                        <a:lnSpc>
                          <a:spcPts val="1300"/>
                        </a:lnSpc>
                        <a:spcBef>
                          <a:spcPts val="0"/>
                        </a:spcBef>
                        <a:spcAft>
                          <a:spcPts val="0"/>
                        </a:spcAft>
                      </a:pPr>
                      <a:r>
                        <a:rPr lang="en-US" sz="1000">
                          <a:effectLst/>
                        </a:rPr>
                        <a:t>mass</a:t>
                      </a:r>
                      <a:endParaRPr lang="en-US" sz="100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Mass in grams of product per use</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b">
                    <a:solidFill>
                      <a:schemeClr val="bg2">
                        <a:lumMod val="90000"/>
                      </a:schemeClr>
                    </a:solidFill>
                  </a:tcPr>
                </a:tc>
              </a:tr>
              <a:tr h="236220">
                <a:tc>
                  <a:txBody>
                    <a:bodyPr/>
                    <a:lstStyle/>
                    <a:p>
                      <a:pPr marL="0" marR="0">
                        <a:lnSpc>
                          <a:spcPts val="1300"/>
                        </a:lnSpc>
                        <a:spcBef>
                          <a:spcPts val="0"/>
                        </a:spcBef>
                        <a:spcAft>
                          <a:spcPts val="0"/>
                        </a:spcAft>
                      </a:pPr>
                      <a:r>
                        <a:rPr lang="en-US" sz="1000">
                          <a:effectLst/>
                        </a:rPr>
                        <a:t>f.contact</a:t>
                      </a:r>
                      <a:endParaRPr lang="en-US" sz="100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Fraction of product mass contacting skin</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r h="236220">
                <a:tc>
                  <a:txBody>
                    <a:bodyPr/>
                    <a:lstStyle/>
                    <a:p>
                      <a:pPr marL="0" marR="0">
                        <a:lnSpc>
                          <a:spcPts val="1300"/>
                        </a:lnSpc>
                        <a:spcBef>
                          <a:spcPts val="0"/>
                        </a:spcBef>
                        <a:spcAft>
                          <a:spcPts val="0"/>
                        </a:spcAft>
                      </a:pPr>
                      <a:r>
                        <a:rPr lang="en-US" sz="1000">
                          <a:effectLst/>
                        </a:rPr>
                        <a:t>f.residual</a:t>
                      </a:r>
                      <a:endParaRPr lang="en-US" sz="100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Fraction of contacting mass remaining on skin after product use</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bl>
          </a:graphicData>
        </a:graphic>
      </p:graphicFrame>
      <p:graphicFrame>
        <p:nvGraphicFramePr>
          <p:cNvPr id="26" name="Table 25"/>
          <p:cNvGraphicFramePr>
            <a:graphicFrameLocks noGrp="1"/>
          </p:cNvGraphicFramePr>
          <p:nvPr/>
        </p:nvGraphicFramePr>
        <p:xfrm>
          <a:off x="4697730" y="3844704"/>
          <a:ext cx="4007358" cy="807720"/>
        </p:xfrm>
        <a:graphic>
          <a:graphicData uri="http://schemas.openxmlformats.org/drawingml/2006/table">
            <a:tbl>
              <a:tblPr firstRow="1" firstCol="1" bandRow="1">
                <a:tableStyleId>{5C22544A-7EE6-4342-B048-85BDC9FD1C3A}</a:tableStyleId>
              </a:tblPr>
              <a:tblGrid>
                <a:gridCol w="1559103"/>
                <a:gridCol w="2448255"/>
              </a:tblGrid>
              <a:tr h="236220">
                <a:tc>
                  <a:txBody>
                    <a:bodyPr/>
                    <a:lstStyle/>
                    <a:p>
                      <a:pPr marL="0" marR="0">
                        <a:lnSpc>
                          <a:spcPts val="1300"/>
                        </a:lnSpc>
                        <a:spcBef>
                          <a:spcPts val="0"/>
                        </a:spcBef>
                        <a:spcAft>
                          <a:spcPts val="0"/>
                        </a:spcAft>
                      </a:pPr>
                      <a:r>
                        <a:rPr lang="en-US" sz="1000" dirty="0" err="1">
                          <a:effectLst/>
                        </a:rPr>
                        <a:t>chem.prev</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Likelihood (probability between 0-1) this source type contains the chemical of interest</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r h="236220">
                <a:tc>
                  <a:txBody>
                    <a:bodyPr/>
                    <a:lstStyle/>
                    <a:p>
                      <a:pPr marL="0" marR="0">
                        <a:lnSpc>
                          <a:spcPts val="1300"/>
                        </a:lnSpc>
                        <a:spcBef>
                          <a:spcPts val="0"/>
                        </a:spcBef>
                        <a:spcAft>
                          <a:spcPts val="0"/>
                        </a:spcAft>
                      </a:pPr>
                      <a:r>
                        <a:rPr lang="en-US" sz="1000" dirty="0" err="1">
                          <a:effectLst/>
                        </a:rPr>
                        <a:t>f.chemical</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nchor="b"/>
                </a:tc>
                <a:tc>
                  <a:txBody>
                    <a:bodyPr/>
                    <a:lstStyle/>
                    <a:p>
                      <a:pPr marL="0" marR="0">
                        <a:lnSpc>
                          <a:spcPts val="1300"/>
                        </a:lnSpc>
                        <a:spcBef>
                          <a:spcPts val="0"/>
                        </a:spcBef>
                        <a:spcAft>
                          <a:spcPts val="0"/>
                        </a:spcAft>
                      </a:pPr>
                      <a:r>
                        <a:rPr lang="en-US" sz="1000" b="0" dirty="0">
                          <a:solidFill>
                            <a:schemeClr val="tx1"/>
                          </a:solidFill>
                          <a:effectLst/>
                        </a:rPr>
                        <a:t>Fraction of product </a:t>
                      </a:r>
                      <a:r>
                        <a:rPr lang="en-US" sz="1000" b="0" dirty="0" smtClean="0">
                          <a:solidFill>
                            <a:schemeClr val="tx1"/>
                          </a:solidFill>
                          <a:effectLst/>
                        </a:rPr>
                        <a:t>weight</a:t>
                      </a:r>
                      <a:r>
                        <a:rPr lang="en-US" sz="1000" b="0" baseline="0" dirty="0" smtClean="0">
                          <a:solidFill>
                            <a:schemeClr val="tx1"/>
                          </a:solidFill>
                          <a:effectLst/>
                        </a:rPr>
                        <a:t> </a:t>
                      </a:r>
                      <a:r>
                        <a:rPr lang="en-US" sz="1000" b="0" dirty="0" smtClean="0">
                          <a:solidFill>
                            <a:schemeClr val="tx1"/>
                          </a:solidFill>
                          <a:effectLst/>
                        </a:rPr>
                        <a:t>that </a:t>
                      </a:r>
                      <a:r>
                        <a:rPr lang="en-US" sz="1000" b="0" dirty="0">
                          <a:solidFill>
                            <a:schemeClr val="tx1"/>
                          </a:solidFill>
                          <a:effectLst/>
                        </a:rPr>
                        <a:t>is this chemical (if not zero)</a:t>
                      </a:r>
                      <a:endParaRPr lang="en-US" sz="1000" b="0" dirty="0">
                        <a:solidFill>
                          <a:schemeClr val="tx1"/>
                        </a:solidFill>
                        <a:effectLst/>
                        <a:latin typeface="Times New Roman" panose="02020603050405020304" pitchFamily="18" charset="0"/>
                        <a:ea typeface="Times New Roman" panose="02020603050405020304" pitchFamily="18" charset="0"/>
                      </a:endParaRPr>
                    </a:p>
                  </a:txBody>
                  <a:tcPr marL="36830" marR="36830" marT="36830" marB="36830" anchor="ctr">
                    <a:solidFill>
                      <a:schemeClr val="bg2">
                        <a:lumMod val="90000"/>
                      </a:schemeClr>
                    </a:solidFill>
                  </a:tcPr>
                </a:tc>
              </a:tr>
            </a:tbl>
          </a:graphicData>
        </a:graphic>
      </p:graphicFrame>
      <p:sp>
        <p:nvSpPr>
          <p:cNvPr id="27" name="TextBox 26"/>
          <p:cNvSpPr txBox="1"/>
          <p:nvPr/>
        </p:nvSpPr>
        <p:spPr>
          <a:xfrm>
            <a:off x="4506849" y="3416075"/>
            <a:ext cx="4389120" cy="369332"/>
          </a:xfrm>
          <a:prstGeom prst="rect">
            <a:avLst/>
          </a:prstGeom>
          <a:noFill/>
        </p:spPr>
        <p:txBody>
          <a:bodyPr wrap="square" rtlCol="0">
            <a:spAutoFit/>
          </a:bodyPr>
          <a:lstStyle/>
          <a:p>
            <a:r>
              <a:rPr lang="en-US" b="1" dirty="0" smtClean="0"/>
              <a:t>Source Chemical-Specific Variables</a:t>
            </a:r>
            <a:endParaRPr lang="en-US" b="1" dirty="0"/>
          </a:p>
        </p:txBody>
      </p:sp>
    </p:spTree>
    <p:extLst>
      <p:ext uri="{BB962C8B-B14F-4D97-AF65-F5344CB8AC3E}">
        <p14:creationId xmlns:p14="http://schemas.microsoft.com/office/powerpoint/2010/main" val="3643530289"/>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Content Placeholder 10"/>
          <p:cNvSpPr txBox="1">
            <a:spLocks/>
          </p:cNvSpPr>
          <p:nvPr/>
        </p:nvSpPr>
        <p:spPr bwMode="auto">
          <a:xfrm>
            <a:off x="5381028" y="679451"/>
            <a:ext cx="3682196" cy="2112143"/>
          </a:xfrm>
          <a:prstGeom prst="rect">
            <a:avLst/>
          </a:prstGeom>
          <a:solidFill>
            <a:schemeClr val="bg1"/>
          </a:solidFill>
          <a:ln w="9525">
            <a:noFill/>
            <a:miter lim="800000"/>
            <a:headEnd/>
            <a:tailEnd/>
          </a:ln>
        </p:spPr>
        <p:txBody>
          <a:bodyPr/>
          <a:lstStyle/>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We will cover set-up from R package and other details in Part IV Tutorials</a:t>
            </a:r>
          </a:p>
          <a:p>
            <a:pPr marL="742950" lvl="1" indent="-285750">
              <a:spcBef>
                <a:spcPct val="20000"/>
              </a:spcBef>
              <a:buClr>
                <a:schemeClr val="accent1"/>
              </a:buClr>
              <a:buFont typeface="Arial" panose="020B0604020202020204" pitchFamily="34" charset="0"/>
              <a:buChar char="•"/>
            </a:pPr>
            <a:endParaRPr lang="en-US" sz="2400" dirty="0">
              <a:latin typeface="Calibri" pitchFamily="34" charset="0"/>
            </a:endParaRPr>
          </a:p>
        </p:txBody>
      </p:sp>
      <p:pic>
        <p:nvPicPr>
          <p:cNvPr id="2" name="Picture 1"/>
          <p:cNvPicPr>
            <a:picLocks noChangeAspect="1"/>
          </p:cNvPicPr>
          <p:nvPr/>
        </p:nvPicPr>
        <p:blipFill rotWithShape="1">
          <a:blip r:embed="rId2"/>
          <a:srcRect l="42804"/>
          <a:stretch/>
        </p:blipFill>
        <p:spPr>
          <a:xfrm>
            <a:off x="546006" y="1295486"/>
            <a:ext cx="3633787" cy="4552950"/>
          </a:xfrm>
          <a:prstGeom prst="rect">
            <a:avLst/>
          </a:prstGeom>
        </p:spPr>
      </p:pic>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 Directory Layout</a:t>
            </a:r>
          </a:p>
        </p:txBody>
      </p:sp>
    </p:spTree>
    <p:extLst>
      <p:ext uri="{BB962C8B-B14F-4D97-AF65-F5344CB8AC3E}">
        <p14:creationId xmlns:p14="http://schemas.microsoft.com/office/powerpoint/2010/main" val="1499434712"/>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Content Placeholder 10"/>
          <p:cNvSpPr txBox="1">
            <a:spLocks/>
          </p:cNvSpPr>
          <p:nvPr/>
        </p:nvSpPr>
        <p:spPr bwMode="auto">
          <a:xfrm>
            <a:off x="5381028" y="679451"/>
            <a:ext cx="3682196" cy="2112143"/>
          </a:xfrm>
          <a:prstGeom prst="rect">
            <a:avLst/>
          </a:prstGeom>
          <a:solidFill>
            <a:schemeClr val="bg1"/>
          </a:solidFill>
          <a:ln w="9525">
            <a:noFill/>
            <a:miter lim="800000"/>
            <a:headEnd/>
            <a:tailEnd/>
          </a:ln>
        </p:spPr>
        <p:txBody>
          <a:bodyPr/>
          <a:lstStyle/>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We will cover set-up from R package and other details in Part IV Tutorials</a:t>
            </a:r>
          </a:p>
          <a:p>
            <a:pPr marL="742950" lvl="1" indent="-285750">
              <a:spcBef>
                <a:spcPct val="20000"/>
              </a:spcBef>
              <a:buClr>
                <a:schemeClr val="accent1"/>
              </a:buClr>
              <a:buFont typeface="Arial" panose="020B0604020202020204" pitchFamily="34" charset="0"/>
              <a:buChar char="•"/>
            </a:pPr>
            <a:endParaRPr lang="en-US" sz="2400" dirty="0">
              <a:latin typeface="Calibri" pitchFamily="34" charset="0"/>
            </a:endParaRPr>
          </a:p>
        </p:txBody>
      </p:sp>
      <p:pic>
        <p:nvPicPr>
          <p:cNvPr id="2" name="Picture 1"/>
          <p:cNvPicPr>
            <a:picLocks noChangeAspect="1"/>
          </p:cNvPicPr>
          <p:nvPr/>
        </p:nvPicPr>
        <p:blipFill rotWithShape="1">
          <a:blip r:embed="rId2"/>
          <a:srcRect l="42804"/>
          <a:stretch/>
        </p:blipFill>
        <p:spPr>
          <a:xfrm>
            <a:off x="546006" y="1295486"/>
            <a:ext cx="3633787" cy="4552950"/>
          </a:xfrm>
          <a:prstGeom prst="rect">
            <a:avLst/>
          </a:prstGeom>
        </p:spPr>
      </p:pic>
      <p:pic>
        <p:nvPicPr>
          <p:cNvPr id="5" name="Picture 4"/>
          <p:cNvPicPr>
            <a:picLocks noChangeAspect="1"/>
          </p:cNvPicPr>
          <p:nvPr/>
        </p:nvPicPr>
        <p:blipFill rotWithShape="1">
          <a:blip r:embed="rId3"/>
          <a:srcRect l="38668"/>
          <a:stretch/>
        </p:blipFill>
        <p:spPr>
          <a:xfrm>
            <a:off x="1675226" y="939800"/>
            <a:ext cx="4124325" cy="5638800"/>
          </a:xfrm>
          <a:prstGeom prst="rect">
            <a:avLst/>
          </a:prstGeom>
        </p:spPr>
      </p:pic>
      <p:sp>
        <p:nvSpPr>
          <p:cNvPr id="9" name="TextBox 8"/>
          <p:cNvSpPr txBox="1"/>
          <p:nvPr/>
        </p:nvSpPr>
        <p:spPr>
          <a:xfrm>
            <a:off x="3067165" y="4204713"/>
            <a:ext cx="2185214" cy="369332"/>
          </a:xfrm>
          <a:prstGeom prst="rect">
            <a:avLst/>
          </a:prstGeom>
          <a:noFill/>
        </p:spPr>
        <p:txBody>
          <a:bodyPr wrap="none" rtlCol="0">
            <a:spAutoFit/>
          </a:bodyPr>
          <a:lstStyle/>
          <a:p>
            <a:r>
              <a:rPr lang="en-US" dirty="0" smtClean="0"/>
              <a:t>Input and Run Files</a:t>
            </a:r>
          </a:p>
        </p:txBody>
      </p:sp>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 Directory Layout</a:t>
            </a:r>
          </a:p>
        </p:txBody>
      </p:sp>
    </p:spTree>
    <p:extLst>
      <p:ext uri="{BB962C8B-B14F-4D97-AF65-F5344CB8AC3E}">
        <p14:creationId xmlns:p14="http://schemas.microsoft.com/office/powerpoint/2010/main" val="80048042"/>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Content Placeholder 10"/>
          <p:cNvSpPr txBox="1">
            <a:spLocks/>
          </p:cNvSpPr>
          <p:nvPr/>
        </p:nvSpPr>
        <p:spPr bwMode="auto">
          <a:xfrm>
            <a:off x="5381028" y="679451"/>
            <a:ext cx="3682196" cy="2112143"/>
          </a:xfrm>
          <a:prstGeom prst="rect">
            <a:avLst/>
          </a:prstGeom>
          <a:solidFill>
            <a:schemeClr val="bg1"/>
          </a:solidFill>
          <a:ln w="9525">
            <a:noFill/>
            <a:miter lim="800000"/>
            <a:headEnd/>
            <a:tailEnd/>
          </a:ln>
        </p:spPr>
        <p:txBody>
          <a:bodyPr/>
          <a:lstStyle/>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We will cover set-up from R package and other details in Part IV Tutorials</a:t>
            </a:r>
          </a:p>
          <a:p>
            <a:pPr marL="742950" lvl="1" indent="-285750">
              <a:spcBef>
                <a:spcPct val="20000"/>
              </a:spcBef>
              <a:buClr>
                <a:schemeClr val="accent1"/>
              </a:buClr>
              <a:buFont typeface="Arial" panose="020B0604020202020204" pitchFamily="34" charset="0"/>
              <a:buChar char="•"/>
            </a:pPr>
            <a:endParaRPr lang="en-US" sz="2400" dirty="0">
              <a:latin typeface="Calibri" pitchFamily="34" charset="0"/>
            </a:endParaRPr>
          </a:p>
        </p:txBody>
      </p:sp>
      <p:pic>
        <p:nvPicPr>
          <p:cNvPr id="2" name="Picture 1"/>
          <p:cNvPicPr>
            <a:picLocks noChangeAspect="1"/>
          </p:cNvPicPr>
          <p:nvPr/>
        </p:nvPicPr>
        <p:blipFill rotWithShape="1">
          <a:blip r:embed="rId2"/>
          <a:srcRect l="42804"/>
          <a:stretch/>
        </p:blipFill>
        <p:spPr>
          <a:xfrm>
            <a:off x="546006" y="1295486"/>
            <a:ext cx="3633787" cy="4552950"/>
          </a:xfrm>
          <a:prstGeom prst="rect">
            <a:avLst/>
          </a:prstGeom>
        </p:spPr>
      </p:pic>
      <p:pic>
        <p:nvPicPr>
          <p:cNvPr id="5" name="Picture 4"/>
          <p:cNvPicPr>
            <a:picLocks noChangeAspect="1"/>
          </p:cNvPicPr>
          <p:nvPr/>
        </p:nvPicPr>
        <p:blipFill rotWithShape="1">
          <a:blip r:embed="rId3"/>
          <a:srcRect l="38668"/>
          <a:stretch/>
        </p:blipFill>
        <p:spPr>
          <a:xfrm>
            <a:off x="1675226" y="939800"/>
            <a:ext cx="4124325" cy="5638800"/>
          </a:xfrm>
          <a:prstGeom prst="rect">
            <a:avLst/>
          </a:prstGeom>
        </p:spPr>
      </p:pic>
      <p:pic>
        <p:nvPicPr>
          <p:cNvPr id="8" name="Picture 7"/>
          <p:cNvPicPr>
            <a:picLocks noChangeAspect="1"/>
          </p:cNvPicPr>
          <p:nvPr/>
        </p:nvPicPr>
        <p:blipFill>
          <a:blip r:embed="rId4"/>
          <a:stretch>
            <a:fillRect/>
          </a:stretch>
        </p:blipFill>
        <p:spPr>
          <a:xfrm>
            <a:off x="1471827" y="2159000"/>
            <a:ext cx="5179798" cy="4343400"/>
          </a:xfrm>
          <a:prstGeom prst="rect">
            <a:avLst/>
          </a:prstGeom>
        </p:spPr>
      </p:pic>
      <p:sp>
        <p:nvSpPr>
          <p:cNvPr id="3" name="TextBox 2"/>
          <p:cNvSpPr txBox="1"/>
          <p:nvPr/>
        </p:nvSpPr>
        <p:spPr>
          <a:xfrm>
            <a:off x="4179793" y="4470400"/>
            <a:ext cx="1903085" cy="369332"/>
          </a:xfrm>
          <a:prstGeom prst="rect">
            <a:avLst/>
          </a:prstGeom>
          <a:noFill/>
        </p:spPr>
        <p:txBody>
          <a:bodyPr wrap="none" rtlCol="0">
            <a:spAutoFit/>
          </a:bodyPr>
          <a:lstStyle/>
          <a:p>
            <a:r>
              <a:rPr lang="en-US" dirty="0" smtClean="0"/>
              <a:t>Completed Runs</a:t>
            </a:r>
            <a:endParaRPr lang="en-US" dirty="0"/>
          </a:p>
        </p:txBody>
      </p:sp>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 Directory Layout</a:t>
            </a:r>
          </a:p>
        </p:txBody>
      </p:sp>
    </p:spTree>
    <p:extLst>
      <p:ext uri="{BB962C8B-B14F-4D97-AF65-F5344CB8AC3E}">
        <p14:creationId xmlns:p14="http://schemas.microsoft.com/office/powerpoint/2010/main" val="2037982944"/>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Content Placeholder 10"/>
          <p:cNvSpPr txBox="1">
            <a:spLocks/>
          </p:cNvSpPr>
          <p:nvPr/>
        </p:nvSpPr>
        <p:spPr bwMode="auto">
          <a:xfrm>
            <a:off x="5381028" y="679451"/>
            <a:ext cx="3682196" cy="2112143"/>
          </a:xfrm>
          <a:prstGeom prst="rect">
            <a:avLst/>
          </a:prstGeom>
          <a:solidFill>
            <a:schemeClr val="bg1"/>
          </a:solidFill>
          <a:ln w="9525">
            <a:noFill/>
            <a:miter lim="800000"/>
            <a:headEnd/>
            <a:tailEnd/>
          </a:ln>
        </p:spPr>
        <p:txBody>
          <a:bodyPr/>
          <a:lstStyle/>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We will cover set-up from R package and other details in Part IV Tutorials</a:t>
            </a:r>
          </a:p>
          <a:p>
            <a:pPr marL="742950" lvl="1" indent="-285750">
              <a:spcBef>
                <a:spcPct val="20000"/>
              </a:spcBef>
              <a:buClr>
                <a:schemeClr val="accent1"/>
              </a:buClr>
              <a:buFont typeface="Arial" panose="020B0604020202020204" pitchFamily="34" charset="0"/>
              <a:buChar char="•"/>
            </a:pPr>
            <a:endParaRPr lang="en-US" sz="2400" dirty="0">
              <a:latin typeface="Calibri" pitchFamily="34" charset="0"/>
            </a:endParaRPr>
          </a:p>
        </p:txBody>
      </p:sp>
      <p:pic>
        <p:nvPicPr>
          <p:cNvPr id="2" name="Picture 1"/>
          <p:cNvPicPr>
            <a:picLocks noChangeAspect="1"/>
          </p:cNvPicPr>
          <p:nvPr/>
        </p:nvPicPr>
        <p:blipFill rotWithShape="1">
          <a:blip r:embed="rId2"/>
          <a:srcRect l="42804"/>
          <a:stretch/>
        </p:blipFill>
        <p:spPr>
          <a:xfrm>
            <a:off x="546006" y="1295486"/>
            <a:ext cx="3633787" cy="4552950"/>
          </a:xfrm>
          <a:prstGeom prst="rect">
            <a:avLst/>
          </a:prstGeom>
        </p:spPr>
      </p:pic>
      <p:pic>
        <p:nvPicPr>
          <p:cNvPr id="5" name="Picture 4"/>
          <p:cNvPicPr>
            <a:picLocks noChangeAspect="1"/>
          </p:cNvPicPr>
          <p:nvPr/>
        </p:nvPicPr>
        <p:blipFill rotWithShape="1">
          <a:blip r:embed="rId3"/>
          <a:srcRect l="38668"/>
          <a:stretch/>
        </p:blipFill>
        <p:spPr>
          <a:xfrm>
            <a:off x="1675226" y="939800"/>
            <a:ext cx="4124325" cy="5638800"/>
          </a:xfrm>
          <a:prstGeom prst="rect">
            <a:avLst/>
          </a:prstGeom>
        </p:spPr>
      </p:pic>
      <p:pic>
        <p:nvPicPr>
          <p:cNvPr id="8" name="Picture 7"/>
          <p:cNvPicPr>
            <a:picLocks noChangeAspect="1"/>
          </p:cNvPicPr>
          <p:nvPr/>
        </p:nvPicPr>
        <p:blipFill>
          <a:blip r:embed="rId4"/>
          <a:stretch>
            <a:fillRect/>
          </a:stretch>
        </p:blipFill>
        <p:spPr>
          <a:xfrm>
            <a:off x="1471827" y="2159000"/>
            <a:ext cx="5179798" cy="4343400"/>
          </a:xfrm>
          <a:prstGeom prst="rect">
            <a:avLst/>
          </a:prstGeom>
        </p:spPr>
      </p:pic>
      <p:pic>
        <p:nvPicPr>
          <p:cNvPr id="7" name="Picture 6"/>
          <p:cNvPicPr>
            <a:picLocks noChangeAspect="1"/>
          </p:cNvPicPr>
          <p:nvPr/>
        </p:nvPicPr>
        <p:blipFill>
          <a:blip r:embed="rId5"/>
          <a:stretch>
            <a:fillRect/>
          </a:stretch>
        </p:blipFill>
        <p:spPr>
          <a:xfrm>
            <a:off x="3352292" y="2497597"/>
            <a:ext cx="4975225" cy="4171860"/>
          </a:xfrm>
          <a:prstGeom prst="rect">
            <a:avLst/>
          </a:prstGeom>
        </p:spPr>
      </p:pic>
      <p:sp>
        <p:nvSpPr>
          <p:cNvPr id="10" name="TextBox 9"/>
          <p:cNvSpPr txBox="1"/>
          <p:nvPr/>
        </p:nvSpPr>
        <p:spPr>
          <a:xfrm>
            <a:off x="5714530" y="5130800"/>
            <a:ext cx="1428596" cy="369332"/>
          </a:xfrm>
          <a:prstGeom prst="rect">
            <a:avLst/>
          </a:prstGeom>
          <a:noFill/>
        </p:spPr>
        <p:txBody>
          <a:bodyPr wrap="none" rtlCol="0">
            <a:spAutoFit/>
          </a:bodyPr>
          <a:lstStyle/>
          <a:p>
            <a:r>
              <a:rPr lang="en-US" dirty="0" smtClean="0"/>
              <a:t>Output Files</a:t>
            </a:r>
            <a:endParaRPr lang="en-US" dirty="0"/>
          </a:p>
        </p:txBody>
      </p:sp>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 Directory Layout</a:t>
            </a:r>
          </a:p>
        </p:txBody>
      </p:sp>
    </p:spTree>
    <p:extLst>
      <p:ext uri="{BB962C8B-B14F-4D97-AF65-F5344CB8AC3E}">
        <p14:creationId xmlns:p14="http://schemas.microsoft.com/office/powerpoint/2010/main" val="820919433"/>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Run File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2"/>
          <a:stretch>
            <a:fillRect/>
          </a:stretch>
        </p:blipFill>
        <p:spPr>
          <a:xfrm>
            <a:off x="573198" y="1314493"/>
            <a:ext cx="4038600" cy="5000625"/>
          </a:xfrm>
          <a:prstGeom prst="rect">
            <a:avLst/>
          </a:prstGeom>
        </p:spPr>
      </p:pic>
      <p:sp>
        <p:nvSpPr>
          <p:cNvPr id="6" name="Content Placeholder 10"/>
          <p:cNvSpPr txBox="1">
            <a:spLocks/>
          </p:cNvSpPr>
          <p:nvPr/>
        </p:nvSpPr>
        <p:spPr bwMode="auto">
          <a:xfrm>
            <a:off x="4739354" y="2081655"/>
            <a:ext cx="3682196" cy="2112143"/>
          </a:xfrm>
          <a:prstGeom prst="rect">
            <a:avLst/>
          </a:prstGeom>
          <a:solidFill>
            <a:schemeClr val="bg1"/>
          </a:solidFill>
          <a:ln w="9525">
            <a:noFill/>
            <a:miter lim="800000"/>
            <a:headEnd/>
            <a:tailEnd/>
          </a:ln>
        </p:spPr>
        <p:txBody>
          <a:bodyPr/>
          <a:lstStyle/>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Text file</a:t>
            </a:r>
          </a:p>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Main control file for each run</a:t>
            </a:r>
          </a:p>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General settings</a:t>
            </a:r>
          </a:p>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 Input files to be used for the run</a:t>
            </a:r>
          </a:p>
          <a:p>
            <a:pPr marL="742950" lvl="1" indent="-285750">
              <a:spcBef>
                <a:spcPct val="20000"/>
              </a:spcBef>
              <a:buClr>
                <a:schemeClr val="accent1"/>
              </a:buClr>
              <a:buFont typeface="Arial" panose="020B0604020202020204" pitchFamily="34" charset="0"/>
              <a:buChar char="•"/>
            </a:pPr>
            <a:endParaRPr lang="en-US" sz="2400" dirty="0">
              <a:latin typeface="Calibri" pitchFamily="34" charset="0"/>
            </a:endParaRPr>
          </a:p>
        </p:txBody>
      </p:sp>
    </p:spTree>
    <p:extLst>
      <p:ext uri="{BB962C8B-B14F-4D97-AF65-F5344CB8AC3E}">
        <p14:creationId xmlns:p14="http://schemas.microsoft.com/office/powerpoint/2010/main" val="2404090664"/>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 General Input Files</a:t>
            </a:r>
            <a:br>
              <a:rPr lang="en-US" dirty="0" smtClean="0"/>
            </a:br>
            <a:r>
              <a:rPr lang="en-US" dirty="0" smtClean="0"/>
              <a:t>(Not Run-Specific)</a:t>
            </a:r>
          </a:p>
        </p:txBody>
      </p:sp>
      <p:sp>
        <p:nvSpPr>
          <p:cNvPr id="11" name="TextBox 10"/>
          <p:cNvSpPr txBox="1"/>
          <p:nvPr/>
        </p:nvSpPr>
        <p:spPr>
          <a:xfrm>
            <a:off x="7120067" y="907704"/>
            <a:ext cx="1609343" cy="523220"/>
          </a:xfrm>
          <a:prstGeom prst="rect">
            <a:avLst/>
          </a:prstGeom>
          <a:noFill/>
        </p:spPr>
        <p:txBody>
          <a:bodyPr wrap="square" rtlCol="0">
            <a:spAutoFit/>
          </a:bodyPr>
          <a:lstStyle/>
          <a:p>
            <a:r>
              <a:rPr lang="en-US" sz="1400" i="1" dirty="0" smtClean="0">
                <a:solidFill>
                  <a:schemeClr val="bg1">
                    <a:lumMod val="50000"/>
                  </a:schemeClr>
                </a:solidFill>
              </a:rPr>
              <a:t>SHEDS Technical Manual Table 3.</a:t>
            </a:r>
            <a:endParaRPr lang="en-US" sz="1400" i="1" dirty="0">
              <a:solidFill>
                <a:schemeClr val="bg1">
                  <a:lumMod val="5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760952005"/>
              </p:ext>
            </p:extLst>
          </p:nvPr>
        </p:nvGraphicFramePr>
        <p:xfrm>
          <a:off x="663160" y="1670952"/>
          <a:ext cx="7817679" cy="4631760"/>
        </p:xfrm>
        <a:graphic>
          <a:graphicData uri="http://schemas.openxmlformats.org/drawingml/2006/table">
            <a:tbl>
              <a:tblPr firstRow="1" firstCol="1" bandRow="1"/>
              <a:tblGrid>
                <a:gridCol w="1046005"/>
                <a:gridCol w="1221122"/>
                <a:gridCol w="2894104"/>
                <a:gridCol w="2656448"/>
              </a:tblGrid>
              <a:tr h="400326">
                <a:tc>
                  <a:txBody>
                    <a:bodyPr/>
                    <a:lstStyle/>
                    <a:p>
                      <a:pPr marL="0" marR="0" algn="ctr">
                        <a:lnSpc>
                          <a:spcPts val="1300"/>
                        </a:lnSpc>
                        <a:spcBef>
                          <a:spcPts val="0"/>
                        </a:spcBef>
                        <a:spcAft>
                          <a:spcPts val="0"/>
                        </a:spcAft>
                      </a:pPr>
                      <a:r>
                        <a:rPr lang="en-US" sz="1800" b="1" dirty="0">
                          <a:effectLst/>
                          <a:latin typeface="+mj-lt"/>
                          <a:ea typeface="Times New Roman" panose="02020603050405020304" pitchFamily="18" charset="0"/>
                        </a:rPr>
                        <a:t>File</a:t>
                      </a:r>
                    </a:p>
                  </a:txBody>
                  <a:tcPr marL="36508" marR="36508" marT="36508" marB="36508"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ts val="1300"/>
                        </a:lnSpc>
                        <a:spcBef>
                          <a:spcPts val="0"/>
                        </a:spcBef>
                        <a:spcAft>
                          <a:spcPts val="0"/>
                        </a:spcAft>
                      </a:pPr>
                      <a:r>
                        <a:rPr lang="en-US" sz="1800" b="1">
                          <a:effectLst/>
                          <a:latin typeface="+mj-lt"/>
                          <a:ea typeface="Times New Roman" panose="02020603050405020304" pitchFamily="18" charset="0"/>
                        </a:rPr>
                        <a:t>Keyword in Run File</a:t>
                      </a:r>
                    </a:p>
                  </a:txBody>
                  <a:tcPr marL="36508" marR="36508" marT="36508" marB="36508"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ts val="1300"/>
                        </a:lnSpc>
                        <a:spcBef>
                          <a:spcPts val="0"/>
                        </a:spcBef>
                        <a:spcAft>
                          <a:spcPts val="0"/>
                        </a:spcAft>
                      </a:pPr>
                      <a:r>
                        <a:rPr lang="en-US" sz="1800" b="1" dirty="0">
                          <a:effectLst/>
                          <a:latin typeface="+mj-lt"/>
                          <a:ea typeface="Times New Roman" panose="02020603050405020304" pitchFamily="18" charset="0"/>
                        </a:rPr>
                        <a:t>Description</a:t>
                      </a:r>
                    </a:p>
                  </a:txBody>
                  <a:tcPr marL="36508" marR="36508" marT="36508" marB="36508"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marL="0" marR="0" algn="ctr">
                        <a:lnSpc>
                          <a:spcPts val="1300"/>
                        </a:lnSpc>
                        <a:spcBef>
                          <a:spcPts val="0"/>
                        </a:spcBef>
                        <a:spcAft>
                          <a:spcPts val="0"/>
                        </a:spcAft>
                      </a:pPr>
                      <a:r>
                        <a:rPr lang="en-US" sz="1800" b="1" dirty="0">
                          <a:effectLst/>
                          <a:latin typeface="+mj-lt"/>
                          <a:ea typeface="Times New Roman" panose="02020603050405020304" pitchFamily="18" charset="0"/>
                        </a:rPr>
                        <a:t>Source for Default Information</a:t>
                      </a:r>
                    </a:p>
                  </a:txBody>
                  <a:tcPr marL="36508" marR="36508" marT="36508" marB="36508"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r>
              <a:tr h="727636">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Activity Diary 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act.diary.file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Daily location (time spent in microenvironments) and activity (physical activity index PAI, a time-averaged metabolic equivalent) information for each age- and gender-specific CHAD diary</a:t>
                      </a: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Calculated from USEPA’s CHAD </a:t>
                      </a: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326">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Chemical Property 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chem.props.file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Chemical-specific property information by CAS </a:t>
                      </a:r>
                      <a:r>
                        <a:rPr lang="en-US" sz="1400" dirty="0" smtClean="0">
                          <a:effectLst/>
                          <a:latin typeface="+mj-lt"/>
                          <a:ea typeface="Times New Roman" panose="02020603050405020304" pitchFamily="18" charset="0"/>
                        </a:rPr>
                        <a:t>number</a:t>
                      </a:r>
                      <a:endParaRPr lang="en-US" sz="1400" dirty="0">
                        <a:effectLst/>
                        <a:latin typeface="+mj-lt"/>
                        <a:ea typeface="Times New Roman" panose="02020603050405020304" pitchFamily="18" charset="0"/>
                      </a:endParaRP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Derived from EPI </a:t>
                      </a:r>
                      <a:r>
                        <a:rPr lang="en-US" sz="1400" dirty="0" smtClean="0">
                          <a:effectLst/>
                          <a:latin typeface="+mj-lt"/>
                          <a:ea typeface="Times New Roman" panose="02020603050405020304" pitchFamily="18" charset="0"/>
                        </a:rPr>
                        <a:t>Suite</a:t>
                      </a:r>
                      <a:endParaRPr lang="en-US" sz="1400" dirty="0">
                        <a:effectLst/>
                        <a:latin typeface="+mj-lt"/>
                        <a:ea typeface="Times New Roman" panose="02020603050405020304" pitchFamily="18" charset="0"/>
                      </a:endParaRP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326">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Dietary Diary 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diet.diary,file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Daily mass of food group (by default crop </a:t>
                      </a:r>
                      <a:r>
                        <a:rPr lang="en-US" sz="1400" dirty="0" smtClean="0">
                          <a:effectLst/>
                          <a:latin typeface="+mj-lt"/>
                          <a:ea typeface="Times New Roman" panose="02020603050405020304" pitchFamily="18" charset="0"/>
                        </a:rPr>
                        <a:t>group) </a:t>
                      </a:r>
                      <a:r>
                        <a:rPr lang="en-US" sz="1400" dirty="0">
                          <a:effectLst/>
                          <a:latin typeface="+mj-lt"/>
                          <a:ea typeface="Times New Roman" panose="02020603050405020304" pitchFamily="18" charset="0"/>
                        </a:rPr>
                        <a:t>consumed by individuals</a:t>
                      </a: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Calculated from NHANES-WWEIA food diaries</a:t>
                      </a:r>
                      <a:r>
                        <a:rPr lang="en-US" sz="1400" baseline="30000" dirty="0">
                          <a:effectLst/>
                          <a:latin typeface="+mj-lt"/>
                          <a:ea typeface="Times New Roman" panose="02020603050405020304" pitchFamily="18" charset="0"/>
                        </a:rPr>
                        <a:t> </a:t>
                      </a:r>
                      <a:endParaRPr lang="en-US" sz="1400" dirty="0">
                        <a:effectLst/>
                        <a:latin typeface="+mj-lt"/>
                        <a:ea typeface="Times New Roman" panose="02020603050405020304" pitchFamily="18" charset="0"/>
                      </a:endParaRP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326">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Exposure Factor 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exp.factor.file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Distributions for various human exposure factors</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smtClean="0">
                          <a:effectLst/>
                          <a:latin typeface="+mj-lt"/>
                          <a:ea typeface="Times New Roman" panose="02020603050405020304" pitchFamily="18" charset="0"/>
                        </a:rPr>
                        <a:t>From</a:t>
                      </a:r>
                      <a:r>
                        <a:rPr lang="en-US" sz="1400" baseline="0" dirty="0" smtClean="0">
                          <a:effectLst/>
                          <a:latin typeface="+mj-lt"/>
                          <a:ea typeface="Times New Roman" panose="02020603050405020304" pitchFamily="18" charset="0"/>
                        </a:rPr>
                        <a:t> Exposure Factors Handbook and analysis of other models</a:t>
                      </a:r>
                      <a:endParaRPr lang="en-US" sz="1400" dirty="0">
                        <a:effectLst/>
                        <a:latin typeface="+mj-lt"/>
                        <a:ea typeface="Times New Roman" panose="02020603050405020304" pitchFamily="18" charset="0"/>
                      </a:endParaRP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326">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Fugacity 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fugacity.file </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Distributions for house variables needed for fugacity modeling</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smtClean="0">
                          <a:effectLst/>
                          <a:latin typeface="+mj-lt"/>
                          <a:ea typeface="Times New Roman" panose="02020603050405020304" pitchFamily="18" charset="0"/>
                        </a:rPr>
                        <a:t>Mainly developed</a:t>
                      </a:r>
                      <a:r>
                        <a:rPr lang="en-US" sz="1400" baseline="0" dirty="0" smtClean="0">
                          <a:effectLst/>
                          <a:latin typeface="+mj-lt"/>
                          <a:ea typeface="Times New Roman" panose="02020603050405020304" pitchFamily="18" charset="0"/>
                        </a:rPr>
                        <a:t> from Bennett and </a:t>
                      </a:r>
                      <a:r>
                        <a:rPr lang="en-US" sz="1400" baseline="0" dirty="0" err="1" smtClean="0">
                          <a:effectLst/>
                          <a:latin typeface="+mj-lt"/>
                          <a:ea typeface="Times New Roman" panose="02020603050405020304" pitchFamily="18" charset="0"/>
                        </a:rPr>
                        <a:t>Furtaw</a:t>
                      </a:r>
                      <a:r>
                        <a:rPr lang="en-US" sz="1400" baseline="0" dirty="0" smtClean="0">
                          <a:effectLst/>
                          <a:latin typeface="+mj-lt"/>
                          <a:ea typeface="Times New Roman" panose="02020603050405020304" pitchFamily="18" charset="0"/>
                        </a:rPr>
                        <a:t> (original indoor fate and transport model)</a:t>
                      </a:r>
                      <a:endParaRPr lang="en-US" sz="1400" dirty="0">
                        <a:effectLst/>
                        <a:latin typeface="+mj-lt"/>
                        <a:ea typeface="Times New Roman" panose="02020603050405020304" pitchFamily="18" charset="0"/>
                      </a:endParaRP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5432">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Media 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media.file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List of media in each micro that may contain chemicals</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N/A</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326">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Physiology 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physiology.file </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Body mass, height, and basal metabolic rate distributions or regressions by age/gender cohort</a:t>
                      </a: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Developed for SHEDS-Multimedia from </a:t>
                      </a:r>
                      <a:r>
                        <a:rPr lang="en-US" sz="1400" dirty="0" smtClean="0">
                          <a:effectLst/>
                          <a:latin typeface="+mj-lt"/>
                          <a:ea typeface="Times New Roman" panose="02020603050405020304" pitchFamily="18" charset="0"/>
                        </a:rPr>
                        <a:t>NHANES</a:t>
                      </a:r>
                      <a:endParaRPr lang="en-US" sz="1400" dirty="0">
                        <a:effectLst/>
                        <a:latin typeface="+mj-lt"/>
                        <a:ea typeface="Times New Roman" panose="02020603050405020304" pitchFamily="18" charset="0"/>
                      </a:endParaRP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0326">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Population 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population.file</a:t>
                      </a:r>
                    </a:p>
                  </a:txBody>
                  <a:tcPr marL="36508" marR="36508" marT="36508" marB="36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a:effectLst/>
                          <a:latin typeface="+mj-lt"/>
                          <a:ea typeface="Times New Roman" panose="02020603050405020304" pitchFamily="18" charset="0"/>
                        </a:rPr>
                        <a:t>Number of individuals in US in each age age/gender cohort </a:t>
                      </a: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ts val="1300"/>
                        </a:lnSpc>
                        <a:spcBef>
                          <a:spcPts val="0"/>
                        </a:spcBef>
                        <a:spcAft>
                          <a:spcPts val="0"/>
                        </a:spcAft>
                      </a:pPr>
                      <a:r>
                        <a:rPr lang="en-US" sz="1400" dirty="0">
                          <a:effectLst/>
                          <a:latin typeface="+mj-lt"/>
                          <a:ea typeface="Times New Roman" panose="02020603050405020304" pitchFamily="18" charset="0"/>
                        </a:rPr>
                        <a:t>2000 US </a:t>
                      </a:r>
                      <a:r>
                        <a:rPr lang="en-US" sz="1400" dirty="0" smtClean="0">
                          <a:effectLst/>
                          <a:latin typeface="+mj-lt"/>
                          <a:ea typeface="Times New Roman" panose="02020603050405020304" pitchFamily="18" charset="0"/>
                        </a:rPr>
                        <a:t>Census</a:t>
                      </a:r>
                      <a:endParaRPr lang="en-US" sz="1400" dirty="0">
                        <a:effectLst/>
                        <a:latin typeface="+mj-lt"/>
                        <a:ea typeface="Times New Roman" panose="02020603050405020304" pitchFamily="18" charset="0"/>
                      </a:endParaRPr>
                    </a:p>
                  </a:txBody>
                  <a:tcPr marL="36508" marR="36508" marT="36508" marB="3650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57025438"/>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Group 44"/>
          <p:cNvGrpSpPr>
            <a:grpSpLocks/>
          </p:cNvGrpSpPr>
          <p:nvPr/>
        </p:nvGrpSpPr>
        <p:grpSpPr bwMode="auto">
          <a:xfrm>
            <a:off x="1281113" y="1622425"/>
            <a:ext cx="7653337" cy="4703763"/>
            <a:chOff x="-30531" y="875682"/>
            <a:chExt cx="9183639" cy="5645277"/>
          </a:xfrm>
        </p:grpSpPr>
        <p:cxnSp>
          <p:nvCxnSpPr>
            <p:cNvPr id="46" name="Straight Arrow Connector 45"/>
            <p:cNvCxnSpPr/>
            <p:nvPr/>
          </p:nvCxnSpPr>
          <p:spPr>
            <a:xfrm>
              <a:off x="8339706" y="3579242"/>
              <a:ext cx="60958" cy="868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411837" y="3558284"/>
              <a:ext cx="2577363" cy="2274877"/>
            </a:xfrm>
            <a:prstGeom prst="straightConnector1">
              <a:avLst/>
            </a:prstGeom>
            <a:ln>
              <a:solidFill>
                <a:schemeClr val="tx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cxnSp>
          <p:nvCxnSpPr>
            <p:cNvPr id="48" name="Straight Arrow Connector 47"/>
            <p:cNvCxnSpPr/>
            <p:nvPr/>
          </p:nvCxnSpPr>
          <p:spPr>
            <a:xfrm flipH="1">
              <a:off x="3798367" y="3516368"/>
              <a:ext cx="2781189" cy="1587080"/>
            </a:xfrm>
            <a:prstGeom prst="straightConnector1">
              <a:avLst/>
            </a:prstGeom>
            <a:ln>
              <a:solidFill>
                <a:schemeClr val="tx2">
                  <a:lumMod val="60000"/>
                  <a:lumOff val="40000"/>
                </a:schemeClr>
              </a:solidFill>
              <a:tailEnd type="arrow"/>
            </a:ln>
          </p:spPr>
          <p:style>
            <a:lnRef idx="1">
              <a:schemeClr val="accent3"/>
            </a:lnRef>
            <a:fillRef idx="0">
              <a:schemeClr val="accent3"/>
            </a:fillRef>
            <a:effectRef idx="0">
              <a:schemeClr val="accent3"/>
            </a:effectRef>
            <a:fontRef idx="minor">
              <a:schemeClr val="tx1"/>
            </a:fontRef>
          </p:style>
        </p:cxnSp>
        <p:cxnSp>
          <p:nvCxnSpPr>
            <p:cNvPr id="50" name="Straight Arrow Connector 49"/>
            <p:cNvCxnSpPr/>
            <p:nvPr/>
          </p:nvCxnSpPr>
          <p:spPr>
            <a:xfrm flipH="1">
              <a:off x="4015528" y="3541137"/>
              <a:ext cx="3695553" cy="1884299"/>
            </a:xfrm>
            <a:prstGeom prst="straightConnector1">
              <a:avLst/>
            </a:prstGeom>
            <a:ln>
              <a:solidFill>
                <a:schemeClr val="tx2">
                  <a:lumMod val="60000"/>
                  <a:lumOff val="40000"/>
                </a:schemeClr>
              </a:solidFill>
              <a:tailEnd type="arrow"/>
            </a:ln>
          </p:spPr>
          <p:style>
            <a:lnRef idx="1">
              <a:schemeClr val="accent3"/>
            </a:lnRef>
            <a:fillRef idx="0">
              <a:schemeClr val="accent3"/>
            </a:fillRef>
            <a:effectRef idx="0">
              <a:schemeClr val="accent3"/>
            </a:effectRef>
            <a:fontRef idx="minor">
              <a:schemeClr val="tx1"/>
            </a:fontRef>
          </p:style>
        </p:cxnSp>
        <p:cxnSp>
          <p:nvCxnSpPr>
            <p:cNvPr id="52" name="Straight Arrow Connector 51"/>
            <p:cNvCxnSpPr/>
            <p:nvPr/>
          </p:nvCxnSpPr>
          <p:spPr>
            <a:xfrm flipV="1">
              <a:off x="3743123" y="2255088"/>
              <a:ext cx="2367821" cy="2594960"/>
            </a:xfrm>
            <a:prstGeom prst="straightConnector1">
              <a:avLst/>
            </a:prstGeom>
            <a:ln>
              <a:solidFill>
                <a:schemeClr val="tx2">
                  <a:lumMod val="60000"/>
                  <a:lumOff val="40000"/>
                </a:schemeClr>
              </a:solidFill>
              <a:tailEnd type="arrow"/>
            </a:ln>
          </p:spPr>
          <p:style>
            <a:lnRef idx="1">
              <a:schemeClr val="accent3"/>
            </a:lnRef>
            <a:fillRef idx="0">
              <a:schemeClr val="accent3"/>
            </a:fillRef>
            <a:effectRef idx="0">
              <a:schemeClr val="accent3"/>
            </a:effectRef>
            <a:fontRef idx="minor">
              <a:schemeClr val="tx1"/>
            </a:fontRef>
          </p:style>
        </p:cxnSp>
        <p:sp>
          <p:nvSpPr>
            <p:cNvPr id="53" name="Rectangle 52"/>
            <p:cNvSpPr/>
            <p:nvPr/>
          </p:nvSpPr>
          <p:spPr>
            <a:xfrm>
              <a:off x="-52" y="3786915"/>
              <a:ext cx="8928379" cy="63064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00"/>
            </a:p>
          </p:txBody>
        </p:sp>
        <p:sp>
          <p:nvSpPr>
            <p:cNvPr id="54" name="TextBox 53"/>
            <p:cNvSpPr txBox="1"/>
            <p:nvPr/>
          </p:nvSpPr>
          <p:spPr>
            <a:xfrm>
              <a:off x="4468900" y="875682"/>
              <a:ext cx="2480211" cy="415346"/>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p>
              <a:pPr fontAlgn="auto">
                <a:spcBef>
                  <a:spcPts val="0"/>
                </a:spcBef>
                <a:spcAft>
                  <a:spcPts val="0"/>
                </a:spcAft>
                <a:defRPr/>
              </a:pPr>
              <a:r>
                <a:rPr lang="en-US" sz="1600" dirty="0"/>
                <a:t>Chemical Manufacture</a:t>
              </a:r>
            </a:p>
          </p:txBody>
        </p:sp>
        <p:cxnSp>
          <p:nvCxnSpPr>
            <p:cNvPr id="55" name="Straight Arrow Connector 54"/>
            <p:cNvCxnSpPr/>
            <p:nvPr/>
          </p:nvCxnSpPr>
          <p:spPr>
            <a:xfrm>
              <a:off x="5634714" y="1351996"/>
              <a:ext cx="380985" cy="3048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5943311" y="1586343"/>
              <a:ext cx="1600136" cy="609682"/>
            </a:xfrm>
            <a:prstGeom prst="ellipse">
              <a:avLst/>
            </a:prstGeom>
            <a:ln w="9525"/>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sz="1000" dirty="0"/>
                <a:t>Environmental Release</a:t>
              </a:r>
            </a:p>
          </p:txBody>
        </p:sp>
        <p:sp>
          <p:nvSpPr>
            <p:cNvPr id="58" name="Rectangle 57"/>
            <p:cNvSpPr/>
            <p:nvPr/>
          </p:nvSpPr>
          <p:spPr>
            <a:xfrm>
              <a:off x="6122374" y="3011476"/>
              <a:ext cx="990561" cy="381051"/>
            </a:xfrm>
            <a:prstGeom prst="rect">
              <a:avLst/>
            </a:prstGeom>
            <a:ln w="9525"/>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600" dirty="0">
                  <a:solidFill>
                    <a:schemeClr val="tx1"/>
                  </a:solidFill>
                </a:rPr>
                <a:t>Food</a:t>
              </a:r>
            </a:p>
          </p:txBody>
        </p:sp>
        <p:sp>
          <p:nvSpPr>
            <p:cNvPr id="59" name="Rectangle 58"/>
            <p:cNvSpPr/>
            <p:nvPr/>
          </p:nvSpPr>
          <p:spPr>
            <a:xfrm>
              <a:off x="7265329" y="2946697"/>
              <a:ext cx="1523939" cy="512514"/>
            </a:xfrm>
            <a:prstGeom prst="rect">
              <a:avLst/>
            </a:prstGeom>
            <a:ln w="9525"/>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a:solidFill>
                    <a:schemeClr val="tx1"/>
                  </a:solidFill>
                </a:rPr>
                <a:t>Air, Soil, Water</a:t>
              </a:r>
            </a:p>
          </p:txBody>
        </p:sp>
        <p:sp>
          <p:nvSpPr>
            <p:cNvPr id="62" name="Isosceles Triangle 61"/>
            <p:cNvSpPr/>
            <p:nvPr/>
          </p:nvSpPr>
          <p:spPr>
            <a:xfrm>
              <a:off x="7695842" y="4516629"/>
              <a:ext cx="1447742" cy="1143154"/>
            </a:xfrm>
            <a:prstGeom prst="triangl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sz="1600" dirty="0"/>
            </a:p>
          </p:txBody>
        </p:sp>
        <p:cxnSp>
          <p:nvCxnSpPr>
            <p:cNvPr id="63" name="Straight Arrow Connector 62"/>
            <p:cNvCxnSpPr/>
            <p:nvPr/>
          </p:nvCxnSpPr>
          <p:spPr>
            <a:xfrm flipH="1">
              <a:off x="6535742" y="2323677"/>
              <a:ext cx="19049" cy="573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091980" y="2310341"/>
              <a:ext cx="371461" cy="403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4428896" y="1351996"/>
              <a:ext cx="215257" cy="1181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566051" y="1613017"/>
              <a:ext cx="1196292" cy="158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323" name="TextBox 70"/>
            <p:cNvSpPr txBox="1">
              <a:spLocks noChangeArrowheads="1"/>
            </p:cNvSpPr>
            <p:nvPr/>
          </p:nvSpPr>
          <p:spPr bwMode="auto">
            <a:xfrm>
              <a:off x="7716795" y="5065343"/>
              <a:ext cx="1436313" cy="548714"/>
            </a:xfrm>
            <a:prstGeom prst="rect">
              <a:avLst/>
            </a:prstGeom>
            <a:noFill/>
            <a:ln w="9525">
              <a:noFill/>
              <a:miter lim="800000"/>
              <a:headEnd/>
              <a:tailEnd/>
            </a:ln>
          </p:spPr>
          <p:txBody>
            <a:bodyPr wrap="none">
              <a:spAutoFit/>
            </a:bodyPr>
            <a:lstStyle/>
            <a:p>
              <a:pPr algn="ctr"/>
              <a:r>
                <a:rPr lang="en-US" sz="1200" b="1">
                  <a:latin typeface="Calibri" pitchFamily="34" charset="0"/>
                </a:rPr>
                <a:t>Ecological</a:t>
              </a:r>
            </a:p>
            <a:p>
              <a:pPr algn="ctr"/>
              <a:r>
                <a:rPr lang="en-US" sz="1200" b="1">
                  <a:latin typeface="Calibri" pitchFamily="34" charset="0"/>
                </a:rPr>
                <a:t>Flora and Fauna</a:t>
              </a:r>
            </a:p>
          </p:txBody>
        </p:sp>
        <p:sp>
          <p:nvSpPr>
            <p:cNvPr id="12324" name="TextBox 71"/>
            <p:cNvSpPr txBox="1">
              <a:spLocks noChangeArrowheads="1"/>
            </p:cNvSpPr>
            <p:nvPr/>
          </p:nvSpPr>
          <p:spPr bwMode="auto">
            <a:xfrm>
              <a:off x="4777497" y="3910757"/>
              <a:ext cx="872456" cy="365809"/>
            </a:xfrm>
            <a:prstGeom prst="rect">
              <a:avLst/>
            </a:prstGeom>
            <a:noFill/>
            <a:ln w="9525">
              <a:noFill/>
              <a:miter lim="800000"/>
              <a:headEnd/>
              <a:tailEnd/>
            </a:ln>
          </p:spPr>
          <p:txBody>
            <a:bodyPr wrap="none" anchor="ctr">
              <a:spAutoFit/>
            </a:bodyPr>
            <a:lstStyle/>
            <a:p>
              <a:pPr algn="ctr"/>
              <a:r>
                <a:rPr lang="en-US" sz="1400" b="1">
                  <a:latin typeface="Calibri" pitchFamily="34" charset="0"/>
                </a:rPr>
                <a:t>Dietary</a:t>
              </a:r>
            </a:p>
          </p:txBody>
        </p:sp>
        <p:sp>
          <p:nvSpPr>
            <p:cNvPr id="12325" name="TextBox 72"/>
            <p:cNvSpPr txBox="1">
              <a:spLocks noChangeArrowheads="1"/>
            </p:cNvSpPr>
            <p:nvPr/>
          </p:nvSpPr>
          <p:spPr bwMode="auto">
            <a:xfrm>
              <a:off x="6168390" y="3908876"/>
              <a:ext cx="990887" cy="369332"/>
            </a:xfrm>
            <a:prstGeom prst="rect">
              <a:avLst/>
            </a:prstGeom>
            <a:noFill/>
            <a:ln w="9525">
              <a:noFill/>
              <a:miter lim="800000"/>
              <a:headEnd/>
              <a:tailEnd/>
            </a:ln>
          </p:spPr>
          <p:txBody>
            <a:bodyPr wrap="none" anchor="ctr">
              <a:spAutoFit/>
            </a:bodyPr>
            <a:lstStyle/>
            <a:p>
              <a:pPr algn="ctr"/>
              <a:r>
                <a:rPr lang="en-US" sz="1400" b="1">
                  <a:latin typeface="Calibri" pitchFamily="34" charset="0"/>
                </a:rPr>
                <a:t>Far-Field</a:t>
              </a:r>
            </a:p>
          </p:txBody>
        </p:sp>
        <p:sp>
          <p:nvSpPr>
            <p:cNvPr id="76" name="TextBox 75"/>
            <p:cNvSpPr txBox="1"/>
            <p:nvPr/>
          </p:nvSpPr>
          <p:spPr>
            <a:xfrm>
              <a:off x="41856" y="5972245"/>
              <a:ext cx="1278204" cy="548714"/>
            </a:xfrm>
            <a:prstGeom prst="rect">
              <a:avLst/>
            </a:prstGeom>
            <a:noFill/>
          </p:spPr>
          <p:txBody>
            <a:bodyPr wrap="none">
              <a:spAutoFit/>
            </a:bodyPr>
            <a:lstStyle/>
            <a:p>
              <a:pPr algn="ctr" fontAlgn="auto">
                <a:spcBef>
                  <a:spcPts val="0"/>
                </a:spcBef>
                <a:spcAft>
                  <a:spcPts val="0"/>
                </a:spcAft>
                <a:defRPr/>
              </a:pPr>
              <a:r>
                <a:rPr lang="en-US" sz="1200" b="1" dirty="0">
                  <a:solidFill>
                    <a:schemeClr val="accent5">
                      <a:lumMod val="50000"/>
                    </a:schemeClr>
                  </a:solidFill>
                  <a:latin typeface="+mn-lt"/>
                  <a:cs typeface="+mn-cs"/>
                </a:rPr>
                <a:t>MONITORING</a:t>
              </a:r>
            </a:p>
            <a:p>
              <a:pPr algn="ctr" fontAlgn="auto">
                <a:spcBef>
                  <a:spcPts val="0"/>
                </a:spcBef>
                <a:spcAft>
                  <a:spcPts val="0"/>
                </a:spcAft>
                <a:defRPr/>
              </a:pPr>
              <a:r>
                <a:rPr lang="en-US" sz="1200" b="1" dirty="0">
                  <a:solidFill>
                    <a:schemeClr val="accent5">
                      <a:lumMod val="50000"/>
                    </a:schemeClr>
                  </a:solidFill>
                  <a:latin typeface="+mn-lt"/>
                  <a:cs typeface="+mn-cs"/>
                </a:rPr>
                <a:t>DATA</a:t>
              </a:r>
            </a:p>
          </p:txBody>
        </p:sp>
        <p:sp>
          <p:nvSpPr>
            <p:cNvPr id="77" name="TextBox 76"/>
            <p:cNvSpPr txBox="1"/>
            <p:nvPr/>
          </p:nvSpPr>
          <p:spPr>
            <a:xfrm>
              <a:off x="131387" y="5280636"/>
              <a:ext cx="1101046" cy="331515"/>
            </a:xfrm>
            <a:prstGeom prst="rect">
              <a:avLst/>
            </a:prstGeom>
            <a:noFill/>
          </p:spPr>
          <p:txBody>
            <a:bodyPr wrap="none">
              <a:spAutoFit/>
            </a:bodyPr>
            <a:lstStyle/>
            <a:p>
              <a:pPr algn="ctr" fontAlgn="auto">
                <a:spcBef>
                  <a:spcPts val="0"/>
                </a:spcBef>
                <a:spcAft>
                  <a:spcPts val="0"/>
                </a:spcAft>
                <a:defRPr/>
              </a:pPr>
              <a:r>
                <a:rPr lang="en-US" sz="1200" b="1" dirty="0">
                  <a:solidFill>
                    <a:schemeClr val="accent5">
                      <a:lumMod val="50000"/>
                    </a:schemeClr>
                  </a:solidFill>
                  <a:latin typeface="+mn-lt"/>
                  <a:cs typeface="+mn-cs"/>
                </a:rPr>
                <a:t>RECEPTORS</a:t>
              </a:r>
            </a:p>
          </p:txBody>
        </p:sp>
        <p:sp>
          <p:nvSpPr>
            <p:cNvPr id="78" name="TextBox 77"/>
            <p:cNvSpPr txBox="1"/>
            <p:nvPr/>
          </p:nvSpPr>
          <p:spPr>
            <a:xfrm>
              <a:off x="306640" y="3049581"/>
              <a:ext cx="746730" cy="329609"/>
            </a:xfrm>
            <a:prstGeom prst="rect">
              <a:avLst/>
            </a:prstGeom>
            <a:noFill/>
          </p:spPr>
          <p:txBody>
            <a:bodyPr wrap="none">
              <a:spAutoFit/>
            </a:bodyPr>
            <a:lstStyle/>
            <a:p>
              <a:pPr algn="ctr" fontAlgn="auto">
                <a:spcBef>
                  <a:spcPts val="0"/>
                </a:spcBef>
                <a:spcAft>
                  <a:spcPts val="0"/>
                </a:spcAft>
                <a:defRPr/>
              </a:pPr>
              <a:r>
                <a:rPr lang="en-US" sz="1200" b="1" dirty="0">
                  <a:solidFill>
                    <a:schemeClr val="accent5">
                      <a:lumMod val="50000"/>
                    </a:schemeClr>
                  </a:solidFill>
                  <a:latin typeface="+mn-lt"/>
                  <a:cs typeface="+mn-cs"/>
                </a:rPr>
                <a:t>MEDIA</a:t>
              </a:r>
            </a:p>
          </p:txBody>
        </p:sp>
        <p:sp>
          <p:nvSpPr>
            <p:cNvPr id="79" name="TextBox 78"/>
            <p:cNvSpPr txBox="1"/>
            <p:nvPr/>
          </p:nvSpPr>
          <p:spPr>
            <a:xfrm>
              <a:off x="-30531" y="3756431"/>
              <a:ext cx="1422978" cy="712566"/>
            </a:xfrm>
            <a:prstGeom prst="rect">
              <a:avLst/>
            </a:prstGeom>
            <a:noFill/>
          </p:spPr>
          <p:txBody>
            <a:bodyPr wrap="none">
              <a:spAutoFit/>
            </a:bodyPr>
            <a:lstStyle/>
            <a:p>
              <a:pPr algn="ctr" fontAlgn="auto">
                <a:spcBef>
                  <a:spcPts val="0"/>
                </a:spcBef>
                <a:spcAft>
                  <a:spcPts val="0"/>
                </a:spcAft>
                <a:defRPr/>
              </a:pPr>
              <a:r>
                <a:rPr lang="en-US" sz="1200" b="1" dirty="0">
                  <a:solidFill>
                    <a:schemeClr val="accent5">
                      <a:lumMod val="50000"/>
                    </a:schemeClr>
                  </a:solidFill>
                  <a:latin typeface="+mn-lt"/>
                  <a:cs typeface="+mn-cs"/>
                </a:rPr>
                <a:t>EXPOSURE </a:t>
              </a:r>
            </a:p>
            <a:p>
              <a:pPr algn="ctr" fontAlgn="auto">
                <a:spcBef>
                  <a:spcPts val="0"/>
                </a:spcBef>
                <a:spcAft>
                  <a:spcPts val="0"/>
                </a:spcAft>
                <a:defRPr/>
              </a:pPr>
              <a:r>
                <a:rPr lang="en-US" sz="1200" b="1" dirty="0">
                  <a:solidFill>
                    <a:schemeClr val="accent5">
                      <a:lumMod val="50000"/>
                    </a:schemeClr>
                  </a:solidFill>
                  <a:latin typeface="+mn-lt"/>
                  <a:cs typeface="+mn-cs"/>
                </a:rPr>
                <a:t>PATHWAY</a:t>
              </a:r>
            </a:p>
            <a:p>
              <a:pPr algn="ctr" fontAlgn="auto">
                <a:spcBef>
                  <a:spcPts val="0"/>
                </a:spcBef>
                <a:spcAft>
                  <a:spcPts val="0"/>
                </a:spcAft>
                <a:defRPr/>
              </a:pPr>
              <a:r>
                <a:rPr lang="en-US" sz="900" b="1" dirty="0">
                  <a:solidFill>
                    <a:schemeClr val="accent5">
                      <a:lumMod val="50000"/>
                    </a:schemeClr>
                  </a:solidFill>
                  <a:latin typeface="+mn-lt"/>
                  <a:cs typeface="+mn-cs"/>
                </a:rPr>
                <a:t>(MEDIA + RECEPTOR)</a:t>
              </a:r>
            </a:p>
          </p:txBody>
        </p:sp>
        <p:cxnSp>
          <p:nvCxnSpPr>
            <p:cNvPr id="80" name="Straight Arrow Connector 79"/>
            <p:cNvCxnSpPr/>
            <p:nvPr/>
          </p:nvCxnSpPr>
          <p:spPr>
            <a:xfrm>
              <a:off x="8393044" y="5751235"/>
              <a:ext cx="0" cy="2667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Freeform 80"/>
            <p:cNvSpPr/>
            <p:nvPr/>
          </p:nvSpPr>
          <p:spPr>
            <a:xfrm>
              <a:off x="4657487" y="3219148"/>
              <a:ext cx="680059" cy="2614013"/>
            </a:xfrm>
            <a:custGeom>
              <a:avLst/>
              <a:gdLst>
                <a:gd name="connsiteX0" fmla="*/ 0 w 1240824"/>
                <a:gd name="connsiteY0" fmla="*/ 0 h 2613454"/>
                <a:gd name="connsiteX1" fmla="*/ 1044146 w 1240824"/>
                <a:gd name="connsiteY1" fmla="*/ 1136822 h 2613454"/>
                <a:gd name="connsiteX2" fmla="*/ 1180070 w 1240824"/>
                <a:gd name="connsiteY2" fmla="*/ 2613454 h 2613454"/>
              </a:gdLst>
              <a:ahLst/>
              <a:cxnLst>
                <a:cxn ang="0">
                  <a:pos x="connsiteX0" y="connsiteY0"/>
                </a:cxn>
                <a:cxn ang="0">
                  <a:pos x="connsiteX1" y="connsiteY1"/>
                </a:cxn>
                <a:cxn ang="0">
                  <a:pos x="connsiteX2" y="connsiteY2"/>
                </a:cxn>
              </a:cxnLst>
              <a:rect l="l" t="t" r="r" b="b"/>
              <a:pathLst>
                <a:path w="1240824" h="2613454">
                  <a:moveTo>
                    <a:pt x="0" y="0"/>
                  </a:moveTo>
                  <a:cubicBezTo>
                    <a:pt x="423734" y="350623"/>
                    <a:pt x="847468" y="701246"/>
                    <a:pt x="1044146" y="1136822"/>
                  </a:cubicBezTo>
                  <a:cubicBezTo>
                    <a:pt x="1240824" y="1572398"/>
                    <a:pt x="1146089" y="2353962"/>
                    <a:pt x="1180070" y="2613454"/>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600"/>
            </a:p>
          </p:txBody>
        </p:sp>
        <p:sp>
          <p:nvSpPr>
            <p:cNvPr id="12332" name="TextBox 82"/>
            <p:cNvSpPr txBox="1">
              <a:spLocks noChangeArrowheads="1"/>
            </p:cNvSpPr>
            <p:nvPr/>
          </p:nvSpPr>
          <p:spPr bwMode="auto">
            <a:xfrm>
              <a:off x="7829186" y="5972245"/>
              <a:ext cx="1129620" cy="548714"/>
            </a:xfrm>
            <a:prstGeom prst="rect">
              <a:avLst/>
            </a:prstGeom>
            <a:noFill/>
            <a:ln w="9525">
              <a:noFill/>
              <a:miter lim="800000"/>
              <a:headEnd/>
              <a:tailEnd/>
            </a:ln>
          </p:spPr>
          <p:txBody>
            <a:bodyPr wrap="none">
              <a:spAutoFit/>
            </a:bodyPr>
            <a:lstStyle/>
            <a:p>
              <a:pPr algn="ctr"/>
              <a:r>
                <a:rPr lang="en-US" sz="1200" b="1">
                  <a:latin typeface="Calibri" pitchFamily="34" charset="0"/>
                </a:rPr>
                <a:t>Biomarkers </a:t>
              </a:r>
            </a:p>
            <a:p>
              <a:pPr algn="ctr"/>
              <a:r>
                <a:rPr lang="en-US" sz="1200" b="1">
                  <a:latin typeface="Calibri" pitchFamily="34" charset="0"/>
                </a:rPr>
                <a:t>of Exposure</a:t>
              </a:r>
            </a:p>
          </p:txBody>
        </p:sp>
        <p:sp>
          <p:nvSpPr>
            <p:cNvPr id="12333" name="TextBox 83"/>
            <p:cNvSpPr txBox="1">
              <a:spLocks noChangeArrowheads="1"/>
            </p:cNvSpPr>
            <p:nvPr/>
          </p:nvSpPr>
          <p:spPr bwMode="auto">
            <a:xfrm>
              <a:off x="4693681" y="5972245"/>
              <a:ext cx="1381070" cy="329610"/>
            </a:xfrm>
            <a:prstGeom prst="rect">
              <a:avLst/>
            </a:prstGeom>
            <a:noFill/>
            <a:ln w="9525">
              <a:noFill/>
              <a:miter lim="800000"/>
              <a:headEnd/>
              <a:tailEnd/>
            </a:ln>
          </p:spPr>
          <p:txBody>
            <a:bodyPr wrap="none">
              <a:spAutoFit/>
            </a:bodyPr>
            <a:lstStyle/>
            <a:p>
              <a:pPr algn="ctr"/>
              <a:r>
                <a:rPr lang="en-US" sz="1200" b="1">
                  <a:latin typeface="Calibri" pitchFamily="34" charset="0"/>
                </a:rPr>
                <a:t>Media Samples</a:t>
              </a:r>
            </a:p>
          </p:txBody>
        </p:sp>
        <p:sp>
          <p:nvSpPr>
            <p:cNvPr id="12334" name="TextBox 84"/>
            <p:cNvSpPr txBox="1">
              <a:spLocks noChangeArrowheads="1"/>
            </p:cNvSpPr>
            <p:nvPr/>
          </p:nvSpPr>
          <p:spPr bwMode="auto">
            <a:xfrm>
              <a:off x="7730130" y="3910757"/>
              <a:ext cx="1099141" cy="365809"/>
            </a:xfrm>
            <a:prstGeom prst="rect">
              <a:avLst/>
            </a:prstGeom>
            <a:noFill/>
            <a:ln w="9525">
              <a:noFill/>
              <a:miter lim="800000"/>
              <a:headEnd/>
              <a:tailEnd/>
            </a:ln>
          </p:spPr>
          <p:txBody>
            <a:bodyPr wrap="none" anchor="ctr">
              <a:spAutoFit/>
            </a:bodyPr>
            <a:lstStyle/>
            <a:p>
              <a:pPr algn="ctr"/>
              <a:r>
                <a:rPr lang="en-US" sz="1400" b="1">
                  <a:latin typeface="Calibri" pitchFamily="34" charset="0"/>
                </a:rPr>
                <a:t>Ecological</a:t>
              </a:r>
            </a:p>
          </p:txBody>
        </p:sp>
        <p:sp>
          <p:nvSpPr>
            <p:cNvPr id="12335" name="TextBox 85"/>
            <p:cNvSpPr txBox="1">
              <a:spLocks noChangeArrowheads="1"/>
            </p:cNvSpPr>
            <p:nvPr/>
          </p:nvSpPr>
          <p:spPr bwMode="auto">
            <a:xfrm>
              <a:off x="4934063" y="2618975"/>
              <a:ext cx="702856" cy="329611"/>
            </a:xfrm>
            <a:prstGeom prst="rect">
              <a:avLst/>
            </a:prstGeom>
            <a:noFill/>
            <a:ln w="9525">
              <a:noFill/>
              <a:miter lim="800000"/>
              <a:headEnd/>
              <a:tailEnd/>
            </a:ln>
          </p:spPr>
          <p:txBody>
            <a:bodyPr wrap="none">
              <a:spAutoFit/>
            </a:bodyPr>
            <a:lstStyle/>
            <a:p>
              <a:pPr algn="ctr"/>
              <a:r>
                <a:rPr lang="en-US" sz="1200" b="1">
                  <a:latin typeface="Calibri" pitchFamily="34" charset="0"/>
                </a:rPr>
                <a:t>Waste</a:t>
              </a:r>
            </a:p>
          </p:txBody>
        </p:sp>
      </p:grpSp>
      <p:sp>
        <p:nvSpPr>
          <p:cNvPr id="88" name="Down Arrow 87"/>
          <p:cNvSpPr/>
          <p:nvPr/>
        </p:nvSpPr>
        <p:spPr>
          <a:xfrm>
            <a:off x="409575" y="2200275"/>
            <a:ext cx="533400" cy="1987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291" name="TextBox 88"/>
          <p:cNvSpPr txBox="1">
            <a:spLocks noChangeArrowheads="1"/>
          </p:cNvSpPr>
          <p:nvPr/>
        </p:nvSpPr>
        <p:spPr bwMode="auto">
          <a:xfrm>
            <a:off x="200025" y="1244600"/>
            <a:ext cx="990600" cy="517525"/>
          </a:xfrm>
          <a:prstGeom prst="rect">
            <a:avLst/>
          </a:prstGeom>
          <a:noFill/>
          <a:ln w="9525">
            <a:noFill/>
            <a:miter lim="800000"/>
            <a:headEnd/>
            <a:tailEnd/>
          </a:ln>
        </p:spPr>
        <p:txBody>
          <a:bodyPr>
            <a:spAutoFit/>
          </a:bodyPr>
          <a:lstStyle/>
          <a:p>
            <a:pPr algn="ctr"/>
            <a:r>
              <a:rPr lang="en-US" sz="1400" b="1">
                <a:latin typeface="Calibri" pitchFamily="34" charset="0"/>
              </a:rPr>
              <a:t>Data and Models</a:t>
            </a:r>
          </a:p>
        </p:txBody>
      </p:sp>
      <p:cxnSp>
        <p:nvCxnSpPr>
          <p:cNvPr id="92" name="Straight Arrow Connector 91"/>
          <p:cNvCxnSpPr/>
          <p:nvPr/>
        </p:nvCxnSpPr>
        <p:spPr>
          <a:xfrm flipH="1">
            <a:off x="3963988" y="3906838"/>
            <a:ext cx="168275" cy="825500"/>
          </a:xfrm>
          <a:prstGeom prst="straightConnector1">
            <a:avLst/>
          </a:prstGeom>
          <a:ln>
            <a:solidFill>
              <a:schemeClr val="tx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93" name="Freeform 92"/>
          <p:cNvSpPr/>
          <p:nvPr/>
        </p:nvSpPr>
        <p:spPr>
          <a:xfrm>
            <a:off x="2909888" y="2605088"/>
            <a:ext cx="554037" cy="2574925"/>
          </a:xfrm>
          <a:custGeom>
            <a:avLst/>
            <a:gdLst>
              <a:gd name="connsiteX0" fmla="*/ 613719 w 663146"/>
              <a:gd name="connsiteY0" fmla="*/ 0 h 3280719"/>
              <a:gd name="connsiteX1" fmla="*/ 8238 w 663146"/>
              <a:gd name="connsiteY1" fmla="*/ 1711411 h 3280719"/>
              <a:gd name="connsiteX2" fmla="*/ 663146 w 663146"/>
              <a:gd name="connsiteY2" fmla="*/ 3280719 h 3280719"/>
            </a:gdLst>
            <a:ahLst/>
            <a:cxnLst>
              <a:cxn ang="0">
                <a:pos x="connsiteX0" y="connsiteY0"/>
              </a:cxn>
              <a:cxn ang="0">
                <a:pos x="connsiteX1" y="connsiteY1"/>
              </a:cxn>
              <a:cxn ang="0">
                <a:pos x="connsiteX2" y="connsiteY2"/>
              </a:cxn>
            </a:cxnLst>
            <a:rect l="l" t="t" r="r" b="b"/>
            <a:pathLst>
              <a:path w="663146" h="3280719">
                <a:moveTo>
                  <a:pt x="613719" y="0"/>
                </a:moveTo>
                <a:cubicBezTo>
                  <a:pt x="306859" y="582312"/>
                  <a:pt x="0" y="1164625"/>
                  <a:pt x="8238" y="1711411"/>
                </a:cubicBezTo>
                <a:cubicBezTo>
                  <a:pt x="16476" y="2258197"/>
                  <a:pt x="339811" y="2769458"/>
                  <a:pt x="663146" y="32807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600"/>
          </a:p>
        </p:txBody>
      </p:sp>
      <p:sp>
        <p:nvSpPr>
          <p:cNvPr id="95" name="Oval 94"/>
          <p:cNvSpPr/>
          <p:nvPr/>
        </p:nvSpPr>
        <p:spPr>
          <a:xfrm>
            <a:off x="2933700" y="2003425"/>
            <a:ext cx="1963738" cy="514350"/>
          </a:xfrm>
          <a:prstGeom prst="ellipse">
            <a:avLst/>
          </a:prstGeom>
          <a:ln w="9525"/>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sz="1100" dirty="0"/>
              <a:t>Consumer</a:t>
            </a:r>
          </a:p>
          <a:p>
            <a:pPr algn="ctr" fontAlgn="auto">
              <a:spcBef>
                <a:spcPts val="0"/>
              </a:spcBef>
              <a:spcAft>
                <a:spcPts val="0"/>
              </a:spcAft>
              <a:defRPr/>
            </a:pPr>
            <a:r>
              <a:rPr lang="en-US" sz="1100" dirty="0"/>
              <a:t>Products, Articles, Building Materials</a:t>
            </a:r>
          </a:p>
        </p:txBody>
      </p:sp>
      <p:sp>
        <p:nvSpPr>
          <p:cNvPr id="96" name="Rectangle 95"/>
          <p:cNvSpPr/>
          <p:nvPr/>
        </p:nvSpPr>
        <p:spPr>
          <a:xfrm>
            <a:off x="3559175" y="3352800"/>
            <a:ext cx="1481138" cy="496888"/>
          </a:xfrm>
          <a:prstGeom prst="rect">
            <a:avLst/>
          </a:prstGeom>
          <a:solidFill>
            <a:srgbClr val="F06669"/>
          </a:solidFill>
          <a:ln w="9525">
            <a:solidFill>
              <a:srgbClr val="C00000"/>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sz="1400" dirty="0">
                <a:solidFill>
                  <a:schemeClr val="tx1"/>
                </a:solidFill>
              </a:rPr>
              <a:t>Air, Dust, Surfaces</a:t>
            </a:r>
          </a:p>
        </p:txBody>
      </p:sp>
      <p:sp>
        <p:nvSpPr>
          <p:cNvPr id="97" name="Isosceles Triangle 96"/>
          <p:cNvSpPr/>
          <p:nvPr/>
        </p:nvSpPr>
        <p:spPr>
          <a:xfrm>
            <a:off x="3284538" y="4724400"/>
            <a:ext cx="1270000" cy="952500"/>
          </a:xfrm>
          <a:prstGeom prst="triangle">
            <a:avLst/>
          </a:prstGeom>
          <a:ln w="9525"/>
        </p:spPr>
        <p:style>
          <a:lnRef idx="1">
            <a:schemeClr val="accent2"/>
          </a:lnRef>
          <a:fillRef idx="2">
            <a:schemeClr val="accent2"/>
          </a:fillRef>
          <a:effectRef idx="1">
            <a:schemeClr val="accent2"/>
          </a:effectRef>
          <a:fontRef idx="minor">
            <a:schemeClr val="dk1"/>
          </a:fontRef>
        </p:style>
        <p:txBody>
          <a:bodyPr/>
          <a:lstStyle/>
          <a:p>
            <a:pPr algn="ctr" fontAlgn="auto">
              <a:spcBef>
                <a:spcPts val="0"/>
              </a:spcBef>
              <a:spcAft>
                <a:spcPts val="0"/>
              </a:spcAft>
              <a:defRPr/>
            </a:pPr>
            <a:endParaRPr lang="en-US" sz="1400" b="1" dirty="0"/>
          </a:p>
        </p:txBody>
      </p:sp>
      <p:cxnSp>
        <p:nvCxnSpPr>
          <p:cNvPr id="98" name="Straight Arrow Connector 97"/>
          <p:cNvCxnSpPr/>
          <p:nvPr/>
        </p:nvCxnSpPr>
        <p:spPr>
          <a:xfrm flipH="1">
            <a:off x="3797300" y="2682875"/>
            <a:ext cx="17463" cy="596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298" name="TextBox 98"/>
          <p:cNvSpPr txBox="1">
            <a:spLocks noChangeArrowheads="1"/>
          </p:cNvSpPr>
          <p:nvPr/>
        </p:nvSpPr>
        <p:spPr bwMode="auto">
          <a:xfrm>
            <a:off x="2552700" y="4025900"/>
            <a:ext cx="949325" cy="517525"/>
          </a:xfrm>
          <a:prstGeom prst="rect">
            <a:avLst/>
          </a:prstGeom>
          <a:noFill/>
          <a:ln w="9525">
            <a:noFill/>
            <a:miter lim="800000"/>
            <a:headEnd/>
            <a:tailEnd/>
          </a:ln>
        </p:spPr>
        <p:txBody>
          <a:bodyPr wrap="none" anchor="ctr">
            <a:spAutoFit/>
          </a:bodyPr>
          <a:lstStyle/>
          <a:p>
            <a:pPr algn="ctr"/>
            <a:r>
              <a:rPr lang="en-US" sz="1400" b="1">
                <a:latin typeface="Calibri" pitchFamily="34" charset="0"/>
              </a:rPr>
              <a:t>Near-Field</a:t>
            </a:r>
          </a:p>
          <a:p>
            <a:pPr algn="ctr"/>
            <a:r>
              <a:rPr lang="en-US" sz="1400" b="1">
                <a:latin typeface="Calibri" pitchFamily="34" charset="0"/>
              </a:rPr>
              <a:t>Direct</a:t>
            </a:r>
          </a:p>
        </p:txBody>
      </p:sp>
      <p:sp>
        <p:nvSpPr>
          <p:cNvPr id="12299" name="TextBox 99"/>
          <p:cNvSpPr txBox="1">
            <a:spLocks noChangeArrowheads="1"/>
          </p:cNvSpPr>
          <p:nvPr/>
        </p:nvSpPr>
        <p:spPr bwMode="auto">
          <a:xfrm>
            <a:off x="3581400" y="4084638"/>
            <a:ext cx="989013" cy="517525"/>
          </a:xfrm>
          <a:prstGeom prst="rect">
            <a:avLst/>
          </a:prstGeom>
          <a:noFill/>
          <a:ln w="9525">
            <a:noFill/>
            <a:miter lim="800000"/>
            <a:headEnd/>
            <a:tailEnd/>
          </a:ln>
        </p:spPr>
        <p:txBody>
          <a:bodyPr wrap="none" anchor="ctr">
            <a:spAutoFit/>
          </a:bodyPr>
          <a:lstStyle/>
          <a:p>
            <a:pPr algn="ctr"/>
            <a:r>
              <a:rPr lang="en-US" sz="1400" b="1">
                <a:latin typeface="Calibri" pitchFamily="34" charset="0"/>
              </a:rPr>
              <a:t>Near-Field </a:t>
            </a:r>
          </a:p>
          <a:p>
            <a:pPr algn="ctr"/>
            <a:r>
              <a:rPr lang="en-US" sz="1400" b="1">
                <a:latin typeface="Calibri" pitchFamily="34" charset="0"/>
              </a:rPr>
              <a:t>Indirect</a:t>
            </a:r>
          </a:p>
        </p:txBody>
      </p:sp>
      <p:sp>
        <p:nvSpPr>
          <p:cNvPr id="12300" name="TextBox 100"/>
          <p:cNvSpPr txBox="1">
            <a:spLocks noChangeArrowheads="1"/>
          </p:cNvSpPr>
          <p:nvPr/>
        </p:nvSpPr>
        <p:spPr bwMode="auto">
          <a:xfrm>
            <a:off x="3538538" y="5280025"/>
            <a:ext cx="796925" cy="336550"/>
          </a:xfrm>
          <a:prstGeom prst="rect">
            <a:avLst/>
          </a:prstGeom>
          <a:noFill/>
          <a:ln w="9525">
            <a:noFill/>
            <a:miter lim="800000"/>
            <a:headEnd/>
            <a:tailEnd/>
          </a:ln>
        </p:spPr>
        <p:txBody>
          <a:bodyPr wrap="none">
            <a:spAutoFit/>
          </a:bodyPr>
          <a:lstStyle/>
          <a:p>
            <a:r>
              <a:rPr lang="en-US" sz="1600" b="1">
                <a:latin typeface="Calibri" pitchFamily="34" charset="0"/>
              </a:rPr>
              <a:t>Human</a:t>
            </a:r>
          </a:p>
        </p:txBody>
      </p:sp>
      <p:sp>
        <p:nvSpPr>
          <p:cNvPr id="12301" name="TextBox 102"/>
          <p:cNvSpPr txBox="1">
            <a:spLocks noChangeArrowheads="1"/>
          </p:cNvSpPr>
          <p:nvPr/>
        </p:nvSpPr>
        <p:spPr bwMode="auto">
          <a:xfrm>
            <a:off x="2465388" y="2690813"/>
            <a:ext cx="946150" cy="473075"/>
          </a:xfrm>
          <a:prstGeom prst="rect">
            <a:avLst/>
          </a:prstGeom>
          <a:noFill/>
          <a:ln w="9525">
            <a:noFill/>
            <a:miter lim="800000"/>
            <a:headEnd/>
            <a:tailEnd/>
          </a:ln>
        </p:spPr>
        <p:txBody>
          <a:bodyPr wrap="none">
            <a:spAutoFit/>
          </a:bodyPr>
          <a:lstStyle/>
          <a:p>
            <a:pPr algn="r"/>
            <a:r>
              <a:rPr lang="en-US" sz="1400" b="1">
                <a:latin typeface="Calibri" pitchFamily="34" charset="0"/>
              </a:rPr>
              <a:t>Direct Use</a:t>
            </a:r>
          </a:p>
          <a:p>
            <a:pPr algn="r"/>
            <a:r>
              <a:rPr lang="en-US" sz="1100" b="1">
                <a:latin typeface="Calibri" pitchFamily="34" charset="0"/>
              </a:rPr>
              <a:t>(</a:t>
            </a:r>
            <a:r>
              <a:rPr lang="en-US" sz="1100" b="1" i="1">
                <a:latin typeface="Calibri" pitchFamily="34" charset="0"/>
              </a:rPr>
              <a:t>e.g</a:t>
            </a:r>
            <a:r>
              <a:rPr lang="en-US" sz="1100" b="1">
                <a:latin typeface="Calibri" pitchFamily="34" charset="0"/>
              </a:rPr>
              <a:t>., lotion)</a:t>
            </a:r>
            <a:endParaRPr lang="en-US" sz="1400" b="1">
              <a:latin typeface="Calibri" pitchFamily="34" charset="0"/>
            </a:endParaRPr>
          </a:p>
        </p:txBody>
      </p:sp>
      <p:sp>
        <p:nvSpPr>
          <p:cNvPr id="12302" name="TextBox 103"/>
          <p:cNvSpPr txBox="1">
            <a:spLocks noChangeArrowheads="1"/>
          </p:cNvSpPr>
          <p:nvPr/>
        </p:nvSpPr>
        <p:spPr bwMode="auto">
          <a:xfrm>
            <a:off x="3841750" y="2690813"/>
            <a:ext cx="1655763" cy="473075"/>
          </a:xfrm>
          <a:prstGeom prst="rect">
            <a:avLst/>
          </a:prstGeom>
          <a:noFill/>
          <a:ln w="9525">
            <a:noFill/>
            <a:miter lim="800000"/>
            <a:headEnd/>
            <a:tailEnd/>
          </a:ln>
        </p:spPr>
        <p:txBody>
          <a:bodyPr wrap="none">
            <a:spAutoFit/>
          </a:bodyPr>
          <a:lstStyle/>
          <a:p>
            <a:r>
              <a:rPr lang="en-US" sz="1400" b="1">
                <a:latin typeface="Calibri" pitchFamily="34" charset="0"/>
              </a:rPr>
              <a:t>Residential Use</a:t>
            </a:r>
          </a:p>
          <a:p>
            <a:r>
              <a:rPr lang="en-US" sz="1100" b="1">
                <a:latin typeface="Calibri" pitchFamily="34" charset="0"/>
              </a:rPr>
              <a:t>(</a:t>
            </a:r>
            <a:r>
              <a:rPr lang="en-US" sz="1100" b="1" i="1">
                <a:latin typeface="Calibri" pitchFamily="34" charset="0"/>
              </a:rPr>
              <a:t>e.g</a:t>
            </a:r>
            <a:r>
              <a:rPr lang="en-US" sz="1100" b="1">
                <a:latin typeface="Calibri" pitchFamily="34" charset="0"/>
              </a:rPr>
              <a:t>. ,pesticides, flooring)</a:t>
            </a:r>
            <a:endParaRPr lang="en-US" sz="1400" b="1">
              <a:latin typeface="Calibri" pitchFamily="34" charset="0"/>
            </a:endParaRPr>
          </a:p>
        </p:txBody>
      </p:sp>
      <p:sp>
        <p:nvSpPr>
          <p:cNvPr id="12303" name="TextBox 104"/>
          <p:cNvSpPr txBox="1">
            <a:spLocks noChangeArrowheads="1"/>
          </p:cNvSpPr>
          <p:nvPr/>
        </p:nvSpPr>
        <p:spPr bwMode="auto">
          <a:xfrm>
            <a:off x="3498850" y="5908675"/>
            <a:ext cx="941388" cy="457200"/>
          </a:xfrm>
          <a:prstGeom prst="rect">
            <a:avLst/>
          </a:prstGeom>
          <a:noFill/>
          <a:ln w="9525">
            <a:noFill/>
            <a:miter lim="800000"/>
            <a:headEnd/>
            <a:tailEnd/>
          </a:ln>
        </p:spPr>
        <p:txBody>
          <a:bodyPr wrap="none">
            <a:spAutoFit/>
          </a:bodyPr>
          <a:lstStyle/>
          <a:p>
            <a:pPr algn="ctr"/>
            <a:r>
              <a:rPr lang="en-US" sz="1200" b="1">
                <a:latin typeface="Calibri" pitchFamily="34" charset="0"/>
              </a:rPr>
              <a:t>Biomarkers </a:t>
            </a:r>
          </a:p>
          <a:p>
            <a:pPr algn="ctr"/>
            <a:r>
              <a:rPr lang="en-US" sz="1200" b="1">
                <a:latin typeface="Calibri" pitchFamily="34" charset="0"/>
              </a:rPr>
              <a:t>of Exposure</a:t>
            </a:r>
          </a:p>
        </p:txBody>
      </p:sp>
      <p:cxnSp>
        <p:nvCxnSpPr>
          <p:cNvPr id="106" name="Straight Arrow Connector 105"/>
          <p:cNvCxnSpPr/>
          <p:nvPr/>
        </p:nvCxnSpPr>
        <p:spPr>
          <a:xfrm>
            <a:off x="3930650" y="5743575"/>
            <a:ext cx="0" cy="222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305" name="Title 1"/>
          <p:cNvSpPr>
            <a:spLocks noGrp="1"/>
          </p:cNvSpPr>
          <p:nvPr>
            <p:ph type="title"/>
          </p:nvPr>
        </p:nvSpPr>
        <p:spPr bwMode="auto">
          <a:xfrm>
            <a:off x="2489200" y="274638"/>
            <a:ext cx="6197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solidFill>
                  <a:srgbClr val="355777"/>
                </a:solidFill>
              </a:rPr>
              <a:t>Chemical Exposure Pathways</a:t>
            </a:r>
          </a:p>
        </p:txBody>
      </p:sp>
      <p:sp>
        <p:nvSpPr>
          <p:cNvPr id="56" name="Down Arrow 55"/>
          <p:cNvSpPr/>
          <p:nvPr/>
        </p:nvSpPr>
        <p:spPr>
          <a:xfrm rot="10800000">
            <a:off x="407988" y="4360863"/>
            <a:ext cx="533400" cy="1987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 name="Straight Arrow Connector 2"/>
          <p:cNvCxnSpPr>
            <a:endCxn id="58" idx="1"/>
          </p:cNvCxnSpPr>
          <p:nvPr/>
        </p:nvCxnSpPr>
        <p:spPr>
          <a:xfrm>
            <a:off x="4897438" y="2517775"/>
            <a:ext cx="1511300" cy="1042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984705"/>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592708" y="155239"/>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SHEDS-HT Default Product Sources</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13" name="Rectangle 12"/>
          <p:cNvSpPr/>
          <p:nvPr/>
        </p:nvSpPr>
        <p:spPr>
          <a:xfrm>
            <a:off x="3252853" y="6447921"/>
            <a:ext cx="769763" cy="369332"/>
          </a:xfrm>
          <a:prstGeom prst="rect">
            <a:avLst/>
          </a:prstGeom>
        </p:spPr>
        <p:txBody>
          <a:bodyPr wrap="none">
            <a:spAutoFit/>
          </a:bodyPr>
          <a:lstStyle/>
          <a:p>
            <a:pPr marL="457200" marR="0" indent="0">
              <a:spcBef>
                <a:spcPts val="300"/>
              </a:spcBef>
              <a:spcAft>
                <a:spcPts val="1100"/>
              </a:spcAft>
            </a:pPr>
            <a:r>
              <a:rPr lang="en-US" b="1" dirty="0" smtClean="0">
                <a:solidFill>
                  <a:srgbClr val="000000"/>
                </a:solidFill>
                <a:latin typeface="+mj-lt"/>
                <a:ea typeface="Times New Roman" panose="02020603050405020304" pitchFamily="18" charset="0"/>
              </a:rPr>
              <a:t>P</a:t>
            </a:r>
            <a:endParaRPr lang="en-US" b="1" dirty="0">
              <a:solidFill>
                <a:srgbClr val="000000"/>
              </a:solidFill>
              <a:effectLst/>
              <a:latin typeface="+mj-lt"/>
              <a:ea typeface="Times New Roman" panose="02020603050405020304" pitchFamily="18" charset="0"/>
            </a:endParaRPr>
          </a:p>
        </p:txBody>
      </p:sp>
      <p:sp>
        <p:nvSpPr>
          <p:cNvPr id="14" name="TextBox 13"/>
          <p:cNvSpPr txBox="1"/>
          <p:nvPr/>
        </p:nvSpPr>
        <p:spPr>
          <a:xfrm>
            <a:off x="230690" y="5906802"/>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Tables B1-B3.</a:t>
            </a:r>
            <a:endParaRPr lang="en-US" sz="1400" i="1" dirty="0">
              <a:solidFill>
                <a:schemeClr val="bg1">
                  <a:lumMod val="50000"/>
                </a:schemeClr>
              </a:solidFill>
            </a:endParaRPr>
          </a:p>
        </p:txBody>
      </p:sp>
      <p:sp>
        <p:nvSpPr>
          <p:cNvPr id="15" name="Content Placeholder 10"/>
          <p:cNvSpPr txBox="1">
            <a:spLocks/>
          </p:cNvSpPr>
          <p:nvPr/>
        </p:nvSpPr>
        <p:spPr bwMode="auto">
          <a:xfrm>
            <a:off x="265144" y="1298239"/>
            <a:ext cx="8210297" cy="3252787"/>
          </a:xfrm>
          <a:prstGeom prst="rect">
            <a:avLst/>
          </a:prstGeom>
          <a:noFill/>
          <a:ln w="9525">
            <a:noFill/>
            <a:miter lim="800000"/>
            <a:headEnd/>
            <a:tailEnd/>
          </a:ln>
        </p:spPr>
        <p:txBody>
          <a:bodyPr/>
          <a:lstStyle/>
          <a:p>
            <a:pPr marL="800100" lvl="1" indent="-342900">
              <a:spcBef>
                <a:spcPct val="20000"/>
              </a:spcBef>
              <a:buClr>
                <a:schemeClr val="accent1"/>
              </a:buClr>
              <a:buFont typeface="Arial" panose="020B0604020202020204" pitchFamily="34" charset="0"/>
              <a:buChar char="•"/>
            </a:pPr>
            <a:r>
              <a:rPr lang="en-US" sz="2400" dirty="0" smtClean="0">
                <a:latin typeface="Calibri" pitchFamily="34" charset="0"/>
              </a:rPr>
              <a:t>Expanded from the product categories in the 2014 SHEDS paper</a:t>
            </a:r>
          </a:p>
          <a:p>
            <a:pPr marL="800100" lvl="1" indent="-342900">
              <a:spcBef>
                <a:spcPct val="20000"/>
              </a:spcBef>
              <a:buClr>
                <a:schemeClr val="accent1"/>
              </a:buClr>
              <a:buFont typeface="Arial" panose="020B0604020202020204" pitchFamily="34" charset="0"/>
              <a:buChar char="•"/>
            </a:pPr>
            <a:r>
              <a:rPr lang="en-US" sz="2400" dirty="0" smtClean="0">
                <a:latin typeface="Calibri" pitchFamily="34" charset="0"/>
              </a:rPr>
              <a:t>Designed for exposure: categorize products in such a way as to be unique in microenvironment of use (indoor/outdoor), use patterns, composition, and form (e.g. spray)</a:t>
            </a:r>
          </a:p>
          <a:p>
            <a:pPr marL="800100" lvl="1" indent="-342900">
              <a:spcBef>
                <a:spcPct val="20000"/>
              </a:spcBef>
              <a:buClr>
                <a:schemeClr val="accent1"/>
              </a:buClr>
              <a:buFont typeface="Arial" panose="020B0604020202020204" pitchFamily="34" charset="0"/>
              <a:buChar char="•"/>
            </a:pPr>
            <a:r>
              <a:rPr lang="en-US" sz="2400" dirty="0" smtClean="0">
                <a:latin typeface="Calibri" pitchFamily="34" charset="0"/>
              </a:rPr>
              <a:t>Default use patterns</a:t>
            </a:r>
          </a:p>
          <a:p>
            <a:pPr marL="800100" lvl="1" indent="-342900">
              <a:spcBef>
                <a:spcPct val="20000"/>
              </a:spcBef>
              <a:buClr>
                <a:schemeClr val="accent1"/>
              </a:buClr>
              <a:buFont typeface="Arial" panose="020B0604020202020204" pitchFamily="34" charset="0"/>
              <a:buChar char="•"/>
            </a:pPr>
            <a:r>
              <a:rPr lang="en-US" sz="2400" dirty="0" smtClean="0">
                <a:latin typeface="Calibri" pitchFamily="34" charset="0"/>
              </a:rPr>
              <a:t>Categories fit the data we have (categories more general where </a:t>
            </a:r>
            <a:r>
              <a:rPr lang="en-US" sz="2400" dirty="0">
                <a:latin typeface="Calibri" pitchFamily="34" charset="0"/>
              </a:rPr>
              <a:t>fewer products</a:t>
            </a:r>
            <a:r>
              <a:rPr lang="en-US" sz="2400" dirty="0" smtClean="0">
                <a:latin typeface="Calibri" pitchFamily="34" charset="0"/>
              </a:rPr>
              <a:t>); expandable </a:t>
            </a:r>
            <a:r>
              <a:rPr lang="en-US" sz="2400" dirty="0">
                <a:latin typeface="Calibri" pitchFamily="34" charset="0"/>
              </a:rPr>
              <a:t>naming </a:t>
            </a:r>
            <a:r>
              <a:rPr lang="en-US" sz="2400" dirty="0" smtClean="0">
                <a:latin typeface="Calibri" pitchFamily="34" charset="0"/>
              </a:rPr>
              <a:t>system</a:t>
            </a:r>
          </a:p>
          <a:p>
            <a:pPr marL="800100" lvl="1" indent="-342900">
              <a:spcBef>
                <a:spcPct val="20000"/>
              </a:spcBef>
              <a:buClr>
                <a:schemeClr val="accent1"/>
              </a:buClr>
              <a:buFont typeface="Arial" panose="020B0604020202020204" pitchFamily="34" charset="0"/>
              <a:buChar char="•"/>
            </a:pPr>
            <a:r>
              <a:rPr lang="en-US" sz="2400" dirty="0" smtClean="0">
                <a:latin typeface="Calibri" pitchFamily="34" charset="0"/>
              </a:rPr>
              <a:t>323 sources (categories)</a:t>
            </a:r>
            <a:endParaRPr lang="en-US" sz="2400" dirty="0">
              <a:latin typeface="Calibri" pitchFamily="34" charset="0"/>
            </a:endParaRPr>
          </a:p>
          <a:p>
            <a:pPr marL="800100" lvl="1" indent="-342900">
              <a:spcBef>
                <a:spcPct val="20000"/>
              </a:spcBef>
              <a:buClr>
                <a:schemeClr val="accent1"/>
              </a:buClr>
              <a:buFont typeface="Arial" panose="020B0604020202020204" pitchFamily="34" charset="0"/>
              <a:buChar char="•"/>
            </a:pPr>
            <a:endParaRPr lang="en-US" sz="2400" dirty="0">
              <a:latin typeface="Calibri" pitchFamily="34" charset="0"/>
            </a:endParaRPr>
          </a:p>
          <a:p>
            <a:pPr marL="800100" lvl="1" indent="-342900">
              <a:spcBef>
                <a:spcPct val="20000"/>
              </a:spcBef>
              <a:buClr>
                <a:schemeClr val="accent1"/>
              </a:buClr>
              <a:buFont typeface="Wingdings" pitchFamily="2" charset="2"/>
              <a:buChar char="§"/>
            </a:pPr>
            <a:endParaRPr lang="en-US" sz="2400" dirty="0">
              <a:latin typeface="Calibri" pitchFamily="34" charset="0"/>
            </a:endParaRPr>
          </a:p>
        </p:txBody>
      </p:sp>
    </p:spTree>
    <p:extLst>
      <p:ext uri="{BB962C8B-B14F-4D97-AF65-F5344CB8AC3E}">
        <p14:creationId xmlns:p14="http://schemas.microsoft.com/office/powerpoint/2010/main" val="3272218792"/>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2"/>
          <p:cNvSpPr>
            <a:spLocks noGrp="1"/>
          </p:cNvSpPr>
          <p:nvPr>
            <p:ph type="title" idx="4294967295"/>
          </p:nvPr>
        </p:nvSpPr>
        <p:spPr bwMode="auto">
          <a:xfrm>
            <a:off x="2119966" y="157536"/>
            <a:ext cx="6835775" cy="1143000"/>
          </a:xfrm>
          <a:prstGeom prst="rect">
            <a:avLst/>
          </a:prstGeom>
          <a:noFill/>
          <a:ln>
            <a:miter lim="800000"/>
            <a:headEnd/>
            <a:tailEnd/>
          </a:ln>
        </p:spPr>
        <p:txBody>
          <a:bodyPr/>
          <a:lstStyle/>
          <a:p>
            <a:pPr eaLnBrk="1" hangingPunct="1"/>
            <a:r>
              <a:rPr lang="en-US" sz="3600" dirty="0" smtClean="0">
                <a:solidFill>
                  <a:srgbClr val="355777"/>
                </a:solidFill>
              </a:rPr>
              <a:t>Source-Variable Data for SHEDS Default Product Types</a:t>
            </a:r>
          </a:p>
        </p:txBody>
      </p:sp>
      <p:sp>
        <p:nvSpPr>
          <p:cNvPr id="4" name="Content Placeholder 3"/>
          <p:cNvSpPr>
            <a:spLocks noGrp="1"/>
          </p:cNvSpPr>
          <p:nvPr>
            <p:ph idx="4294967295"/>
          </p:nvPr>
        </p:nvSpPr>
        <p:spPr>
          <a:xfrm>
            <a:off x="457200" y="1600200"/>
            <a:ext cx="8229600" cy="4525963"/>
          </a:xfrm>
          <a:prstGeom prst="rect">
            <a:avLst/>
          </a:prstGeom>
        </p:spPr>
        <p:txBody>
          <a:bodyPr>
            <a:normAutofit fontScale="85000" lnSpcReduction="10000"/>
          </a:bodyPr>
          <a:lstStyle/>
          <a:p>
            <a:pPr eaLnBrk="1" fontAlgn="auto" hangingPunct="1">
              <a:spcAft>
                <a:spcPts val="0"/>
              </a:spcAft>
              <a:buClr>
                <a:schemeClr val="accent1"/>
              </a:buClr>
              <a:defRPr/>
            </a:pPr>
            <a:r>
              <a:rPr lang="en-US" dirty="0" smtClean="0"/>
              <a:t>Frequency of use (per year)</a:t>
            </a:r>
          </a:p>
          <a:p>
            <a:pPr eaLnBrk="1" fontAlgn="auto" hangingPunct="1">
              <a:spcAft>
                <a:spcPts val="0"/>
              </a:spcAft>
              <a:buClr>
                <a:schemeClr val="accent1"/>
              </a:buClr>
              <a:defRPr/>
            </a:pPr>
            <a:r>
              <a:rPr lang="en-US" dirty="0" smtClean="0"/>
              <a:t>Population prevalence (% households using product)</a:t>
            </a:r>
          </a:p>
          <a:p>
            <a:pPr eaLnBrk="1" fontAlgn="auto" hangingPunct="1">
              <a:spcAft>
                <a:spcPts val="0"/>
              </a:spcAft>
              <a:buClr>
                <a:schemeClr val="accent1"/>
              </a:buClr>
              <a:defRPr/>
            </a:pPr>
            <a:r>
              <a:rPr lang="en-US" dirty="0" smtClean="0"/>
              <a:t>Mass per use (g)</a:t>
            </a:r>
          </a:p>
          <a:p>
            <a:pPr eaLnBrk="1" fontAlgn="auto" hangingPunct="1">
              <a:spcAft>
                <a:spcPts val="0"/>
              </a:spcAft>
              <a:buClr>
                <a:schemeClr val="accent1"/>
              </a:buClr>
              <a:defRPr/>
            </a:pPr>
            <a:r>
              <a:rPr lang="en-US" dirty="0" smtClean="0"/>
              <a:t>Developed from available data where available</a:t>
            </a:r>
          </a:p>
          <a:p>
            <a:pPr lvl="1" eaLnBrk="1" fontAlgn="auto" hangingPunct="1">
              <a:spcAft>
                <a:spcPts val="0"/>
              </a:spcAft>
              <a:buFont typeface="Arial" pitchFamily="34" charset="0"/>
              <a:buChar char="•"/>
              <a:defRPr/>
            </a:pPr>
            <a:r>
              <a:rPr lang="en-US" dirty="0" smtClean="0"/>
              <a:t>EPA Exposure Factors Handbook (multiple studies)</a:t>
            </a:r>
          </a:p>
          <a:p>
            <a:pPr lvl="1" eaLnBrk="1" fontAlgn="auto" hangingPunct="1">
              <a:spcAft>
                <a:spcPts val="0"/>
              </a:spcAft>
              <a:buFont typeface="Arial" pitchFamily="34" charset="0"/>
              <a:buChar char="•"/>
              <a:defRPr/>
            </a:pPr>
            <a:r>
              <a:rPr lang="en-US" dirty="0" smtClean="0"/>
              <a:t>Other published studies (e.g</a:t>
            </a:r>
            <a:r>
              <a:rPr lang="en-US" dirty="0"/>
              <a:t>. </a:t>
            </a:r>
            <a:r>
              <a:rPr lang="en-US" dirty="0" smtClean="0"/>
              <a:t>Study of Use of Products and Exposure Related Behavior, UC Davis)</a:t>
            </a:r>
          </a:p>
          <a:p>
            <a:pPr lvl="1" eaLnBrk="1" fontAlgn="auto" hangingPunct="1">
              <a:spcAft>
                <a:spcPts val="0"/>
              </a:spcAft>
              <a:buFont typeface="Arial" pitchFamily="34" charset="0"/>
              <a:buChar char="•"/>
              <a:defRPr/>
            </a:pPr>
            <a:r>
              <a:rPr lang="en-US" dirty="0" smtClean="0"/>
              <a:t>Defaults from other screening level models (EFAST Consumer Module; </a:t>
            </a:r>
            <a:r>
              <a:rPr lang="en-US" dirty="0" err="1" smtClean="0"/>
              <a:t>ConsExpo</a:t>
            </a:r>
            <a:r>
              <a:rPr lang="en-US" dirty="0" smtClean="0"/>
              <a:t>)</a:t>
            </a:r>
          </a:p>
          <a:p>
            <a:pPr eaLnBrk="1" fontAlgn="auto" hangingPunct="1">
              <a:spcAft>
                <a:spcPts val="0"/>
              </a:spcAft>
              <a:buClr>
                <a:schemeClr val="accent1"/>
              </a:buClr>
              <a:defRPr/>
            </a:pPr>
            <a:r>
              <a:rPr lang="en-US" dirty="0" smtClean="0"/>
              <a:t>Best guess assumptions made when no data available using expert judgement</a:t>
            </a:r>
          </a:p>
          <a:p>
            <a:pPr lvl="1" eaLnBrk="1" fontAlgn="auto" hangingPunct="1">
              <a:spcAft>
                <a:spcPts val="0"/>
              </a:spcAft>
              <a:buFont typeface="Arial" pitchFamily="34" charset="0"/>
              <a:buChar char="•"/>
              <a:defRPr/>
            </a:pPr>
            <a:endParaRPr lang="en-US" dirty="0"/>
          </a:p>
        </p:txBody>
      </p:sp>
    </p:spTree>
    <p:extLst>
      <p:ext uri="{BB962C8B-B14F-4D97-AF65-F5344CB8AC3E}">
        <p14:creationId xmlns:p14="http://schemas.microsoft.com/office/powerpoint/2010/main" val="11026822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580008" y="134917"/>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SHEDS-HT Default Product Sources</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Rectangle 5"/>
          <p:cNvSpPr/>
          <p:nvPr/>
        </p:nvSpPr>
        <p:spPr>
          <a:xfrm>
            <a:off x="194646" y="1277917"/>
            <a:ext cx="1645387" cy="369332"/>
          </a:xfrm>
          <a:prstGeom prst="rect">
            <a:avLst/>
          </a:prstGeom>
        </p:spPr>
        <p:txBody>
          <a:bodyPr wrap="none">
            <a:spAutoFit/>
          </a:bodyPr>
          <a:lstStyle/>
          <a:p>
            <a:r>
              <a:rPr lang="en-US" b="1" dirty="0" smtClean="0">
                <a:latin typeface="+mj-lt"/>
                <a:ea typeface="Times New Roman" panose="02020603050405020304" pitchFamily="18" charset="0"/>
              </a:rPr>
              <a:t>“P” for Product</a:t>
            </a:r>
            <a:endParaRPr lang="en-US" b="1" dirty="0">
              <a:latin typeface="+mj-lt"/>
            </a:endParaRPr>
          </a:p>
        </p:txBody>
      </p:sp>
      <p:sp>
        <p:nvSpPr>
          <p:cNvPr id="13" name="Rectangle 12"/>
          <p:cNvSpPr/>
          <p:nvPr/>
        </p:nvSpPr>
        <p:spPr>
          <a:xfrm>
            <a:off x="3252853" y="6447921"/>
            <a:ext cx="769763" cy="369332"/>
          </a:xfrm>
          <a:prstGeom prst="rect">
            <a:avLst/>
          </a:prstGeom>
        </p:spPr>
        <p:txBody>
          <a:bodyPr wrap="none">
            <a:spAutoFit/>
          </a:bodyPr>
          <a:lstStyle/>
          <a:p>
            <a:pPr marL="457200" marR="0" indent="0">
              <a:spcBef>
                <a:spcPts val="300"/>
              </a:spcBef>
              <a:spcAft>
                <a:spcPts val="1100"/>
              </a:spcAft>
            </a:pPr>
            <a:r>
              <a:rPr lang="en-US" b="1" dirty="0" smtClean="0">
                <a:solidFill>
                  <a:srgbClr val="000000"/>
                </a:solidFill>
                <a:latin typeface="+mj-lt"/>
                <a:ea typeface="Times New Roman" panose="02020603050405020304" pitchFamily="18" charset="0"/>
              </a:rPr>
              <a:t>P</a:t>
            </a:r>
            <a:endParaRPr lang="en-US" b="1" dirty="0">
              <a:solidFill>
                <a:srgbClr val="000000"/>
              </a:solidFill>
              <a:effectLst/>
              <a:latin typeface="+mj-lt"/>
              <a:ea typeface="Times New Roman" panose="02020603050405020304" pitchFamily="18" charset="0"/>
            </a:endParaRPr>
          </a:p>
        </p:txBody>
      </p:sp>
      <p:sp>
        <p:nvSpPr>
          <p:cNvPr id="14" name="TextBox 13"/>
          <p:cNvSpPr txBox="1"/>
          <p:nvPr/>
        </p:nvSpPr>
        <p:spPr>
          <a:xfrm>
            <a:off x="230690" y="5906802"/>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Tables B1-B3.</a:t>
            </a:r>
            <a:endParaRPr lang="en-US" sz="1400" i="1" dirty="0">
              <a:solidFill>
                <a:schemeClr val="bg1">
                  <a:lumMod val="50000"/>
                </a:schemeClr>
              </a:solidFill>
            </a:endParaRPr>
          </a:p>
        </p:txBody>
      </p:sp>
    </p:spTree>
    <p:extLst>
      <p:ext uri="{BB962C8B-B14F-4D97-AF65-F5344CB8AC3E}">
        <p14:creationId xmlns:p14="http://schemas.microsoft.com/office/powerpoint/2010/main" val="2734073977"/>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580008" y="134917"/>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SHEDS-HT Default Product Sources</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graphicFrame>
        <p:nvGraphicFramePr>
          <p:cNvPr id="2" name="Table 1"/>
          <p:cNvGraphicFramePr>
            <a:graphicFrameLocks noGrp="1"/>
          </p:cNvGraphicFramePr>
          <p:nvPr/>
        </p:nvGraphicFramePr>
        <p:xfrm>
          <a:off x="585346" y="1952553"/>
          <a:ext cx="5201920" cy="2390140"/>
        </p:xfrm>
        <a:graphic>
          <a:graphicData uri="http://schemas.openxmlformats.org/drawingml/2006/table">
            <a:tbl>
              <a:tblPr firstRow="1" firstCol="1" bandRow="1">
                <a:tableStyleId>{5C22544A-7EE6-4342-B048-85BDC9FD1C3A}</a:tableStyleId>
              </a:tblPr>
              <a:tblGrid>
                <a:gridCol w="1078865"/>
                <a:gridCol w="4123055"/>
              </a:tblGrid>
              <a:tr h="0">
                <a:tc>
                  <a:txBody>
                    <a:bodyPr/>
                    <a:lstStyle/>
                    <a:p>
                      <a:pPr marL="0" marR="0">
                        <a:lnSpc>
                          <a:spcPts val="1300"/>
                        </a:lnSpc>
                        <a:spcBef>
                          <a:spcPts val="0"/>
                        </a:spcBef>
                        <a:spcAft>
                          <a:spcPts val="0"/>
                        </a:spcAft>
                      </a:pPr>
                      <a:r>
                        <a:rPr lang="en-US" sz="1100" dirty="0">
                          <a:effectLst/>
                        </a:rPr>
                        <a:t>Abbreviation</a:t>
                      </a:r>
                      <a:endParaRPr lang="en-US" sz="1100" b="1" dirty="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Description</a:t>
                      </a:r>
                      <a:endParaRPr lang="en-US" sz="1100" b="1">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AC</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Arts and crafts</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AP</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457200" marR="0" indent="-457200">
                        <a:spcBef>
                          <a:spcPts val="0"/>
                        </a:spcBef>
                        <a:spcAft>
                          <a:spcPts val="0"/>
                        </a:spcAft>
                      </a:pPr>
                      <a:r>
                        <a:rPr lang="en-US" sz="1100">
                          <a:effectLst/>
                        </a:rPr>
                        <a:t>Automotive products</a:t>
                      </a:r>
                      <a:endParaRPr lang="en-US" sz="12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HM</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Home maintenance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HO </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Home office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IH</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Inside the home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LY</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Lawn and yard</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PC </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dirty="0">
                          <a:effectLst/>
                        </a:rPr>
                        <a:t>Personal care</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PE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Pesticides</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PT</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dirty="0">
                          <a:effectLst/>
                        </a:rPr>
                        <a:t>Pet-related products</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tc>
              </a:tr>
            </a:tbl>
          </a:graphicData>
        </a:graphic>
      </p:graphicFrame>
      <p:sp>
        <p:nvSpPr>
          <p:cNvPr id="3" name="Rectangle 2"/>
          <p:cNvSpPr/>
          <p:nvPr/>
        </p:nvSpPr>
        <p:spPr>
          <a:xfrm>
            <a:off x="585346" y="1623373"/>
            <a:ext cx="3980770" cy="369332"/>
          </a:xfrm>
          <a:prstGeom prst="rect">
            <a:avLst/>
          </a:prstGeom>
        </p:spPr>
        <p:txBody>
          <a:bodyPr wrap="none">
            <a:spAutoFit/>
          </a:bodyPr>
          <a:lstStyle/>
          <a:p>
            <a:r>
              <a:rPr lang="en-US" b="1" dirty="0">
                <a:latin typeface="+mj-lt"/>
                <a:ea typeface="Times New Roman" panose="02020603050405020304" pitchFamily="18" charset="0"/>
              </a:rPr>
              <a:t>Two-letter codes for general categories</a:t>
            </a:r>
            <a:endParaRPr lang="en-US" b="1" dirty="0">
              <a:latin typeface="+mj-lt"/>
            </a:endParaRPr>
          </a:p>
        </p:txBody>
      </p:sp>
      <p:sp>
        <p:nvSpPr>
          <p:cNvPr id="6" name="Rectangle 5"/>
          <p:cNvSpPr/>
          <p:nvPr/>
        </p:nvSpPr>
        <p:spPr>
          <a:xfrm>
            <a:off x="194646" y="1277917"/>
            <a:ext cx="1645387" cy="369332"/>
          </a:xfrm>
          <a:prstGeom prst="rect">
            <a:avLst/>
          </a:prstGeom>
        </p:spPr>
        <p:txBody>
          <a:bodyPr wrap="none">
            <a:spAutoFit/>
          </a:bodyPr>
          <a:lstStyle/>
          <a:p>
            <a:r>
              <a:rPr lang="en-US" b="1" dirty="0" smtClean="0">
                <a:latin typeface="+mj-lt"/>
                <a:ea typeface="Times New Roman" panose="02020603050405020304" pitchFamily="18" charset="0"/>
              </a:rPr>
              <a:t>“P” for Product</a:t>
            </a:r>
            <a:endParaRPr lang="en-US" b="1" dirty="0">
              <a:latin typeface="+mj-lt"/>
            </a:endParaRPr>
          </a:p>
        </p:txBody>
      </p:sp>
      <p:sp>
        <p:nvSpPr>
          <p:cNvPr id="13" name="Rectangle 12"/>
          <p:cNvSpPr/>
          <p:nvPr/>
        </p:nvSpPr>
        <p:spPr>
          <a:xfrm>
            <a:off x="3252853" y="6447921"/>
            <a:ext cx="1050480" cy="369332"/>
          </a:xfrm>
          <a:prstGeom prst="rect">
            <a:avLst/>
          </a:prstGeom>
        </p:spPr>
        <p:txBody>
          <a:bodyPr wrap="none">
            <a:spAutoFit/>
          </a:bodyPr>
          <a:lstStyle/>
          <a:p>
            <a:pPr marL="457200" marR="0" indent="0">
              <a:spcBef>
                <a:spcPts val="300"/>
              </a:spcBef>
              <a:spcAft>
                <a:spcPts val="1100"/>
              </a:spcAft>
            </a:pPr>
            <a:r>
              <a:rPr lang="en-US" b="1" dirty="0" smtClean="0">
                <a:solidFill>
                  <a:srgbClr val="000000"/>
                </a:solidFill>
                <a:latin typeface="+mj-lt"/>
                <a:ea typeface="Times New Roman" panose="02020603050405020304" pitchFamily="18" charset="0"/>
              </a:rPr>
              <a:t>P.PC</a:t>
            </a:r>
            <a:endParaRPr lang="en-US" b="1" dirty="0">
              <a:solidFill>
                <a:srgbClr val="000000"/>
              </a:solidFill>
              <a:effectLst/>
              <a:latin typeface="+mj-lt"/>
              <a:ea typeface="Times New Roman" panose="02020603050405020304" pitchFamily="18" charset="0"/>
            </a:endParaRPr>
          </a:p>
        </p:txBody>
      </p:sp>
      <p:sp>
        <p:nvSpPr>
          <p:cNvPr id="15" name="TextBox 14"/>
          <p:cNvSpPr txBox="1"/>
          <p:nvPr/>
        </p:nvSpPr>
        <p:spPr>
          <a:xfrm>
            <a:off x="230690" y="5893923"/>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Tables B1-B3.</a:t>
            </a:r>
            <a:endParaRPr lang="en-US" sz="1400" i="1" dirty="0">
              <a:solidFill>
                <a:schemeClr val="bg1">
                  <a:lumMod val="50000"/>
                </a:schemeClr>
              </a:solidFill>
            </a:endParaRPr>
          </a:p>
        </p:txBody>
      </p:sp>
    </p:spTree>
    <p:extLst>
      <p:ext uri="{BB962C8B-B14F-4D97-AF65-F5344CB8AC3E}">
        <p14:creationId xmlns:p14="http://schemas.microsoft.com/office/powerpoint/2010/main" val="1246667256"/>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580008" y="134917"/>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SHEDS-HT Default Product Sources</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graphicFrame>
        <p:nvGraphicFramePr>
          <p:cNvPr id="2" name="Table 1"/>
          <p:cNvGraphicFramePr>
            <a:graphicFrameLocks noGrp="1"/>
          </p:cNvGraphicFramePr>
          <p:nvPr/>
        </p:nvGraphicFramePr>
        <p:xfrm>
          <a:off x="585346" y="1952553"/>
          <a:ext cx="5201920" cy="2390140"/>
        </p:xfrm>
        <a:graphic>
          <a:graphicData uri="http://schemas.openxmlformats.org/drawingml/2006/table">
            <a:tbl>
              <a:tblPr firstRow="1" firstCol="1" bandRow="1">
                <a:tableStyleId>{5C22544A-7EE6-4342-B048-85BDC9FD1C3A}</a:tableStyleId>
              </a:tblPr>
              <a:tblGrid>
                <a:gridCol w="1078865"/>
                <a:gridCol w="4123055"/>
              </a:tblGrid>
              <a:tr h="0">
                <a:tc>
                  <a:txBody>
                    <a:bodyPr/>
                    <a:lstStyle/>
                    <a:p>
                      <a:pPr marL="0" marR="0">
                        <a:lnSpc>
                          <a:spcPts val="1300"/>
                        </a:lnSpc>
                        <a:spcBef>
                          <a:spcPts val="0"/>
                        </a:spcBef>
                        <a:spcAft>
                          <a:spcPts val="0"/>
                        </a:spcAft>
                      </a:pPr>
                      <a:r>
                        <a:rPr lang="en-US" sz="1100" dirty="0">
                          <a:effectLst/>
                        </a:rPr>
                        <a:t>Abbreviation</a:t>
                      </a:r>
                      <a:endParaRPr lang="en-US" sz="1100" b="1" dirty="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Description</a:t>
                      </a:r>
                      <a:endParaRPr lang="en-US" sz="1100" b="1">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AC</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Arts and crafts</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AP</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457200" marR="0" indent="-457200">
                        <a:spcBef>
                          <a:spcPts val="0"/>
                        </a:spcBef>
                        <a:spcAft>
                          <a:spcPts val="0"/>
                        </a:spcAft>
                      </a:pPr>
                      <a:r>
                        <a:rPr lang="en-US" sz="1100">
                          <a:effectLst/>
                        </a:rPr>
                        <a:t>Automotive products</a:t>
                      </a:r>
                      <a:endParaRPr lang="en-US" sz="12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HM</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Home maintenance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HO </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Home office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IH</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Inside the home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LY</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Lawn and yard</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PC </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dirty="0">
                          <a:effectLst/>
                        </a:rPr>
                        <a:t>Personal care</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PE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Pesticides</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PT</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dirty="0">
                          <a:effectLst/>
                        </a:rPr>
                        <a:t>Pet-related products</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tc>
              </a:tr>
            </a:tbl>
          </a:graphicData>
        </a:graphic>
      </p:graphicFrame>
      <p:sp>
        <p:nvSpPr>
          <p:cNvPr id="3" name="Rectangle 2"/>
          <p:cNvSpPr/>
          <p:nvPr/>
        </p:nvSpPr>
        <p:spPr>
          <a:xfrm>
            <a:off x="585346" y="1623373"/>
            <a:ext cx="3980770" cy="369332"/>
          </a:xfrm>
          <a:prstGeom prst="rect">
            <a:avLst/>
          </a:prstGeom>
        </p:spPr>
        <p:txBody>
          <a:bodyPr wrap="none">
            <a:spAutoFit/>
          </a:bodyPr>
          <a:lstStyle/>
          <a:p>
            <a:r>
              <a:rPr lang="en-US" b="1" dirty="0">
                <a:latin typeface="+mj-lt"/>
                <a:ea typeface="Times New Roman" panose="02020603050405020304" pitchFamily="18" charset="0"/>
              </a:rPr>
              <a:t>Two-letter codes for general categories</a:t>
            </a:r>
            <a:endParaRPr lang="en-US" b="1" dirty="0">
              <a:latin typeface="+mj-lt"/>
            </a:endParaRPr>
          </a:p>
        </p:txBody>
      </p:sp>
      <p:sp>
        <p:nvSpPr>
          <p:cNvPr id="6" name="Rectangle 5"/>
          <p:cNvSpPr/>
          <p:nvPr/>
        </p:nvSpPr>
        <p:spPr>
          <a:xfrm>
            <a:off x="194646" y="1277917"/>
            <a:ext cx="1645387" cy="369332"/>
          </a:xfrm>
          <a:prstGeom prst="rect">
            <a:avLst/>
          </a:prstGeom>
        </p:spPr>
        <p:txBody>
          <a:bodyPr wrap="none">
            <a:spAutoFit/>
          </a:bodyPr>
          <a:lstStyle/>
          <a:p>
            <a:r>
              <a:rPr lang="en-US" b="1" dirty="0" smtClean="0">
                <a:latin typeface="+mj-lt"/>
                <a:ea typeface="Times New Roman" panose="02020603050405020304" pitchFamily="18" charset="0"/>
              </a:rPr>
              <a:t>“P” for Product</a:t>
            </a:r>
            <a:endParaRPr lang="en-US" b="1" dirty="0">
              <a:latin typeface="+mj-lt"/>
            </a:endParaRPr>
          </a:p>
        </p:txBody>
      </p:sp>
      <p:sp>
        <p:nvSpPr>
          <p:cNvPr id="7" name="Rectangle 6"/>
          <p:cNvSpPr/>
          <p:nvPr/>
        </p:nvSpPr>
        <p:spPr>
          <a:xfrm>
            <a:off x="3186306" y="755933"/>
            <a:ext cx="4024628" cy="369332"/>
          </a:xfrm>
          <a:prstGeom prst="rect">
            <a:avLst/>
          </a:prstGeom>
        </p:spPr>
        <p:txBody>
          <a:bodyPr wrap="none">
            <a:spAutoFit/>
          </a:bodyPr>
          <a:lstStyle/>
          <a:p>
            <a:pPr marL="457200" marR="0" indent="0">
              <a:spcBef>
                <a:spcPts val="300"/>
              </a:spcBef>
              <a:spcAft>
                <a:spcPts val="1100"/>
              </a:spcAft>
            </a:pPr>
            <a:r>
              <a:rPr lang="en-US" b="1" dirty="0" smtClean="0">
                <a:solidFill>
                  <a:srgbClr val="000000"/>
                </a:solidFill>
                <a:latin typeface="+mj-lt"/>
                <a:ea typeface="Times New Roman" panose="02020603050405020304" pitchFamily="18" charset="0"/>
              </a:rPr>
              <a:t>Three digit </a:t>
            </a:r>
            <a:r>
              <a:rPr lang="en-US" b="1" dirty="0">
                <a:solidFill>
                  <a:srgbClr val="000000"/>
                </a:solidFill>
                <a:latin typeface="+mj-lt"/>
                <a:ea typeface="Times New Roman" panose="02020603050405020304" pitchFamily="18" charset="0"/>
              </a:rPr>
              <a:t>c</a:t>
            </a:r>
            <a:r>
              <a:rPr lang="en-US" b="1" dirty="0" smtClean="0">
                <a:solidFill>
                  <a:srgbClr val="000000"/>
                </a:solidFill>
                <a:latin typeface="+mj-lt"/>
                <a:ea typeface="Times New Roman" panose="02020603050405020304" pitchFamily="18" charset="0"/>
              </a:rPr>
              <a:t>odes for product types</a:t>
            </a:r>
            <a:endParaRPr lang="en-US" b="1" dirty="0">
              <a:solidFill>
                <a:srgbClr val="000000"/>
              </a:solidFill>
              <a:effectLst/>
              <a:latin typeface="+mj-lt"/>
              <a:ea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918327467"/>
              </p:ext>
            </p:extLst>
          </p:nvPr>
        </p:nvGraphicFramePr>
        <p:xfrm>
          <a:off x="2615303" y="1277917"/>
          <a:ext cx="5791883" cy="3657756"/>
        </p:xfrm>
        <a:graphic>
          <a:graphicData uri="http://schemas.openxmlformats.org/drawingml/2006/table">
            <a:tbl>
              <a:tblPr firstRow="1" firstCol="1" bandRow="1">
                <a:tableStyleId>{5C22544A-7EE6-4342-B048-85BDC9FD1C3A}</a:tableStyleId>
              </a:tblPr>
              <a:tblGrid>
                <a:gridCol w="701090"/>
                <a:gridCol w="2083469"/>
                <a:gridCol w="663344"/>
                <a:gridCol w="2343980"/>
              </a:tblGrid>
              <a:tr h="183036">
                <a:tc>
                  <a:txBody>
                    <a:bodyPr/>
                    <a:lstStyle/>
                    <a:p>
                      <a:pPr marL="0" marR="0">
                        <a:spcBef>
                          <a:spcPts val="0"/>
                        </a:spcBef>
                        <a:spcAft>
                          <a:spcPts val="0"/>
                        </a:spcAft>
                      </a:pPr>
                      <a:r>
                        <a:rPr lang="en-US" sz="1100" dirty="0">
                          <a:effectLst/>
                        </a:rPr>
                        <a:t> Code</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Description </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 Code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Description </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dirty="0">
                          <a:effectLst/>
                        </a:rPr>
                        <a:t>P.AC.010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arts and crafts adhesive</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P.LY.070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lawnmower fluids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arts and crafts cleaner</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P.LY.080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mulch</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P.AC.030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arts and crafts finish</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P.LY.090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pool chemicals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P.AC.040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arts and crafts paint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P.LY.100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potting soil</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P.AC.050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body paint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P.LY.110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surface deicer</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P.AC.060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bubble solution</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P.LY.120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trees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P.AC.070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craft kit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P.PC.010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acne spot treatment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P.AC.080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crayons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aftershave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P.AC.090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dye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P.PC.030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baby lotion</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P.AC.100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fabric paints and sealers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P.PC.040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baby oil</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P.AC.110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finger paint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P.PC.050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baby powder</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flocking</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P.PC.060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baby shampoo</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P.AC.130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fogger</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P.PC.070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baby wash</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P.AC.140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glaze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P.PC.080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baby wipes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P.AC.150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gun cleaner</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P.PC.090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bar soap</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P.AC.160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pens and markers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P.PC.100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bath oil</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P.AC.170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play dough</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P.PC.110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bath paints/crayons</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P.AP.010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antifreeze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P.PC.120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bath salts</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P.AP.020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auto air freshener</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P.PC.130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bite relief</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bl>
          </a:graphicData>
        </a:graphic>
      </p:graphicFrame>
      <p:sp>
        <p:nvSpPr>
          <p:cNvPr id="13" name="Rectangle 12"/>
          <p:cNvSpPr/>
          <p:nvPr/>
        </p:nvSpPr>
        <p:spPr>
          <a:xfrm>
            <a:off x="3252853" y="6447921"/>
            <a:ext cx="1462452" cy="369332"/>
          </a:xfrm>
          <a:prstGeom prst="rect">
            <a:avLst/>
          </a:prstGeom>
        </p:spPr>
        <p:txBody>
          <a:bodyPr wrap="none">
            <a:spAutoFit/>
          </a:bodyPr>
          <a:lstStyle/>
          <a:p>
            <a:pPr marL="457200" marR="0" indent="0">
              <a:spcBef>
                <a:spcPts val="300"/>
              </a:spcBef>
              <a:spcAft>
                <a:spcPts val="1100"/>
              </a:spcAft>
            </a:pPr>
            <a:r>
              <a:rPr lang="en-US" b="1" dirty="0" smtClean="0">
                <a:solidFill>
                  <a:srgbClr val="000000"/>
                </a:solidFill>
                <a:latin typeface="+mj-lt"/>
                <a:ea typeface="Times New Roman" panose="02020603050405020304" pitchFamily="18" charset="0"/>
              </a:rPr>
              <a:t>P.PC.100</a:t>
            </a:r>
            <a:endParaRPr lang="en-US" b="1" dirty="0">
              <a:solidFill>
                <a:srgbClr val="000000"/>
              </a:solidFill>
              <a:effectLst/>
              <a:latin typeface="+mj-lt"/>
              <a:ea typeface="Times New Roman" panose="02020603050405020304" pitchFamily="18" charset="0"/>
            </a:endParaRPr>
          </a:p>
        </p:txBody>
      </p:sp>
      <p:sp>
        <p:nvSpPr>
          <p:cNvPr id="15" name="TextBox 14"/>
          <p:cNvSpPr txBox="1"/>
          <p:nvPr/>
        </p:nvSpPr>
        <p:spPr>
          <a:xfrm>
            <a:off x="230690" y="5893923"/>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Tables B1-B3.</a:t>
            </a:r>
            <a:endParaRPr lang="en-US" sz="1400" i="1" dirty="0">
              <a:solidFill>
                <a:schemeClr val="bg1">
                  <a:lumMod val="50000"/>
                </a:schemeClr>
              </a:solidFill>
            </a:endParaRPr>
          </a:p>
        </p:txBody>
      </p:sp>
    </p:spTree>
    <p:extLst>
      <p:ext uri="{BB962C8B-B14F-4D97-AF65-F5344CB8AC3E}">
        <p14:creationId xmlns:p14="http://schemas.microsoft.com/office/powerpoint/2010/main" val="1126191299"/>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580008" y="134917"/>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SHEDS-HT Default Product Sources</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35699735"/>
              </p:ext>
            </p:extLst>
          </p:nvPr>
        </p:nvGraphicFramePr>
        <p:xfrm>
          <a:off x="585346" y="1952553"/>
          <a:ext cx="5201920" cy="2390140"/>
        </p:xfrm>
        <a:graphic>
          <a:graphicData uri="http://schemas.openxmlformats.org/drawingml/2006/table">
            <a:tbl>
              <a:tblPr firstRow="1" firstCol="1" bandRow="1">
                <a:tableStyleId>{5C22544A-7EE6-4342-B048-85BDC9FD1C3A}</a:tableStyleId>
              </a:tblPr>
              <a:tblGrid>
                <a:gridCol w="1078865"/>
                <a:gridCol w="4123055"/>
              </a:tblGrid>
              <a:tr h="0">
                <a:tc>
                  <a:txBody>
                    <a:bodyPr/>
                    <a:lstStyle/>
                    <a:p>
                      <a:pPr marL="0" marR="0">
                        <a:lnSpc>
                          <a:spcPts val="1300"/>
                        </a:lnSpc>
                        <a:spcBef>
                          <a:spcPts val="0"/>
                        </a:spcBef>
                        <a:spcAft>
                          <a:spcPts val="0"/>
                        </a:spcAft>
                      </a:pPr>
                      <a:r>
                        <a:rPr lang="en-US" sz="1100" dirty="0">
                          <a:effectLst/>
                        </a:rPr>
                        <a:t>Abbreviation</a:t>
                      </a:r>
                      <a:endParaRPr lang="en-US" sz="1100" b="1" dirty="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Description</a:t>
                      </a:r>
                      <a:endParaRPr lang="en-US" sz="1100" b="1">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AC</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Arts and crafts</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AP</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457200" marR="0" indent="-457200">
                        <a:spcBef>
                          <a:spcPts val="0"/>
                        </a:spcBef>
                        <a:spcAft>
                          <a:spcPts val="0"/>
                        </a:spcAft>
                      </a:pPr>
                      <a:r>
                        <a:rPr lang="en-US" sz="1100">
                          <a:effectLst/>
                        </a:rPr>
                        <a:t>Automotive products</a:t>
                      </a:r>
                      <a:endParaRPr lang="en-US" sz="12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HM</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Home maintenance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HO </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Home office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IH</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Inside the home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LY</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Lawn and yard</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PC </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dirty="0">
                          <a:effectLst/>
                        </a:rPr>
                        <a:t>Personal care</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PE</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a:effectLst/>
                        </a:rPr>
                        <a:t>Pesticides</a:t>
                      </a:r>
                      <a:endParaRPr lang="en-US" sz="1000">
                        <a:effectLst/>
                        <a:latin typeface="Times New Roman" panose="02020603050405020304" pitchFamily="18" charset="0"/>
                        <a:ea typeface="Times New Roman" panose="02020603050405020304" pitchFamily="18" charset="0"/>
                      </a:endParaRPr>
                    </a:p>
                  </a:txBody>
                  <a:tcPr marL="36830" marR="36830" marT="36830" marB="36830"/>
                </a:tc>
              </a:tr>
              <a:tr h="0">
                <a:tc>
                  <a:txBody>
                    <a:bodyPr/>
                    <a:lstStyle/>
                    <a:p>
                      <a:pPr marL="0" marR="0">
                        <a:lnSpc>
                          <a:spcPts val="1300"/>
                        </a:lnSpc>
                        <a:spcBef>
                          <a:spcPts val="0"/>
                        </a:spcBef>
                        <a:spcAft>
                          <a:spcPts val="0"/>
                        </a:spcAft>
                      </a:pPr>
                      <a:r>
                        <a:rPr lang="en-US" sz="1100">
                          <a:effectLst/>
                        </a:rPr>
                        <a:t>PT</a:t>
                      </a:r>
                      <a:endParaRPr lang="en-US" sz="1000">
                        <a:effectLst/>
                        <a:latin typeface="Times New Roman" panose="02020603050405020304" pitchFamily="18" charset="0"/>
                        <a:ea typeface="Times New Roman" panose="02020603050405020304" pitchFamily="18" charset="0"/>
                      </a:endParaRPr>
                    </a:p>
                  </a:txBody>
                  <a:tcPr marL="36830" marR="36830" marT="36830" marB="36830"/>
                </a:tc>
                <a:tc>
                  <a:txBody>
                    <a:bodyPr/>
                    <a:lstStyle/>
                    <a:p>
                      <a:pPr marL="0" marR="0">
                        <a:lnSpc>
                          <a:spcPts val="1300"/>
                        </a:lnSpc>
                        <a:spcBef>
                          <a:spcPts val="0"/>
                        </a:spcBef>
                        <a:spcAft>
                          <a:spcPts val="0"/>
                        </a:spcAft>
                      </a:pPr>
                      <a:r>
                        <a:rPr lang="en-US" sz="1100" dirty="0">
                          <a:effectLst/>
                        </a:rPr>
                        <a:t>Pet-related products</a:t>
                      </a:r>
                      <a:endParaRPr lang="en-US" sz="1000" dirty="0">
                        <a:effectLst/>
                        <a:latin typeface="Times New Roman" panose="02020603050405020304" pitchFamily="18" charset="0"/>
                        <a:ea typeface="Times New Roman" panose="02020603050405020304" pitchFamily="18" charset="0"/>
                      </a:endParaRPr>
                    </a:p>
                  </a:txBody>
                  <a:tcPr marL="36830" marR="36830" marT="36830" marB="36830"/>
                </a:tc>
              </a:tr>
            </a:tbl>
          </a:graphicData>
        </a:graphic>
      </p:graphicFrame>
      <p:sp>
        <p:nvSpPr>
          <p:cNvPr id="3" name="Rectangle 2"/>
          <p:cNvSpPr/>
          <p:nvPr/>
        </p:nvSpPr>
        <p:spPr>
          <a:xfrm>
            <a:off x="585346" y="1623373"/>
            <a:ext cx="3980770" cy="369332"/>
          </a:xfrm>
          <a:prstGeom prst="rect">
            <a:avLst/>
          </a:prstGeom>
        </p:spPr>
        <p:txBody>
          <a:bodyPr wrap="none">
            <a:spAutoFit/>
          </a:bodyPr>
          <a:lstStyle/>
          <a:p>
            <a:r>
              <a:rPr lang="en-US" b="1" dirty="0">
                <a:latin typeface="+mj-lt"/>
                <a:ea typeface="Times New Roman" panose="02020603050405020304" pitchFamily="18" charset="0"/>
              </a:rPr>
              <a:t>Two-letter codes for general categories</a:t>
            </a:r>
            <a:endParaRPr lang="en-US" b="1" dirty="0">
              <a:latin typeface="+mj-lt"/>
            </a:endParaRPr>
          </a:p>
        </p:txBody>
      </p:sp>
      <p:sp>
        <p:nvSpPr>
          <p:cNvPr id="6" name="Rectangle 5"/>
          <p:cNvSpPr/>
          <p:nvPr/>
        </p:nvSpPr>
        <p:spPr>
          <a:xfrm>
            <a:off x="194646" y="1277917"/>
            <a:ext cx="1645387" cy="369332"/>
          </a:xfrm>
          <a:prstGeom prst="rect">
            <a:avLst/>
          </a:prstGeom>
        </p:spPr>
        <p:txBody>
          <a:bodyPr wrap="none">
            <a:spAutoFit/>
          </a:bodyPr>
          <a:lstStyle/>
          <a:p>
            <a:r>
              <a:rPr lang="en-US" b="1" dirty="0" smtClean="0">
                <a:latin typeface="+mj-lt"/>
                <a:ea typeface="Times New Roman" panose="02020603050405020304" pitchFamily="18" charset="0"/>
              </a:rPr>
              <a:t>“P” for Product</a:t>
            </a:r>
            <a:endParaRPr lang="en-US" b="1" dirty="0">
              <a:latin typeface="+mj-lt"/>
            </a:endParaRPr>
          </a:p>
        </p:txBody>
      </p:sp>
      <p:sp>
        <p:nvSpPr>
          <p:cNvPr id="7" name="Rectangle 6"/>
          <p:cNvSpPr/>
          <p:nvPr/>
        </p:nvSpPr>
        <p:spPr>
          <a:xfrm>
            <a:off x="3186306" y="755933"/>
            <a:ext cx="4024628" cy="369332"/>
          </a:xfrm>
          <a:prstGeom prst="rect">
            <a:avLst/>
          </a:prstGeom>
        </p:spPr>
        <p:txBody>
          <a:bodyPr wrap="none">
            <a:spAutoFit/>
          </a:bodyPr>
          <a:lstStyle/>
          <a:p>
            <a:pPr marL="457200" marR="0" indent="0">
              <a:spcBef>
                <a:spcPts val="300"/>
              </a:spcBef>
              <a:spcAft>
                <a:spcPts val="1100"/>
              </a:spcAft>
            </a:pPr>
            <a:r>
              <a:rPr lang="en-US" b="1" dirty="0" smtClean="0">
                <a:solidFill>
                  <a:srgbClr val="000000"/>
                </a:solidFill>
                <a:latin typeface="+mj-lt"/>
                <a:ea typeface="Times New Roman" panose="02020603050405020304" pitchFamily="18" charset="0"/>
              </a:rPr>
              <a:t>Three digit codes for product types</a:t>
            </a:r>
            <a:endParaRPr lang="en-US" b="1" dirty="0">
              <a:solidFill>
                <a:srgbClr val="000000"/>
              </a:solidFill>
              <a:effectLst/>
              <a:latin typeface="+mj-lt"/>
              <a:ea typeface="Times New Roman" panose="02020603050405020304" pitchFamily="18" charset="0"/>
            </a:endParaRPr>
          </a:p>
        </p:txBody>
      </p:sp>
      <p:sp>
        <p:nvSpPr>
          <p:cNvPr id="12" name="Rectangle 11"/>
          <p:cNvSpPr/>
          <p:nvPr/>
        </p:nvSpPr>
        <p:spPr>
          <a:xfrm>
            <a:off x="2274046" y="5889248"/>
            <a:ext cx="4740144" cy="369332"/>
          </a:xfrm>
          <a:prstGeom prst="rect">
            <a:avLst/>
          </a:prstGeom>
        </p:spPr>
        <p:txBody>
          <a:bodyPr wrap="none">
            <a:spAutoFit/>
          </a:bodyPr>
          <a:lstStyle/>
          <a:p>
            <a:pPr marL="457200" marR="0" indent="0">
              <a:spcBef>
                <a:spcPts val="300"/>
              </a:spcBef>
              <a:spcAft>
                <a:spcPts val="1100"/>
              </a:spcAft>
            </a:pPr>
            <a:r>
              <a:rPr lang="en-US" b="1" dirty="0" smtClean="0">
                <a:solidFill>
                  <a:srgbClr val="000000"/>
                </a:solidFill>
                <a:latin typeface="+mj-lt"/>
                <a:ea typeface="Times New Roman" panose="02020603050405020304" pitchFamily="18" charset="0"/>
              </a:rPr>
              <a:t>Three digit codes for refined product types</a:t>
            </a:r>
            <a:endParaRPr lang="en-US" b="1" dirty="0">
              <a:solidFill>
                <a:srgbClr val="000000"/>
              </a:solidFill>
              <a:effectLst/>
              <a:latin typeface="+mj-lt"/>
              <a:ea typeface="Times New Roman" panose="02020603050405020304" pitchFamily="18" charset="0"/>
            </a:endParaRPr>
          </a:p>
        </p:txBody>
      </p:sp>
      <p:sp>
        <p:nvSpPr>
          <p:cNvPr id="13" name="Rectangle 12"/>
          <p:cNvSpPr/>
          <p:nvPr/>
        </p:nvSpPr>
        <p:spPr>
          <a:xfrm>
            <a:off x="3252853" y="6447921"/>
            <a:ext cx="1874424" cy="369332"/>
          </a:xfrm>
          <a:prstGeom prst="rect">
            <a:avLst/>
          </a:prstGeom>
        </p:spPr>
        <p:txBody>
          <a:bodyPr wrap="none">
            <a:spAutoFit/>
          </a:bodyPr>
          <a:lstStyle/>
          <a:p>
            <a:pPr marL="457200" marR="0" indent="0">
              <a:spcBef>
                <a:spcPts val="300"/>
              </a:spcBef>
              <a:spcAft>
                <a:spcPts val="1100"/>
              </a:spcAft>
            </a:pPr>
            <a:r>
              <a:rPr lang="en-US" b="1" dirty="0" smtClean="0">
                <a:solidFill>
                  <a:srgbClr val="000000"/>
                </a:solidFill>
                <a:latin typeface="+mj-lt"/>
                <a:ea typeface="Times New Roman" panose="02020603050405020304" pitchFamily="18" charset="0"/>
              </a:rPr>
              <a:t>P.PC.100.029</a:t>
            </a:r>
            <a:endParaRPr lang="en-US" b="1" dirty="0">
              <a:solidFill>
                <a:srgbClr val="000000"/>
              </a:solidFill>
              <a:effectLst/>
              <a:latin typeface="+mj-lt"/>
              <a:ea typeface="Times New Roman" panose="02020603050405020304" pitchFamily="18" charset="0"/>
            </a:endParaRPr>
          </a:p>
        </p:txBody>
      </p:sp>
      <p:sp>
        <p:nvSpPr>
          <p:cNvPr id="15" name="TextBox 14"/>
          <p:cNvSpPr txBox="1"/>
          <p:nvPr/>
        </p:nvSpPr>
        <p:spPr>
          <a:xfrm>
            <a:off x="230690" y="5893923"/>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Tables B1-B3.</a:t>
            </a:r>
            <a:endParaRPr lang="en-US" sz="1400" i="1" dirty="0">
              <a:solidFill>
                <a:schemeClr val="bg1">
                  <a:lumMod val="50000"/>
                </a:schemeClr>
              </a:solidFill>
            </a:endParaRPr>
          </a:p>
        </p:txBody>
      </p:sp>
      <p:sp>
        <p:nvSpPr>
          <p:cNvPr id="11" name="TextBox 10"/>
          <p:cNvSpPr txBox="1"/>
          <p:nvPr/>
        </p:nvSpPr>
        <p:spPr>
          <a:xfrm>
            <a:off x="5253191" y="6360114"/>
            <a:ext cx="3890809" cy="369332"/>
          </a:xfrm>
          <a:prstGeom prst="rect">
            <a:avLst/>
          </a:prstGeom>
          <a:noFill/>
        </p:spPr>
        <p:txBody>
          <a:bodyPr wrap="none" rtlCol="0">
            <a:spAutoFit/>
          </a:bodyPr>
          <a:lstStyle/>
          <a:p>
            <a:r>
              <a:rPr lang="en-US" b="1" dirty="0" smtClean="0">
                <a:solidFill>
                  <a:srgbClr val="D53E4F"/>
                </a:solidFill>
              </a:rPr>
              <a:t>323 Product Sources (Categories)</a:t>
            </a:r>
            <a:endParaRPr lang="en-US" b="1" dirty="0">
              <a:solidFill>
                <a:srgbClr val="D53E4F"/>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1678418924"/>
              </p:ext>
            </p:extLst>
          </p:nvPr>
        </p:nvGraphicFramePr>
        <p:xfrm>
          <a:off x="2615303" y="1277917"/>
          <a:ext cx="5791883" cy="3657756"/>
        </p:xfrm>
        <a:graphic>
          <a:graphicData uri="http://schemas.openxmlformats.org/drawingml/2006/table">
            <a:tbl>
              <a:tblPr firstRow="1" firstCol="1" bandRow="1">
                <a:tableStyleId>{5C22544A-7EE6-4342-B048-85BDC9FD1C3A}</a:tableStyleId>
              </a:tblPr>
              <a:tblGrid>
                <a:gridCol w="701090"/>
                <a:gridCol w="2083469"/>
                <a:gridCol w="663344"/>
                <a:gridCol w="2343980"/>
              </a:tblGrid>
              <a:tr h="183036">
                <a:tc>
                  <a:txBody>
                    <a:bodyPr/>
                    <a:lstStyle/>
                    <a:p>
                      <a:pPr marL="0" marR="0">
                        <a:spcBef>
                          <a:spcPts val="0"/>
                        </a:spcBef>
                        <a:spcAft>
                          <a:spcPts val="0"/>
                        </a:spcAft>
                      </a:pPr>
                      <a:r>
                        <a:rPr lang="en-US" sz="1100" dirty="0">
                          <a:effectLst/>
                        </a:rPr>
                        <a:t> Code</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Description </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 Code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Description </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dirty="0">
                          <a:effectLst/>
                        </a:rPr>
                        <a:t>P.AC.010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arts and crafts adhesive</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P.LY.070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lawnmower fluids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arts and crafts cleaner</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P.LY.080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mulch</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P.AC.030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arts and crafts finish</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P.LY.090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pool chemicals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P.AC.040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arts and crafts paint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P.LY.100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potting soil</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P.AC.050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body paint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P.LY.110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surface deicer</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P.AC.060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bubble solution</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P.LY.120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trees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P.AC.070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craft kit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dirty="0">
                          <a:effectLst/>
                        </a:rPr>
                        <a:t>P.PC.010</a:t>
                      </a:r>
                      <a:endParaRPr lang="en-US" sz="1200" dirty="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acne spot treatment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P.AC.080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crayons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aftershave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P.AC.090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dye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P.PC.030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baby lotion</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P.AC.100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fabric paints and sealers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P.PC.040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baby oil</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P.AC.110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finger paint</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P.PC.050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baby powder</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flocking</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P.PC.060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baby shampoo</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P.AC.130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fogger</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P.PC.070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baby wash</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P.AC.140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glaze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P.PC.080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baby wipes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P.AC.150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gun cleaner</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P.PC.090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bar soap</a:t>
                      </a:r>
                      <a:endParaRPr lang="en-US" sz="120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P.AC.160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pens and markers</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P.PC.100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bath oil</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P.AC.170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play dough</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P.PC.110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bath paints/crayons</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P.AP.010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antifreeze</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P.PC.120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bath salts</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r h="182880">
                <a:tc>
                  <a:txBody>
                    <a:bodyPr/>
                    <a:lstStyle/>
                    <a:p>
                      <a:pPr marL="0" marR="0">
                        <a:spcBef>
                          <a:spcPts val="0"/>
                        </a:spcBef>
                        <a:spcAft>
                          <a:spcPts val="0"/>
                        </a:spcAft>
                      </a:pPr>
                      <a:r>
                        <a:rPr lang="en-US" sz="1100">
                          <a:effectLst/>
                        </a:rPr>
                        <a:t>P.AP.020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a:effectLst/>
                        </a:rPr>
                        <a:t>auto air freshener</a:t>
                      </a:r>
                      <a:endParaRPr lang="en-US" sz="1200">
                        <a:effectLst/>
                        <a:latin typeface="Times New Roman" panose="02020603050405020304" pitchFamily="18" charset="0"/>
                        <a:ea typeface="Times New Roman" panose="02020603050405020304" pitchFamily="18" charset="0"/>
                      </a:endParaRPr>
                    </a:p>
                  </a:txBody>
                  <a:tcPr marL="66829" marR="66829" marT="0" marB="0" anchor="b"/>
                </a:tc>
                <a:tc>
                  <a:txBody>
                    <a:bodyPr/>
                    <a:lstStyle/>
                    <a:p>
                      <a:pPr marL="0" marR="0">
                        <a:spcBef>
                          <a:spcPts val="0"/>
                        </a:spcBef>
                        <a:spcAft>
                          <a:spcPts val="0"/>
                        </a:spcAft>
                      </a:pPr>
                      <a:r>
                        <a:rPr lang="en-US" sz="1100">
                          <a:effectLst/>
                        </a:rPr>
                        <a:t>P.PC.130</a:t>
                      </a:r>
                      <a:endParaRPr lang="en-US" sz="1200">
                        <a:effectLst/>
                        <a:latin typeface="Times New Roman" panose="02020603050405020304" pitchFamily="18" charset="0"/>
                        <a:ea typeface="Times New Roman" panose="02020603050405020304" pitchFamily="18" charset="0"/>
                      </a:endParaRPr>
                    </a:p>
                  </a:txBody>
                  <a:tcPr marL="66829" marR="66829" marT="0" marB="0" anchor="ctr"/>
                </a:tc>
                <a:tc>
                  <a:txBody>
                    <a:bodyPr/>
                    <a:lstStyle/>
                    <a:p>
                      <a:pPr marL="0" marR="0">
                        <a:spcBef>
                          <a:spcPts val="0"/>
                        </a:spcBef>
                        <a:spcAft>
                          <a:spcPts val="0"/>
                        </a:spcAft>
                      </a:pPr>
                      <a:r>
                        <a:rPr lang="en-US" sz="1100" dirty="0">
                          <a:effectLst/>
                        </a:rPr>
                        <a:t>bite relief</a:t>
                      </a:r>
                      <a:endParaRPr lang="en-US" sz="1200" dirty="0">
                        <a:effectLst/>
                        <a:latin typeface="Times New Roman" panose="02020603050405020304" pitchFamily="18" charset="0"/>
                        <a:ea typeface="Times New Roman" panose="02020603050405020304" pitchFamily="18" charset="0"/>
                      </a:endParaRPr>
                    </a:p>
                  </a:txBody>
                  <a:tcPr marL="66829" marR="66829" marT="0" marB="0" anchor="b"/>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56643324"/>
              </p:ext>
            </p:extLst>
          </p:nvPr>
        </p:nvGraphicFramePr>
        <p:xfrm>
          <a:off x="1385046" y="2811373"/>
          <a:ext cx="5429250" cy="3147060"/>
        </p:xfrm>
        <a:graphic>
          <a:graphicData uri="http://schemas.openxmlformats.org/drawingml/2006/table">
            <a:tbl>
              <a:tblPr firstRow="1" firstCol="1" bandRow="1">
                <a:tableStyleId>{5C22544A-7EE6-4342-B048-85BDC9FD1C3A}</a:tableStyleId>
              </a:tblPr>
              <a:tblGrid>
                <a:gridCol w="609600"/>
                <a:gridCol w="2019300"/>
                <a:gridCol w="609600"/>
                <a:gridCol w="2190750"/>
              </a:tblGrid>
              <a:tr h="175260">
                <a:tc>
                  <a:txBody>
                    <a:bodyPr/>
                    <a:lstStyle/>
                    <a:p>
                      <a:pPr marL="0" marR="0">
                        <a:spcBef>
                          <a:spcPts val="0"/>
                        </a:spcBef>
                        <a:spcAft>
                          <a:spcPts val="0"/>
                        </a:spcAft>
                      </a:pPr>
                      <a:r>
                        <a:rPr lang="en-US" sz="1100" dirty="0">
                          <a:effectLst/>
                        </a:rPr>
                        <a:t> Code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Description </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Code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Description </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67640">
                <a:tc>
                  <a:txBody>
                    <a:bodyPr/>
                    <a:lstStyle/>
                    <a:p>
                      <a:pPr marL="0" marR="0">
                        <a:spcBef>
                          <a:spcPts val="0"/>
                        </a:spcBef>
                        <a:spcAft>
                          <a:spcPts val="0"/>
                        </a:spcAft>
                      </a:pPr>
                      <a:r>
                        <a:rPr lang="en-US" sz="1100">
                          <a:effectLst/>
                        </a:rPr>
                        <a:t>001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acne</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019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permanent</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002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algaecide</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pet</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003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chlorinating</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pet|spray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004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dandruff</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ph control</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005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exterior</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powder</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006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exterior|spray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professional</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007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gel</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shock</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008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gel|spray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skin</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009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interior</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dirty="0" err="1">
                          <a:effectLst/>
                        </a:rPr>
                        <a:t>skin|spray</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dirty="0">
                          <a:effectLst/>
                        </a:rPr>
                        <a:t>010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interior|spray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solid</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011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leave-in</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029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012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leave-in|spray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030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temporary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013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liquid</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031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temporary|spray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014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mousse</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099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other</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015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mousse|spray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100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children</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016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oil or diffuse</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101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children|spray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r>
              <a:tr h="175260">
                <a:tc>
                  <a:txBody>
                    <a:bodyPr/>
                    <a:lstStyle/>
                    <a:p>
                      <a:pPr marL="0" marR="0">
                        <a:spcBef>
                          <a:spcPts val="0"/>
                        </a:spcBef>
                        <a:spcAft>
                          <a:spcPts val="0"/>
                        </a:spcAft>
                      </a:pPr>
                      <a:r>
                        <a:rPr lang="en-US" sz="1100">
                          <a:effectLst/>
                        </a:rPr>
                        <a:t>018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100">
                          <a:effectLst/>
                        </a:rPr>
                        <a:t>other|spray</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a:effectLst/>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664446144"/>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 –Scenario File</a:t>
            </a:r>
          </a:p>
        </p:txBody>
      </p:sp>
      <p:pic>
        <p:nvPicPr>
          <p:cNvPr id="2" name="Picture 1"/>
          <p:cNvPicPr>
            <a:picLocks noChangeAspect="1"/>
          </p:cNvPicPr>
          <p:nvPr/>
        </p:nvPicPr>
        <p:blipFill>
          <a:blip r:embed="rId2"/>
          <a:stretch>
            <a:fillRect/>
          </a:stretch>
        </p:blipFill>
        <p:spPr>
          <a:xfrm>
            <a:off x="405306" y="1855694"/>
            <a:ext cx="8481116" cy="4468886"/>
          </a:xfrm>
          <a:prstGeom prst="rect">
            <a:avLst/>
          </a:prstGeom>
        </p:spPr>
      </p:pic>
      <p:sp>
        <p:nvSpPr>
          <p:cNvPr id="16" name="TextBox 15"/>
          <p:cNvSpPr txBox="1"/>
          <p:nvPr/>
        </p:nvSpPr>
        <p:spPr>
          <a:xfrm>
            <a:off x="7397652" y="580335"/>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3.3.10.</a:t>
            </a:r>
            <a:endParaRPr lang="en-US" sz="1400" i="1" dirty="0">
              <a:solidFill>
                <a:schemeClr val="bg1">
                  <a:lumMod val="50000"/>
                </a:schemeClr>
              </a:solidFill>
            </a:endParaRPr>
          </a:p>
        </p:txBody>
      </p:sp>
    </p:spTree>
    <p:extLst>
      <p:ext uri="{BB962C8B-B14F-4D97-AF65-F5344CB8AC3E}">
        <p14:creationId xmlns:p14="http://schemas.microsoft.com/office/powerpoint/2010/main" val="2693027210"/>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 –Scenario File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2"/>
          <a:stretch>
            <a:fillRect/>
          </a:stretch>
        </p:blipFill>
        <p:spPr>
          <a:xfrm>
            <a:off x="405306" y="1855694"/>
            <a:ext cx="8481116" cy="4468886"/>
          </a:xfrm>
          <a:prstGeom prst="rect">
            <a:avLst/>
          </a:prstGeom>
        </p:spPr>
      </p:pic>
      <p:sp>
        <p:nvSpPr>
          <p:cNvPr id="13" name="TextBox 12"/>
          <p:cNvSpPr txBox="1"/>
          <p:nvPr/>
        </p:nvSpPr>
        <p:spPr>
          <a:xfrm>
            <a:off x="720382" y="1409649"/>
            <a:ext cx="2133918" cy="369332"/>
          </a:xfrm>
          <a:prstGeom prst="rect">
            <a:avLst/>
          </a:prstGeom>
          <a:noFill/>
        </p:spPr>
        <p:txBody>
          <a:bodyPr wrap="none" rtlCol="0">
            <a:spAutoFit/>
          </a:bodyPr>
          <a:lstStyle/>
          <a:p>
            <a:r>
              <a:rPr lang="en-US" dirty="0" smtClean="0"/>
              <a:t>Source Information</a:t>
            </a:r>
            <a:endParaRPr lang="en-US" dirty="0"/>
          </a:p>
        </p:txBody>
      </p:sp>
      <p:sp>
        <p:nvSpPr>
          <p:cNvPr id="15" name="Rectangle 14"/>
          <p:cNvSpPr/>
          <p:nvPr/>
        </p:nvSpPr>
        <p:spPr>
          <a:xfrm>
            <a:off x="346442" y="1808045"/>
            <a:ext cx="2995252" cy="608180"/>
          </a:xfrm>
          <a:prstGeom prst="rect">
            <a:avLst/>
          </a:prstGeom>
          <a:noFill/>
          <a:ln w="38100">
            <a:solidFill>
              <a:srgbClr val="3288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397652" y="580335"/>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3.3.10.</a:t>
            </a:r>
            <a:endParaRPr lang="en-US" sz="1400" i="1" dirty="0">
              <a:solidFill>
                <a:schemeClr val="bg1">
                  <a:lumMod val="50000"/>
                </a:schemeClr>
              </a:solidFill>
            </a:endParaRPr>
          </a:p>
        </p:txBody>
      </p:sp>
    </p:spTree>
    <p:extLst>
      <p:ext uri="{BB962C8B-B14F-4D97-AF65-F5344CB8AC3E}">
        <p14:creationId xmlns:p14="http://schemas.microsoft.com/office/powerpoint/2010/main" val="1143375574"/>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 –Scenario File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2"/>
          <a:stretch>
            <a:fillRect/>
          </a:stretch>
        </p:blipFill>
        <p:spPr>
          <a:xfrm>
            <a:off x="405306" y="1855694"/>
            <a:ext cx="8481116" cy="4468886"/>
          </a:xfrm>
          <a:prstGeom prst="rect">
            <a:avLst/>
          </a:prstGeom>
        </p:spPr>
      </p:pic>
      <p:sp>
        <p:nvSpPr>
          <p:cNvPr id="3" name="Rectangle 2"/>
          <p:cNvSpPr/>
          <p:nvPr/>
        </p:nvSpPr>
        <p:spPr>
          <a:xfrm>
            <a:off x="3631841" y="1808045"/>
            <a:ext cx="5254581" cy="608180"/>
          </a:xfrm>
          <a:prstGeom prst="rect">
            <a:avLst/>
          </a:prstGeom>
          <a:noFill/>
          <a:ln w="38100">
            <a:solidFill>
              <a:srgbClr val="D53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96367" y="1326856"/>
            <a:ext cx="1210588" cy="369332"/>
          </a:xfrm>
          <a:prstGeom prst="rect">
            <a:avLst/>
          </a:prstGeom>
          <a:noFill/>
        </p:spPr>
        <p:txBody>
          <a:bodyPr wrap="none" rtlCol="0">
            <a:spAutoFit/>
          </a:bodyPr>
          <a:lstStyle/>
          <a:p>
            <a:r>
              <a:rPr lang="en-US" dirty="0" smtClean="0"/>
              <a:t>Scenarios</a:t>
            </a:r>
            <a:endParaRPr lang="en-US" dirty="0"/>
          </a:p>
        </p:txBody>
      </p:sp>
      <p:cxnSp>
        <p:nvCxnSpPr>
          <p:cNvPr id="7" name="Straight Arrow Connector 6"/>
          <p:cNvCxnSpPr/>
          <p:nvPr/>
        </p:nvCxnSpPr>
        <p:spPr>
          <a:xfrm>
            <a:off x="3341694" y="1400427"/>
            <a:ext cx="1706824" cy="2257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12457" y="954173"/>
            <a:ext cx="2858475" cy="369332"/>
          </a:xfrm>
          <a:prstGeom prst="rect">
            <a:avLst/>
          </a:prstGeom>
          <a:noFill/>
        </p:spPr>
        <p:txBody>
          <a:bodyPr wrap="none" rtlCol="0">
            <a:spAutoFit/>
          </a:bodyPr>
          <a:lstStyle/>
          <a:p>
            <a:r>
              <a:rPr lang="en-US" dirty="0" smtClean="0"/>
              <a:t>1=active for this source ID</a:t>
            </a:r>
            <a:endParaRPr lang="en-US" dirty="0"/>
          </a:p>
        </p:txBody>
      </p:sp>
      <p:sp>
        <p:nvSpPr>
          <p:cNvPr id="13" name="TextBox 12"/>
          <p:cNvSpPr txBox="1"/>
          <p:nvPr/>
        </p:nvSpPr>
        <p:spPr>
          <a:xfrm>
            <a:off x="720382" y="1409649"/>
            <a:ext cx="2133918" cy="369332"/>
          </a:xfrm>
          <a:prstGeom prst="rect">
            <a:avLst/>
          </a:prstGeom>
          <a:noFill/>
        </p:spPr>
        <p:txBody>
          <a:bodyPr wrap="none" rtlCol="0">
            <a:spAutoFit/>
          </a:bodyPr>
          <a:lstStyle/>
          <a:p>
            <a:r>
              <a:rPr lang="en-US" dirty="0" smtClean="0"/>
              <a:t>Source Information</a:t>
            </a:r>
            <a:endParaRPr lang="en-US" dirty="0"/>
          </a:p>
        </p:txBody>
      </p:sp>
      <p:sp>
        <p:nvSpPr>
          <p:cNvPr id="15" name="Rectangle 14"/>
          <p:cNvSpPr/>
          <p:nvPr/>
        </p:nvSpPr>
        <p:spPr>
          <a:xfrm>
            <a:off x="346442" y="1808045"/>
            <a:ext cx="2995252" cy="608180"/>
          </a:xfrm>
          <a:prstGeom prst="rect">
            <a:avLst/>
          </a:prstGeom>
          <a:noFill/>
          <a:ln w="38100">
            <a:solidFill>
              <a:srgbClr val="3288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397652" y="580335"/>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3.3.10.</a:t>
            </a:r>
            <a:endParaRPr lang="en-US" sz="1400" i="1" dirty="0">
              <a:solidFill>
                <a:schemeClr val="bg1">
                  <a:lumMod val="50000"/>
                </a:schemeClr>
              </a:solidFill>
            </a:endParaRPr>
          </a:p>
        </p:txBody>
      </p:sp>
      <p:sp>
        <p:nvSpPr>
          <p:cNvPr id="12" name="TextBox 11"/>
          <p:cNvSpPr txBox="1"/>
          <p:nvPr/>
        </p:nvSpPr>
        <p:spPr>
          <a:xfrm rot="5400000">
            <a:off x="1151828" y="6275595"/>
            <a:ext cx="646331" cy="646331"/>
          </a:xfrm>
          <a:prstGeom prst="rect">
            <a:avLst/>
          </a:prstGeom>
          <a:noFill/>
        </p:spPr>
        <p:txBody>
          <a:bodyPr wrap="none" rtlCol="0">
            <a:spAutoFit/>
          </a:bodyPr>
          <a:lstStyle/>
          <a:p>
            <a:r>
              <a:rPr lang="en-US" sz="3600" dirty="0" smtClean="0"/>
              <a:t>…</a:t>
            </a:r>
            <a:endParaRPr lang="en-US" sz="3600" dirty="0"/>
          </a:p>
        </p:txBody>
      </p:sp>
    </p:spTree>
    <p:extLst>
      <p:ext uri="{BB962C8B-B14F-4D97-AF65-F5344CB8AC3E}">
        <p14:creationId xmlns:p14="http://schemas.microsoft.com/office/powerpoint/2010/main" val="3858958864"/>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Source–Variable File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5" name="TextBox 4"/>
          <p:cNvSpPr txBox="1"/>
          <p:nvPr/>
        </p:nvSpPr>
        <p:spPr>
          <a:xfrm>
            <a:off x="7397652" y="683367"/>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3.3.12.</a:t>
            </a:r>
            <a:endParaRPr lang="en-US" sz="1400" i="1"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298985" y="1841627"/>
            <a:ext cx="8614395" cy="2456901"/>
          </a:xfrm>
          <a:prstGeom prst="rect">
            <a:avLst/>
          </a:prstGeom>
        </p:spPr>
      </p:pic>
    </p:spTree>
    <p:extLst>
      <p:ext uri="{BB962C8B-B14F-4D97-AF65-F5344CB8AC3E}">
        <p14:creationId xmlns:p14="http://schemas.microsoft.com/office/powerpoint/2010/main" val="1143752879"/>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Group 44"/>
          <p:cNvGrpSpPr>
            <a:grpSpLocks/>
          </p:cNvGrpSpPr>
          <p:nvPr/>
        </p:nvGrpSpPr>
        <p:grpSpPr bwMode="auto">
          <a:xfrm>
            <a:off x="1281113" y="1622425"/>
            <a:ext cx="7653337" cy="4703763"/>
            <a:chOff x="-30531" y="875682"/>
            <a:chExt cx="9183639" cy="5645277"/>
          </a:xfrm>
        </p:grpSpPr>
        <p:cxnSp>
          <p:nvCxnSpPr>
            <p:cNvPr id="46" name="Straight Arrow Connector 45"/>
            <p:cNvCxnSpPr/>
            <p:nvPr/>
          </p:nvCxnSpPr>
          <p:spPr>
            <a:xfrm>
              <a:off x="8339706" y="3579242"/>
              <a:ext cx="60958" cy="868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411837" y="3558284"/>
              <a:ext cx="2577363" cy="2274877"/>
            </a:xfrm>
            <a:prstGeom prst="straightConnector1">
              <a:avLst/>
            </a:prstGeom>
            <a:ln>
              <a:solidFill>
                <a:schemeClr val="tx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cxnSp>
          <p:nvCxnSpPr>
            <p:cNvPr id="48" name="Straight Arrow Connector 47"/>
            <p:cNvCxnSpPr/>
            <p:nvPr/>
          </p:nvCxnSpPr>
          <p:spPr>
            <a:xfrm flipH="1">
              <a:off x="3798367" y="3516368"/>
              <a:ext cx="2781189" cy="1587080"/>
            </a:xfrm>
            <a:prstGeom prst="straightConnector1">
              <a:avLst/>
            </a:prstGeom>
            <a:ln>
              <a:solidFill>
                <a:schemeClr val="tx2">
                  <a:lumMod val="60000"/>
                  <a:lumOff val="40000"/>
                </a:schemeClr>
              </a:solidFill>
              <a:tailEnd type="arrow"/>
            </a:ln>
          </p:spPr>
          <p:style>
            <a:lnRef idx="1">
              <a:schemeClr val="accent3"/>
            </a:lnRef>
            <a:fillRef idx="0">
              <a:schemeClr val="accent3"/>
            </a:fillRef>
            <a:effectRef idx="0">
              <a:schemeClr val="accent3"/>
            </a:effectRef>
            <a:fontRef idx="minor">
              <a:schemeClr val="tx1"/>
            </a:fontRef>
          </p:style>
        </p:cxnSp>
        <p:cxnSp>
          <p:nvCxnSpPr>
            <p:cNvPr id="50" name="Straight Arrow Connector 49"/>
            <p:cNvCxnSpPr/>
            <p:nvPr/>
          </p:nvCxnSpPr>
          <p:spPr>
            <a:xfrm flipH="1">
              <a:off x="4015528" y="3541137"/>
              <a:ext cx="3695553" cy="1884299"/>
            </a:xfrm>
            <a:prstGeom prst="straightConnector1">
              <a:avLst/>
            </a:prstGeom>
            <a:ln>
              <a:solidFill>
                <a:schemeClr val="tx2">
                  <a:lumMod val="60000"/>
                  <a:lumOff val="40000"/>
                </a:schemeClr>
              </a:solidFill>
              <a:tailEnd type="arrow"/>
            </a:ln>
          </p:spPr>
          <p:style>
            <a:lnRef idx="1">
              <a:schemeClr val="accent3"/>
            </a:lnRef>
            <a:fillRef idx="0">
              <a:schemeClr val="accent3"/>
            </a:fillRef>
            <a:effectRef idx="0">
              <a:schemeClr val="accent3"/>
            </a:effectRef>
            <a:fontRef idx="minor">
              <a:schemeClr val="tx1"/>
            </a:fontRef>
          </p:style>
        </p:cxnSp>
        <p:cxnSp>
          <p:nvCxnSpPr>
            <p:cNvPr id="52" name="Straight Arrow Connector 51"/>
            <p:cNvCxnSpPr/>
            <p:nvPr/>
          </p:nvCxnSpPr>
          <p:spPr>
            <a:xfrm flipV="1">
              <a:off x="3743123" y="2255088"/>
              <a:ext cx="2367821" cy="2594960"/>
            </a:xfrm>
            <a:prstGeom prst="straightConnector1">
              <a:avLst/>
            </a:prstGeom>
            <a:ln>
              <a:solidFill>
                <a:schemeClr val="tx2">
                  <a:lumMod val="60000"/>
                  <a:lumOff val="40000"/>
                </a:schemeClr>
              </a:solidFill>
              <a:tailEnd type="arrow"/>
            </a:ln>
          </p:spPr>
          <p:style>
            <a:lnRef idx="1">
              <a:schemeClr val="accent3"/>
            </a:lnRef>
            <a:fillRef idx="0">
              <a:schemeClr val="accent3"/>
            </a:fillRef>
            <a:effectRef idx="0">
              <a:schemeClr val="accent3"/>
            </a:effectRef>
            <a:fontRef idx="minor">
              <a:schemeClr val="tx1"/>
            </a:fontRef>
          </p:style>
        </p:cxnSp>
        <p:sp>
          <p:nvSpPr>
            <p:cNvPr id="53" name="Rectangle 52"/>
            <p:cNvSpPr/>
            <p:nvPr/>
          </p:nvSpPr>
          <p:spPr>
            <a:xfrm>
              <a:off x="-52" y="3786915"/>
              <a:ext cx="8928379" cy="63064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600"/>
            </a:p>
          </p:txBody>
        </p:sp>
        <p:sp>
          <p:nvSpPr>
            <p:cNvPr id="54" name="TextBox 53"/>
            <p:cNvSpPr txBox="1"/>
            <p:nvPr/>
          </p:nvSpPr>
          <p:spPr>
            <a:xfrm>
              <a:off x="4468900" y="875682"/>
              <a:ext cx="2480211" cy="415346"/>
            </a:xfrm>
            <a:prstGeom prst="rect">
              <a:avLst/>
            </a:prstGeom>
            <a:ln/>
          </p:spPr>
          <p:style>
            <a:lnRef idx="1">
              <a:schemeClr val="accent5"/>
            </a:lnRef>
            <a:fillRef idx="3">
              <a:schemeClr val="accent5"/>
            </a:fillRef>
            <a:effectRef idx="2">
              <a:schemeClr val="accent5"/>
            </a:effectRef>
            <a:fontRef idx="minor">
              <a:schemeClr val="lt1"/>
            </a:fontRef>
          </p:style>
          <p:txBody>
            <a:bodyPr wrap="none">
              <a:spAutoFit/>
            </a:bodyPr>
            <a:lstStyle/>
            <a:p>
              <a:pPr fontAlgn="auto">
                <a:spcBef>
                  <a:spcPts val="0"/>
                </a:spcBef>
                <a:spcAft>
                  <a:spcPts val="0"/>
                </a:spcAft>
                <a:defRPr/>
              </a:pPr>
              <a:r>
                <a:rPr lang="en-US" sz="1600" dirty="0"/>
                <a:t>Chemical Manufacture</a:t>
              </a:r>
            </a:p>
          </p:txBody>
        </p:sp>
        <p:cxnSp>
          <p:nvCxnSpPr>
            <p:cNvPr id="55" name="Straight Arrow Connector 54"/>
            <p:cNvCxnSpPr/>
            <p:nvPr/>
          </p:nvCxnSpPr>
          <p:spPr>
            <a:xfrm>
              <a:off x="5634714" y="1351996"/>
              <a:ext cx="380985" cy="3048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5943311" y="1586343"/>
              <a:ext cx="1600136" cy="609682"/>
            </a:xfrm>
            <a:prstGeom prst="ellipse">
              <a:avLst/>
            </a:prstGeom>
            <a:ln w="9525"/>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sz="1000" dirty="0"/>
                <a:t>Environmental Release</a:t>
              </a:r>
            </a:p>
          </p:txBody>
        </p:sp>
        <p:sp>
          <p:nvSpPr>
            <p:cNvPr id="58" name="Rectangle 57"/>
            <p:cNvSpPr/>
            <p:nvPr/>
          </p:nvSpPr>
          <p:spPr>
            <a:xfrm>
              <a:off x="6122374" y="3011476"/>
              <a:ext cx="990561" cy="381051"/>
            </a:xfrm>
            <a:prstGeom prst="rect">
              <a:avLst/>
            </a:prstGeom>
            <a:ln w="9525"/>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600" dirty="0">
                  <a:solidFill>
                    <a:schemeClr val="tx1"/>
                  </a:solidFill>
                </a:rPr>
                <a:t>Food</a:t>
              </a:r>
            </a:p>
          </p:txBody>
        </p:sp>
        <p:sp>
          <p:nvSpPr>
            <p:cNvPr id="59" name="Rectangle 58"/>
            <p:cNvSpPr/>
            <p:nvPr/>
          </p:nvSpPr>
          <p:spPr>
            <a:xfrm>
              <a:off x="7265329" y="2946697"/>
              <a:ext cx="1523939" cy="512514"/>
            </a:xfrm>
            <a:prstGeom prst="rect">
              <a:avLst/>
            </a:prstGeom>
            <a:ln w="9525"/>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r>
                <a:rPr lang="en-US" sz="1400" dirty="0">
                  <a:solidFill>
                    <a:schemeClr val="tx1"/>
                  </a:solidFill>
                </a:rPr>
                <a:t>Air, Soil, Water</a:t>
              </a:r>
            </a:p>
          </p:txBody>
        </p:sp>
        <p:sp>
          <p:nvSpPr>
            <p:cNvPr id="62" name="Isosceles Triangle 61"/>
            <p:cNvSpPr/>
            <p:nvPr/>
          </p:nvSpPr>
          <p:spPr>
            <a:xfrm>
              <a:off x="7695842" y="4516629"/>
              <a:ext cx="1447742" cy="1143154"/>
            </a:xfrm>
            <a:prstGeom prst="triangle">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sz="1600" dirty="0"/>
            </a:p>
          </p:txBody>
        </p:sp>
        <p:cxnSp>
          <p:nvCxnSpPr>
            <p:cNvPr id="63" name="Straight Arrow Connector 62"/>
            <p:cNvCxnSpPr/>
            <p:nvPr/>
          </p:nvCxnSpPr>
          <p:spPr>
            <a:xfrm flipH="1">
              <a:off x="6535742" y="2323677"/>
              <a:ext cx="19049" cy="573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091980" y="2310341"/>
              <a:ext cx="371461" cy="403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4428896" y="1351996"/>
              <a:ext cx="215257" cy="1181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566051" y="1613017"/>
              <a:ext cx="1196292" cy="158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323" name="TextBox 70"/>
            <p:cNvSpPr txBox="1">
              <a:spLocks noChangeArrowheads="1"/>
            </p:cNvSpPr>
            <p:nvPr/>
          </p:nvSpPr>
          <p:spPr bwMode="auto">
            <a:xfrm>
              <a:off x="7716795" y="5065343"/>
              <a:ext cx="1436313" cy="548714"/>
            </a:xfrm>
            <a:prstGeom prst="rect">
              <a:avLst/>
            </a:prstGeom>
            <a:noFill/>
            <a:ln w="9525">
              <a:noFill/>
              <a:miter lim="800000"/>
              <a:headEnd/>
              <a:tailEnd/>
            </a:ln>
          </p:spPr>
          <p:txBody>
            <a:bodyPr wrap="none">
              <a:spAutoFit/>
            </a:bodyPr>
            <a:lstStyle/>
            <a:p>
              <a:pPr algn="ctr"/>
              <a:r>
                <a:rPr lang="en-US" sz="1200" b="1">
                  <a:latin typeface="Calibri" pitchFamily="34" charset="0"/>
                </a:rPr>
                <a:t>Ecological</a:t>
              </a:r>
            </a:p>
            <a:p>
              <a:pPr algn="ctr"/>
              <a:r>
                <a:rPr lang="en-US" sz="1200" b="1">
                  <a:latin typeface="Calibri" pitchFamily="34" charset="0"/>
                </a:rPr>
                <a:t>Flora and Fauna</a:t>
              </a:r>
            </a:p>
          </p:txBody>
        </p:sp>
        <p:sp>
          <p:nvSpPr>
            <p:cNvPr id="12324" name="TextBox 71"/>
            <p:cNvSpPr txBox="1">
              <a:spLocks noChangeArrowheads="1"/>
            </p:cNvSpPr>
            <p:nvPr/>
          </p:nvSpPr>
          <p:spPr bwMode="auto">
            <a:xfrm>
              <a:off x="4777497" y="3910757"/>
              <a:ext cx="872456" cy="365809"/>
            </a:xfrm>
            <a:prstGeom prst="rect">
              <a:avLst/>
            </a:prstGeom>
            <a:noFill/>
            <a:ln w="9525">
              <a:noFill/>
              <a:miter lim="800000"/>
              <a:headEnd/>
              <a:tailEnd/>
            </a:ln>
          </p:spPr>
          <p:txBody>
            <a:bodyPr wrap="none" anchor="ctr">
              <a:spAutoFit/>
            </a:bodyPr>
            <a:lstStyle/>
            <a:p>
              <a:pPr algn="ctr"/>
              <a:r>
                <a:rPr lang="en-US" sz="1400" b="1">
                  <a:latin typeface="Calibri" pitchFamily="34" charset="0"/>
                </a:rPr>
                <a:t>Dietary</a:t>
              </a:r>
            </a:p>
          </p:txBody>
        </p:sp>
        <p:sp>
          <p:nvSpPr>
            <p:cNvPr id="12325" name="TextBox 72"/>
            <p:cNvSpPr txBox="1">
              <a:spLocks noChangeArrowheads="1"/>
            </p:cNvSpPr>
            <p:nvPr/>
          </p:nvSpPr>
          <p:spPr bwMode="auto">
            <a:xfrm>
              <a:off x="6168390" y="3908876"/>
              <a:ext cx="990887" cy="369332"/>
            </a:xfrm>
            <a:prstGeom prst="rect">
              <a:avLst/>
            </a:prstGeom>
            <a:noFill/>
            <a:ln w="9525">
              <a:noFill/>
              <a:miter lim="800000"/>
              <a:headEnd/>
              <a:tailEnd/>
            </a:ln>
          </p:spPr>
          <p:txBody>
            <a:bodyPr wrap="none" anchor="ctr">
              <a:spAutoFit/>
            </a:bodyPr>
            <a:lstStyle/>
            <a:p>
              <a:pPr algn="ctr"/>
              <a:r>
                <a:rPr lang="en-US" sz="1400" b="1">
                  <a:latin typeface="Calibri" pitchFamily="34" charset="0"/>
                </a:rPr>
                <a:t>Far-Field</a:t>
              </a:r>
            </a:p>
          </p:txBody>
        </p:sp>
        <p:sp>
          <p:nvSpPr>
            <p:cNvPr id="76" name="TextBox 75"/>
            <p:cNvSpPr txBox="1"/>
            <p:nvPr/>
          </p:nvSpPr>
          <p:spPr>
            <a:xfrm>
              <a:off x="41856" y="5972245"/>
              <a:ext cx="1278204" cy="548714"/>
            </a:xfrm>
            <a:prstGeom prst="rect">
              <a:avLst/>
            </a:prstGeom>
            <a:noFill/>
          </p:spPr>
          <p:txBody>
            <a:bodyPr wrap="none">
              <a:spAutoFit/>
            </a:bodyPr>
            <a:lstStyle/>
            <a:p>
              <a:pPr algn="ctr" fontAlgn="auto">
                <a:spcBef>
                  <a:spcPts val="0"/>
                </a:spcBef>
                <a:spcAft>
                  <a:spcPts val="0"/>
                </a:spcAft>
                <a:defRPr/>
              </a:pPr>
              <a:r>
                <a:rPr lang="en-US" sz="1200" b="1" dirty="0">
                  <a:solidFill>
                    <a:schemeClr val="accent5">
                      <a:lumMod val="50000"/>
                    </a:schemeClr>
                  </a:solidFill>
                  <a:latin typeface="+mn-lt"/>
                  <a:cs typeface="+mn-cs"/>
                </a:rPr>
                <a:t>MONITORING</a:t>
              </a:r>
            </a:p>
            <a:p>
              <a:pPr algn="ctr" fontAlgn="auto">
                <a:spcBef>
                  <a:spcPts val="0"/>
                </a:spcBef>
                <a:spcAft>
                  <a:spcPts val="0"/>
                </a:spcAft>
                <a:defRPr/>
              </a:pPr>
              <a:r>
                <a:rPr lang="en-US" sz="1200" b="1" dirty="0">
                  <a:solidFill>
                    <a:schemeClr val="accent5">
                      <a:lumMod val="50000"/>
                    </a:schemeClr>
                  </a:solidFill>
                  <a:latin typeface="+mn-lt"/>
                  <a:cs typeface="+mn-cs"/>
                </a:rPr>
                <a:t>DATA</a:t>
              </a:r>
            </a:p>
          </p:txBody>
        </p:sp>
        <p:sp>
          <p:nvSpPr>
            <p:cNvPr id="77" name="TextBox 76"/>
            <p:cNvSpPr txBox="1"/>
            <p:nvPr/>
          </p:nvSpPr>
          <p:spPr>
            <a:xfrm>
              <a:off x="131387" y="5280636"/>
              <a:ext cx="1101046" cy="331515"/>
            </a:xfrm>
            <a:prstGeom prst="rect">
              <a:avLst/>
            </a:prstGeom>
            <a:noFill/>
          </p:spPr>
          <p:txBody>
            <a:bodyPr wrap="none">
              <a:spAutoFit/>
            </a:bodyPr>
            <a:lstStyle/>
            <a:p>
              <a:pPr algn="ctr" fontAlgn="auto">
                <a:spcBef>
                  <a:spcPts val="0"/>
                </a:spcBef>
                <a:spcAft>
                  <a:spcPts val="0"/>
                </a:spcAft>
                <a:defRPr/>
              </a:pPr>
              <a:r>
                <a:rPr lang="en-US" sz="1200" b="1" dirty="0">
                  <a:solidFill>
                    <a:schemeClr val="accent5">
                      <a:lumMod val="50000"/>
                    </a:schemeClr>
                  </a:solidFill>
                  <a:latin typeface="+mn-lt"/>
                  <a:cs typeface="+mn-cs"/>
                </a:rPr>
                <a:t>RECEPTORS</a:t>
              </a:r>
            </a:p>
          </p:txBody>
        </p:sp>
        <p:sp>
          <p:nvSpPr>
            <p:cNvPr id="78" name="TextBox 77"/>
            <p:cNvSpPr txBox="1"/>
            <p:nvPr/>
          </p:nvSpPr>
          <p:spPr>
            <a:xfrm>
              <a:off x="306640" y="3049581"/>
              <a:ext cx="746730" cy="329609"/>
            </a:xfrm>
            <a:prstGeom prst="rect">
              <a:avLst/>
            </a:prstGeom>
            <a:noFill/>
          </p:spPr>
          <p:txBody>
            <a:bodyPr wrap="none">
              <a:spAutoFit/>
            </a:bodyPr>
            <a:lstStyle/>
            <a:p>
              <a:pPr algn="ctr" fontAlgn="auto">
                <a:spcBef>
                  <a:spcPts val="0"/>
                </a:spcBef>
                <a:spcAft>
                  <a:spcPts val="0"/>
                </a:spcAft>
                <a:defRPr/>
              </a:pPr>
              <a:r>
                <a:rPr lang="en-US" sz="1200" b="1" dirty="0">
                  <a:solidFill>
                    <a:schemeClr val="accent5">
                      <a:lumMod val="50000"/>
                    </a:schemeClr>
                  </a:solidFill>
                  <a:latin typeface="+mn-lt"/>
                  <a:cs typeface="+mn-cs"/>
                </a:rPr>
                <a:t>MEDIA</a:t>
              </a:r>
            </a:p>
          </p:txBody>
        </p:sp>
        <p:sp>
          <p:nvSpPr>
            <p:cNvPr id="79" name="TextBox 78"/>
            <p:cNvSpPr txBox="1"/>
            <p:nvPr/>
          </p:nvSpPr>
          <p:spPr>
            <a:xfrm>
              <a:off x="-30531" y="3756431"/>
              <a:ext cx="1422978" cy="712566"/>
            </a:xfrm>
            <a:prstGeom prst="rect">
              <a:avLst/>
            </a:prstGeom>
            <a:noFill/>
          </p:spPr>
          <p:txBody>
            <a:bodyPr wrap="none">
              <a:spAutoFit/>
            </a:bodyPr>
            <a:lstStyle/>
            <a:p>
              <a:pPr algn="ctr" fontAlgn="auto">
                <a:spcBef>
                  <a:spcPts val="0"/>
                </a:spcBef>
                <a:spcAft>
                  <a:spcPts val="0"/>
                </a:spcAft>
                <a:defRPr/>
              </a:pPr>
              <a:r>
                <a:rPr lang="en-US" sz="1200" b="1" dirty="0">
                  <a:solidFill>
                    <a:schemeClr val="accent5">
                      <a:lumMod val="50000"/>
                    </a:schemeClr>
                  </a:solidFill>
                  <a:latin typeface="+mn-lt"/>
                  <a:cs typeface="+mn-cs"/>
                </a:rPr>
                <a:t>EXPOSURE </a:t>
              </a:r>
            </a:p>
            <a:p>
              <a:pPr algn="ctr" fontAlgn="auto">
                <a:spcBef>
                  <a:spcPts val="0"/>
                </a:spcBef>
                <a:spcAft>
                  <a:spcPts val="0"/>
                </a:spcAft>
                <a:defRPr/>
              </a:pPr>
              <a:r>
                <a:rPr lang="en-US" sz="1200" b="1" dirty="0">
                  <a:solidFill>
                    <a:schemeClr val="accent5">
                      <a:lumMod val="50000"/>
                    </a:schemeClr>
                  </a:solidFill>
                  <a:latin typeface="+mn-lt"/>
                  <a:cs typeface="+mn-cs"/>
                </a:rPr>
                <a:t>PATHWAY</a:t>
              </a:r>
            </a:p>
            <a:p>
              <a:pPr algn="ctr" fontAlgn="auto">
                <a:spcBef>
                  <a:spcPts val="0"/>
                </a:spcBef>
                <a:spcAft>
                  <a:spcPts val="0"/>
                </a:spcAft>
                <a:defRPr/>
              </a:pPr>
              <a:r>
                <a:rPr lang="en-US" sz="900" b="1" dirty="0">
                  <a:solidFill>
                    <a:schemeClr val="accent5">
                      <a:lumMod val="50000"/>
                    </a:schemeClr>
                  </a:solidFill>
                  <a:latin typeface="+mn-lt"/>
                  <a:cs typeface="+mn-cs"/>
                </a:rPr>
                <a:t>(MEDIA + RECEPTOR)</a:t>
              </a:r>
            </a:p>
          </p:txBody>
        </p:sp>
        <p:cxnSp>
          <p:nvCxnSpPr>
            <p:cNvPr id="80" name="Straight Arrow Connector 79"/>
            <p:cNvCxnSpPr/>
            <p:nvPr/>
          </p:nvCxnSpPr>
          <p:spPr>
            <a:xfrm>
              <a:off x="8393044" y="5751235"/>
              <a:ext cx="0" cy="2667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Freeform 80"/>
            <p:cNvSpPr/>
            <p:nvPr/>
          </p:nvSpPr>
          <p:spPr>
            <a:xfrm>
              <a:off x="4657487" y="3219148"/>
              <a:ext cx="680059" cy="2614013"/>
            </a:xfrm>
            <a:custGeom>
              <a:avLst/>
              <a:gdLst>
                <a:gd name="connsiteX0" fmla="*/ 0 w 1240824"/>
                <a:gd name="connsiteY0" fmla="*/ 0 h 2613454"/>
                <a:gd name="connsiteX1" fmla="*/ 1044146 w 1240824"/>
                <a:gd name="connsiteY1" fmla="*/ 1136822 h 2613454"/>
                <a:gd name="connsiteX2" fmla="*/ 1180070 w 1240824"/>
                <a:gd name="connsiteY2" fmla="*/ 2613454 h 2613454"/>
              </a:gdLst>
              <a:ahLst/>
              <a:cxnLst>
                <a:cxn ang="0">
                  <a:pos x="connsiteX0" y="connsiteY0"/>
                </a:cxn>
                <a:cxn ang="0">
                  <a:pos x="connsiteX1" y="connsiteY1"/>
                </a:cxn>
                <a:cxn ang="0">
                  <a:pos x="connsiteX2" y="connsiteY2"/>
                </a:cxn>
              </a:cxnLst>
              <a:rect l="l" t="t" r="r" b="b"/>
              <a:pathLst>
                <a:path w="1240824" h="2613454">
                  <a:moveTo>
                    <a:pt x="0" y="0"/>
                  </a:moveTo>
                  <a:cubicBezTo>
                    <a:pt x="423734" y="350623"/>
                    <a:pt x="847468" y="701246"/>
                    <a:pt x="1044146" y="1136822"/>
                  </a:cubicBezTo>
                  <a:cubicBezTo>
                    <a:pt x="1240824" y="1572398"/>
                    <a:pt x="1146089" y="2353962"/>
                    <a:pt x="1180070" y="2613454"/>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600"/>
            </a:p>
          </p:txBody>
        </p:sp>
        <p:sp>
          <p:nvSpPr>
            <p:cNvPr id="12332" name="TextBox 82"/>
            <p:cNvSpPr txBox="1">
              <a:spLocks noChangeArrowheads="1"/>
            </p:cNvSpPr>
            <p:nvPr/>
          </p:nvSpPr>
          <p:spPr bwMode="auto">
            <a:xfrm>
              <a:off x="7829186" y="5972245"/>
              <a:ext cx="1129620" cy="548714"/>
            </a:xfrm>
            <a:prstGeom prst="rect">
              <a:avLst/>
            </a:prstGeom>
            <a:noFill/>
            <a:ln w="9525">
              <a:noFill/>
              <a:miter lim="800000"/>
              <a:headEnd/>
              <a:tailEnd/>
            </a:ln>
          </p:spPr>
          <p:txBody>
            <a:bodyPr wrap="none">
              <a:spAutoFit/>
            </a:bodyPr>
            <a:lstStyle/>
            <a:p>
              <a:pPr algn="ctr"/>
              <a:r>
                <a:rPr lang="en-US" sz="1200" b="1">
                  <a:latin typeface="Calibri" pitchFamily="34" charset="0"/>
                </a:rPr>
                <a:t>Biomarkers </a:t>
              </a:r>
            </a:p>
            <a:p>
              <a:pPr algn="ctr"/>
              <a:r>
                <a:rPr lang="en-US" sz="1200" b="1">
                  <a:latin typeface="Calibri" pitchFamily="34" charset="0"/>
                </a:rPr>
                <a:t>of Exposure</a:t>
              </a:r>
            </a:p>
          </p:txBody>
        </p:sp>
        <p:sp>
          <p:nvSpPr>
            <p:cNvPr id="12333" name="TextBox 83"/>
            <p:cNvSpPr txBox="1">
              <a:spLocks noChangeArrowheads="1"/>
            </p:cNvSpPr>
            <p:nvPr/>
          </p:nvSpPr>
          <p:spPr bwMode="auto">
            <a:xfrm>
              <a:off x="4693681" y="5972245"/>
              <a:ext cx="1381070" cy="329610"/>
            </a:xfrm>
            <a:prstGeom prst="rect">
              <a:avLst/>
            </a:prstGeom>
            <a:noFill/>
            <a:ln w="9525">
              <a:noFill/>
              <a:miter lim="800000"/>
              <a:headEnd/>
              <a:tailEnd/>
            </a:ln>
          </p:spPr>
          <p:txBody>
            <a:bodyPr wrap="none">
              <a:spAutoFit/>
            </a:bodyPr>
            <a:lstStyle/>
            <a:p>
              <a:pPr algn="ctr"/>
              <a:r>
                <a:rPr lang="en-US" sz="1200" b="1">
                  <a:latin typeface="Calibri" pitchFamily="34" charset="0"/>
                </a:rPr>
                <a:t>Media Samples</a:t>
              </a:r>
            </a:p>
          </p:txBody>
        </p:sp>
        <p:sp>
          <p:nvSpPr>
            <p:cNvPr id="12334" name="TextBox 84"/>
            <p:cNvSpPr txBox="1">
              <a:spLocks noChangeArrowheads="1"/>
            </p:cNvSpPr>
            <p:nvPr/>
          </p:nvSpPr>
          <p:spPr bwMode="auto">
            <a:xfrm>
              <a:off x="7730130" y="3910757"/>
              <a:ext cx="1099141" cy="365809"/>
            </a:xfrm>
            <a:prstGeom prst="rect">
              <a:avLst/>
            </a:prstGeom>
            <a:noFill/>
            <a:ln w="9525">
              <a:noFill/>
              <a:miter lim="800000"/>
              <a:headEnd/>
              <a:tailEnd/>
            </a:ln>
          </p:spPr>
          <p:txBody>
            <a:bodyPr wrap="none" anchor="ctr">
              <a:spAutoFit/>
            </a:bodyPr>
            <a:lstStyle/>
            <a:p>
              <a:pPr algn="ctr"/>
              <a:r>
                <a:rPr lang="en-US" sz="1400" b="1">
                  <a:latin typeface="Calibri" pitchFamily="34" charset="0"/>
                </a:rPr>
                <a:t>Ecological</a:t>
              </a:r>
            </a:p>
          </p:txBody>
        </p:sp>
        <p:sp>
          <p:nvSpPr>
            <p:cNvPr id="12335" name="TextBox 85"/>
            <p:cNvSpPr txBox="1">
              <a:spLocks noChangeArrowheads="1"/>
            </p:cNvSpPr>
            <p:nvPr/>
          </p:nvSpPr>
          <p:spPr bwMode="auto">
            <a:xfrm>
              <a:off x="4934063" y="2618975"/>
              <a:ext cx="702856" cy="329611"/>
            </a:xfrm>
            <a:prstGeom prst="rect">
              <a:avLst/>
            </a:prstGeom>
            <a:noFill/>
            <a:ln w="9525">
              <a:noFill/>
              <a:miter lim="800000"/>
              <a:headEnd/>
              <a:tailEnd/>
            </a:ln>
          </p:spPr>
          <p:txBody>
            <a:bodyPr wrap="none">
              <a:spAutoFit/>
            </a:bodyPr>
            <a:lstStyle/>
            <a:p>
              <a:pPr algn="ctr"/>
              <a:r>
                <a:rPr lang="en-US" sz="1200" b="1">
                  <a:latin typeface="Calibri" pitchFamily="34" charset="0"/>
                </a:rPr>
                <a:t>Waste</a:t>
              </a:r>
            </a:p>
          </p:txBody>
        </p:sp>
      </p:grpSp>
      <p:sp>
        <p:nvSpPr>
          <p:cNvPr id="88" name="Down Arrow 87"/>
          <p:cNvSpPr/>
          <p:nvPr/>
        </p:nvSpPr>
        <p:spPr>
          <a:xfrm>
            <a:off x="409575" y="2200275"/>
            <a:ext cx="533400" cy="1987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291" name="TextBox 88"/>
          <p:cNvSpPr txBox="1">
            <a:spLocks noChangeArrowheads="1"/>
          </p:cNvSpPr>
          <p:nvPr/>
        </p:nvSpPr>
        <p:spPr bwMode="auto">
          <a:xfrm>
            <a:off x="200025" y="1244600"/>
            <a:ext cx="990600" cy="517525"/>
          </a:xfrm>
          <a:prstGeom prst="rect">
            <a:avLst/>
          </a:prstGeom>
          <a:noFill/>
          <a:ln w="9525">
            <a:noFill/>
            <a:miter lim="800000"/>
            <a:headEnd/>
            <a:tailEnd/>
          </a:ln>
        </p:spPr>
        <p:txBody>
          <a:bodyPr>
            <a:spAutoFit/>
          </a:bodyPr>
          <a:lstStyle/>
          <a:p>
            <a:pPr algn="ctr"/>
            <a:r>
              <a:rPr lang="en-US" sz="1400" b="1">
                <a:latin typeface="Calibri" pitchFamily="34" charset="0"/>
              </a:rPr>
              <a:t>Data and Models</a:t>
            </a:r>
          </a:p>
        </p:txBody>
      </p:sp>
      <p:cxnSp>
        <p:nvCxnSpPr>
          <p:cNvPr id="92" name="Straight Arrow Connector 91"/>
          <p:cNvCxnSpPr/>
          <p:nvPr/>
        </p:nvCxnSpPr>
        <p:spPr>
          <a:xfrm flipH="1">
            <a:off x="3963988" y="3906838"/>
            <a:ext cx="168275" cy="825500"/>
          </a:xfrm>
          <a:prstGeom prst="straightConnector1">
            <a:avLst/>
          </a:prstGeom>
          <a:ln>
            <a:solidFill>
              <a:schemeClr val="tx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93" name="Freeform 92"/>
          <p:cNvSpPr/>
          <p:nvPr/>
        </p:nvSpPr>
        <p:spPr>
          <a:xfrm>
            <a:off x="2909888" y="2605088"/>
            <a:ext cx="554037" cy="2574925"/>
          </a:xfrm>
          <a:custGeom>
            <a:avLst/>
            <a:gdLst>
              <a:gd name="connsiteX0" fmla="*/ 613719 w 663146"/>
              <a:gd name="connsiteY0" fmla="*/ 0 h 3280719"/>
              <a:gd name="connsiteX1" fmla="*/ 8238 w 663146"/>
              <a:gd name="connsiteY1" fmla="*/ 1711411 h 3280719"/>
              <a:gd name="connsiteX2" fmla="*/ 663146 w 663146"/>
              <a:gd name="connsiteY2" fmla="*/ 3280719 h 3280719"/>
            </a:gdLst>
            <a:ahLst/>
            <a:cxnLst>
              <a:cxn ang="0">
                <a:pos x="connsiteX0" y="connsiteY0"/>
              </a:cxn>
              <a:cxn ang="0">
                <a:pos x="connsiteX1" y="connsiteY1"/>
              </a:cxn>
              <a:cxn ang="0">
                <a:pos x="connsiteX2" y="connsiteY2"/>
              </a:cxn>
            </a:cxnLst>
            <a:rect l="l" t="t" r="r" b="b"/>
            <a:pathLst>
              <a:path w="663146" h="3280719">
                <a:moveTo>
                  <a:pt x="613719" y="0"/>
                </a:moveTo>
                <a:cubicBezTo>
                  <a:pt x="306859" y="582312"/>
                  <a:pt x="0" y="1164625"/>
                  <a:pt x="8238" y="1711411"/>
                </a:cubicBezTo>
                <a:cubicBezTo>
                  <a:pt x="16476" y="2258197"/>
                  <a:pt x="339811" y="2769458"/>
                  <a:pt x="663146" y="32807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600"/>
          </a:p>
        </p:txBody>
      </p:sp>
      <p:sp>
        <p:nvSpPr>
          <p:cNvPr id="95" name="Oval 94"/>
          <p:cNvSpPr/>
          <p:nvPr/>
        </p:nvSpPr>
        <p:spPr>
          <a:xfrm>
            <a:off x="2933700" y="2003425"/>
            <a:ext cx="1963738" cy="514350"/>
          </a:xfrm>
          <a:prstGeom prst="ellipse">
            <a:avLst/>
          </a:prstGeom>
          <a:ln w="9525"/>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sz="1100" dirty="0"/>
              <a:t>Consumer</a:t>
            </a:r>
          </a:p>
          <a:p>
            <a:pPr algn="ctr" fontAlgn="auto">
              <a:spcBef>
                <a:spcPts val="0"/>
              </a:spcBef>
              <a:spcAft>
                <a:spcPts val="0"/>
              </a:spcAft>
              <a:defRPr/>
            </a:pPr>
            <a:r>
              <a:rPr lang="en-US" sz="1100" dirty="0"/>
              <a:t>Products, Articles, Building Materials</a:t>
            </a:r>
          </a:p>
        </p:txBody>
      </p:sp>
      <p:sp>
        <p:nvSpPr>
          <p:cNvPr id="96" name="Rectangle 95"/>
          <p:cNvSpPr/>
          <p:nvPr/>
        </p:nvSpPr>
        <p:spPr>
          <a:xfrm>
            <a:off x="3559175" y="3352800"/>
            <a:ext cx="1481138" cy="496888"/>
          </a:xfrm>
          <a:prstGeom prst="rect">
            <a:avLst/>
          </a:prstGeom>
          <a:solidFill>
            <a:srgbClr val="F06669"/>
          </a:solidFill>
          <a:ln w="9525">
            <a:solidFill>
              <a:srgbClr val="C00000"/>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sz="1400" dirty="0">
                <a:solidFill>
                  <a:schemeClr val="tx1"/>
                </a:solidFill>
              </a:rPr>
              <a:t>Air, Dust, Surfaces</a:t>
            </a:r>
          </a:p>
        </p:txBody>
      </p:sp>
      <p:sp>
        <p:nvSpPr>
          <p:cNvPr id="97" name="Isosceles Triangle 96"/>
          <p:cNvSpPr/>
          <p:nvPr/>
        </p:nvSpPr>
        <p:spPr>
          <a:xfrm>
            <a:off x="3284538" y="4724400"/>
            <a:ext cx="1270000" cy="952500"/>
          </a:xfrm>
          <a:prstGeom prst="triangle">
            <a:avLst/>
          </a:prstGeom>
          <a:ln w="9525"/>
        </p:spPr>
        <p:style>
          <a:lnRef idx="1">
            <a:schemeClr val="accent2"/>
          </a:lnRef>
          <a:fillRef idx="2">
            <a:schemeClr val="accent2"/>
          </a:fillRef>
          <a:effectRef idx="1">
            <a:schemeClr val="accent2"/>
          </a:effectRef>
          <a:fontRef idx="minor">
            <a:schemeClr val="dk1"/>
          </a:fontRef>
        </p:style>
        <p:txBody>
          <a:bodyPr/>
          <a:lstStyle/>
          <a:p>
            <a:pPr algn="ctr" fontAlgn="auto">
              <a:spcBef>
                <a:spcPts val="0"/>
              </a:spcBef>
              <a:spcAft>
                <a:spcPts val="0"/>
              </a:spcAft>
              <a:defRPr/>
            </a:pPr>
            <a:endParaRPr lang="en-US" sz="1400" b="1" dirty="0"/>
          </a:p>
        </p:txBody>
      </p:sp>
      <p:cxnSp>
        <p:nvCxnSpPr>
          <p:cNvPr id="98" name="Straight Arrow Connector 97"/>
          <p:cNvCxnSpPr/>
          <p:nvPr/>
        </p:nvCxnSpPr>
        <p:spPr>
          <a:xfrm flipH="1">
            <a:off x="3797300" y="2682875"/>
            <a:ext cx="17463" cy="596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298" name="TextBox 98"/>
          <p:cNvSpPr txBox="1">
            <a:spLocks noChangeArrowheads="1"/>
          </p:cNvSpPr>
          <p:nvPr/>
        </p:nvSpPr>
        <p:spPr bwMode="auto">
          <a:xfrm>
            <a:off x="2552700" y="4025900"/>
            <a:ext cx="949325" cy="517525"/>
          </a:xfrm>
          <a:prstGeom prst="rect">
            <a:avLst/>
          </a:prstGeom>
          <a:noFill/>
          <a:ln w="9525">
            <a:noFill/>
            <a:miter lim="800000"/>
            <a:headEnd/>
            <a:tailEnd/>
          </a:ln>
        </p:spPr>
        <p:txBody>
          <a:bodyPr wrap="none" anchor="ctr">
            <a:spAutoFit/>
          </a:bodyPr>
          <a:lstStyle/>
          <a:p>
            <a:pPr algn="ctr"/>
            <a:r>
              <a:rPr lang="en-US" sz="1400" b="1">
                <a:latin typeface="Calibri" pitchFamily="34" charset="0"/>
              </a:rPr>
              <a:t>Near-Field</a:t>
            </a:r>
          </a:p>
          <a:p>
            <a:pPr algn="ctr"/>
            <a:r>
              <a:rPr lang="en-US" sz="1400" b="1">
                <a:latin typeface="Calibri" pitchFamily="34" charset="0"/>
              </a:rPr>
              <a:t>Direct</a:t>
            </a:r>
          </a:p>
        </p:txBody>
      </p:sp>
      <p:sp>
        <p:nvSpPr>
          <p:cNvPr id="12299" name="TextBox 99"/>
          <p:cNvSpPr txBox="1">
            <a:spLocks noChangeArrowheads="1"/>
          </p:cNvSpPr>
          <p:nvPr/>
        </p:nvSpPr>
        <p:spPr bwMode="auto">
          <a:xfrm>
            <a:off x="3581400" y="4084638"/>
            <a:ext cx="989013" cy="517525"/>
          </a:xfrm>
          <a:prstGeom prst="rect">
            <a:avLst/>
          </a:prstGeom>
          <a:noFill/>
          <a:ln w="9525">
            <a:noFill/>
            <a:miter lim="800000"/>
            <a:headEnd/>
            <a:tailEnd/>
          </a:ln>
        </p:spPr>
        <p:txBody>
          <a:bodyPr wrap="none" anchor="ctr">
            <a:spAutoFit/>
          </a:bodyPr>
          <a:lstStyle/>
          <a:p>
            <a:pPr algn="ctr"/>
            <a:r>
              <a:rPr lang="en-US" sz="1400" b="1">
                <a:latin typeface="Calibri" pitchFamily="34" charset="0"/>
              </a:rPr>
              <a:t>Near-Field </a:t>
            </a:r>
          </a:p>
          <a:p>
            <a:pPr algn="ctr"/>
            <a:r>
              <a:rPr lang="en-US" sz="1400" b="1">
                <a:latin typeface="Calibri" pitchFamily="34" charset="0"/>
              </a:rPr>
              <a:t>Indirect</a:t>
            </a:r>
          </a:p>
        </p:txBody>
      </p:sp>
      <p:sp>
        <p:nvSpPr>
          <p:cNvPr id="12300" name="TextBox 100"/>
          <p:cNvSpPr txBox="1">
            <a:spLocks noChangeArrowheads="1"/>
          </p:cNvSpPr>
          <p:nvPr/>
        </p:nvSpPr>
        <p:spPr bwMode="auto">
          <a:xfrm>
            <a:off x="3538538" y="5280025"/>
            <a:ext cx="796925" cy="336550"/>
          </a:xfrm>
          <a:prstGeom prst="rect">
            <a:avLst/>
          </a:prstGeom>
          <a:noFill/>
          <a:ln w="9525">
            <a:noFill/>
            <a:miter lim="800000"/>
            <a:headEnd/>
            <a:tailEnd/>
          </a:ln>
        </p:spPr>
        <p:txBody>
          <a:bodyPr wrap="none">
            <a:spAutoFit/>
          </a:bodyPr>
          <a:lstStyle/>
          <a:p>
            <a:r>
              <a:rPr lang="en-US" sz="1600" b="1">
                <a:latin typeface="Calibri" pitchFamily="34" charset="0"/>
              </a:rPr>
              <a:t>Human</a:t>
            </a:r>
          </a:p>
        </p:txBody>
      </p:sp>
      <p:sp>
        <p:nvSpPr>
          <p:cNvPr id="12301" name="TextBox 102"/>
          <p:cNvSpPr txBox="1">
            <a:spLocks noChangeArrowheads="1"/>
          </p:cNvSpPr>
          <p:nvPr/>
        </p:nvSpPr>
        <p:spPr bwMode="auto">
          <a:xfrm>
            <a:off x="2465388" y="2690813"/>
            <a:ext cx="946150" cy="473075"/>
          </a:xfrm>
          <a:prstGeom prst="rect">
            <a:avLst/>
          </a:prstGeom>
          <a:noFill/>
          <a:ln w="9525">
            <a:noFill/>
            <a:miter lim="800000"/>
            <a:headEnd/>
            <a:tailEnd/>
          </a:ln>
        </p:spPr>
        <p:txBody>
          <a:bodyPr wrap="none">
            <a:spAutoFit/>
          </a:bodyPr>
          <a:lstStyle/>
          <a:p>
            <a:pPr algn="r"/>
            <a:r>
              <a:rPr lang="en-US" sz="1400" b="1">
                <a:latin typeface="Calibri" pitchFamily="34" charset="0"/>
              </a:rPr>
              <a:t>Direct Use</a:t>
            </a:r>
          </a:p>
          <a:p>
            <a:pPr algn="r"/>
            <a:r>
              <a:rPr lang="en-US" sz="1100" b="1">
                <a:latin typeface="Calibri" pitchFamily="34" charset="0"/>
              </a:rPr>
              <a:t>(</a:t>
            </a:r>
            <a:r>
              <a:rPr lang="en-US" sz="1100" b="1" i="1">
                <a:latin typeface="Calibri" pitchFamily="34" charset="0"/>
              </a:rPr>
              <a:t>e.g</a:t>
            </a:r>
            <a:r>
              <a:rPr lang="en-US" sz="1100" b="1">
                <a:latin typeface="Calibri" pitchFamily="34" charset="0"/>
              </a:rPr>
              <a:t>., lotion)</a:t>
            </a:r>
            <a:endParaRPr lang="en-US" sz="1400" b="1">
              <a:latin typeface="Calibri" pitchFamily="34" charset="0"/>
            </a:endParaRPr>
          </a:p>
        </p:txBody>
      </p:sp>
      <p:sp>
        <p:nvSpPr>
          <p:cNvPr id="12302" name="TextBox 103"/>
          <p:cNvSpPr txBox="1">
            <a:spLocks noChangeArrowheads="1"/>
          </p:cNvSpPr>
          <p:nvPr/>
        </p:nvSpPr>
        <p:spPr bwMode="auto">
          <a:xfrm>
            <a:off x="3841750" y="2690813"/>
            <a:ext cx="1655763" cy="473075"/>
          </a:xfrm>
          <a:prstGeom prst="rect">
            <a:avLst/>
          </a:prstGeom>
          <a:noFill/>
          <a:ln w="9525">
            <a:noFill/>
            <a:miter lim="800000"/>
            <a:headEnd/>
            <a:tailEnd/>
          </a:ln>
        </p:spPr>
        <p:txBody>
          <a:bodyPr wrap="none">
            <a:spAutoFit/>
          </a:bodyPr>
          <a:lstStyle/>
          <a:p>
            <a:r>
              <a:rPr lang="en-US" sz="1400" b="1">
                <a:latin typeface="Calibri" pitchFamily="34" charset="0"/>
              </a:rPr>
              <a:t>Residential Use</a:t>
            </a:r>
          </a:p>
          <a:p>
            <a:r>
              <a:rPr lang="en-US" sz="1100" b="1">
                <a:latin typeface="Calibri" pitchFamily="34" charset="0"/>
              </a:rPr>
              <a:t>(</a:t>
            </a:r>
            <a:r>
              <a:rPr lang="en-US" sz="1100" b="1" i="1">
                <a:latin typeface="Calibri" pitchFamily="34" charset="0"/>
              </a:rPr>
              <a:t>e.g</a:t>
            </a:r>
            <a:r>
              <a:rPr lang="en-US" sz="1100" b="1">
                <a:latin typeface="Calibri" pitchFamily="34" charset="0"/>
              </a:rPr>
              <a:t>. ,pesticides, flooring)</a:t>
            </a:r>
            <a:endParaRPr lang="en-US" sz="1400" b="1">
              <a:latin typeface="Calibri" pitchFamily="34" charset="0"/>
            </a:endParaRPr>
          </a:p>
        </p:txBody>
      </p:sp>
      <p:sp>
        <p:nvSpPr>
          <p:cNvPr id="12303" name="TextBox 104"/>
          <p:cNvSpPr txBox="1">
            <a:spLocks noChangeArrowheads="1"/>
          </p:cNvSpPr>
          <p:nvPr/>
        </p:nvSpPr>
        <p:spPr bwMode="auto">
          <a:xfrm>
            <a:off x="3498850" y="5908675"/>
            <a:ext cx="941388" cy="457200"/>
          </a:xfrm>
          <a:prstGeom prst="rect">
            <a:avLst/>
          </a:prstGeom>
          <a:noFill/>
          <a:ln w="9525">
            <a:noFill/>
            <a:miter lim="800000"/>
            <a:headEnd/>
            <a:tailEnd/>
          </a:ln>
        </p:spPr>
        <p:txBody>
          <a:bodyPr wrap="none">
            <a:spAutoFit/>
          </a:bodyPr>
          <a:lstStyle/>
          <a:p>
            <a:pPr algn="ctr"/>
            <a:r>
              <a:rPr lang="en-US" sz="1200" b="1">
                <a:latin typeface="Calibri" pitchFamily="34" charset="0"/>
              </a:rPr>
              <a:t>Biomarkers </a:t>
            </a:r>
          </a:p>
          <a:p>
            <a:pPr algn="ctr"/>
            <a:r>
              <a:rPr lang="en-US" sz="1200" b="1">
                <a:latin typeface="Calibri" pitchFamily="34" charset="0"/>
              </a:rPr>
              <a:t>of Exposure</a:t>
            </a:r>
          </a:p>
        </p:txBody>
      </p:sp>
      <p:cxnSp>
        <p:nvCxnSpPr>
          <p:cNvPr id="106" name="Straight Arrow Connector 105"/>
          <p:cNvCxnSpPr/>
          <p:nvPr/>
        </p:nvCxnSpPr>
        <p:spPr>
          <a:xfrm>
            <a:off x="3930650" y="5743575"/>
            <a:ext cx="0" cy="222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305" name="Title 1"/>
          <p:cNvSpPr>
            <a:spLocks noGrp="1"/>
          </p:cNvSpPr>
          <p:nvPr>
            <p:ph type="title"/>
          </p:nvPr>
        </p:nvSpPr>
        <p:spPr bwMode="auto">
          <a:xfrm>
            <a:off x="2489200" y="274638"/>
            <a:ext cx="61976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solidFill>
                  <a:srgbClr val="355777"/>
                </a:solidFill>
              </a:rPr>
              <a:t>Chemical Exposure Pathways</a:t>
            </a:r>
          </a:p>
        </p:txBody>
      </p:sp>
      <p:sp>
        <p:nvSpPr>
          <p:cNvPr id="56" name="Down Arrow 55"/>
          <p:cNvSpPr/>
          <p:nvPr/>
        </p:nvSpPr>
        <p:spPr>
          <a:xfrm rot="10800000">
            <a:off x="407988" y="4360863"/>
            <a:ext cx="533400" cy="1987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 name="Straight Arrow Connector 2"/>
          <p:cNvCxnSpPr>
            <a:endCxn id="58" idx="1"/>
          </p:cNvCxnSpPr>
          <p:nvPr/>
        </p:nvCxnSpPr>
        <p:spPr>
          <a:xfrm>
            <a:off x="4897438" y="2517775"/>
            <a:ext cx="1511300" cy="1042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552700" y="3898900"/>
            <a:ext cx="3412264" cy="7572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696901"/>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709687"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Source–Variable File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10" name="TextBox 9"/>
          <p:cNvSpPr txBox="1"/>
          <p:nvPr/>
        </p:nvSpPr>
        <p:spPr>
          <a:xfrm>
            <a:off x="1310585" y="1384711"/>
            <a:ext cx="2838684" cy="369332"/>
          </a:xfrm>
          <a:prstGeom prst="rect">
            <a:avLst/>
          </a:prstGeom>
          <a:noFill/>
        </p:spPr>
        <p:txBody>
          <a:bodyPr wrap="square" rtlCol="0">
            <a:spAutoFit/>
          </a:bodyPr>
          <a:lstStyle/>
          <a:p>
            <a:r>
              <a:rPr lang="en-US" dirty="0" smtClean="0"/>
              <a:t>Source Information</a:t>
            </a:r>
            <a:endParaRPr lang="en-US" dirty="0"/>
          </a:p>
        </p:txBody>
      </p:sp>
      <p:pic>
        <p:nvPicPr>
          <p:cNvPr id="9" name="Picture 8"/>
          <p:cNvPicPr>
            <a:picLocks noChangeAspect="1"/>
          </p:cNvPicPr>
          <p:nvPr/>
        </p:nvPicPr>
        <p:blipFill>
          <a:blip r:embed="rId2"/>
          <a:stretch>
            <a:fillRect/>
          </a:stretch>
        </p:blipFill>
        <p:spPr>
          <a:xfrm>
            <a:off x="298985" y="1841627"/>
            <a:ext cx="8614395" cy="2456901"/>
          </a:xfrm>
          <a:prstGeom prst="rect">
            <a:avLst/>
          </a:prstGeom>
        </p:spPr>
      </p:pic>
      <p:sp>
        <p:nvSpPr>
          <p:cNvPr id="12" name="Rectangle 11"/>
          <p:cNvSpPr/>
          <p:nvPr/>
        </p:nvSpPr>
        <p:spPr>
          <a:xfrm>
            <a:off x="313190" y="1808045"/>
            <a:ext cx="3984489" cy="2473398"/>
          </a:xfrm>
          <a:prstGeom prst="rect">
            <a:avLst/>
          </a:prstGeom>
          <a:noFill/>
          <a:ln w="38100">
            <a:solidFill>
              <a:srgbClr val="3288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97652" y="683367"/>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3.3.12.</a:t>
            </a:r>
            <a:endParaRPr lang="en-US" sz="1400" i="1" dirty="0">
              <a:solidFill>
                <a:schemeClr val="bg1">
                  <a:lumMod val="50000"/>
                </a:schemeClr>
              </a:solidFill>
            </a:endParaRPr>
          </a:p>
        </p:txBody>
      </p:sp>
    </p:spTree>
    <p:extLst>
      <p:ext uri="{BB962C8B-B14F-4D97-AF65-F5344CB8AC3E}">
        <p14:creationId xmlns:p14="http://schemas.microsoft.com/office/powerpoint/2010/main" val="3505988489"/>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8985" y="1841627"/>
            <a:ext cx="8614395" cy="2456901"/>
          </a:xfrm>
          <a:prstGeom prst="rect">
            <a:avLst/>
          </a:prstGeom>
        </p:spPr>
      </p:pic>
      <p:sp>
        <p:nvSpPr>
          <p:cNvPr id="21505" name="Title 3"/>
          <p:cNvSpPr>
            <a:spLocks noGrp="1"/>
          </p:cNvSpPr>
          <p:nvPr>
            <p:ph type="title"/>
          </p:nvPr>
        </p:nvSpPr>
        <p:spPr bwMode="auto">
          <a:xfrm>
            <a:off x="1709687"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Source–Variable File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10" name="TextBox 9"/>
          <p:cNvSpPr txBox="1"/>
          <p:nvPr/>
        </p:nvSpPr>
        <p:spPr>
          <a:xfrm>
            <a:off x="1310585" y="1384711"/>
            <a:ext cx="2838684" cy="369332"/>
          </a:xfrm>
          <a:prstGeom prst="rect">
            <a:avLst/>
          </a:prstGeom>
          <a:noFill/>
        </p:spPr>
        <p:txBody>
          <a:bodyPr wrap="square" rtlCol="0">
            <a:spAutoFit/>
          </a:bodyPr>
          <a:lstStyle/>
          <a:p>
            <a:r>
              <a:rPr lang="en-US" dirty="0" smtClean="0"/>
              <a:t>Source Information</a:t>
            </a:r>
            <a:endParaRPr lang="en-US" dirty="0"/>
          </a:p>
        </p:txBody>
      </p:sp>
      <p:sp>
        <p:nvSpPr>
          <p:cNvPr id="11" name="Rectangle 10"/>
          <p:cNvSpPr/>
          <p:nvPr/>
        </p:nvSpPr>
        <p:spPr>
          <a:xfrm>
            <a:off x="313190" y="1808045"/>
            <a:ext cx="3984489" cy="2473398"/>
          </a:xfrm>
          <a:prstGeom prst="rect">
            <a:avLst/>
          </a:prstGeom>
          <a:noFill/>
          <a:ln w="38100">
            <a:solidFill>
              <a:srgbClr val="3288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14383" y="1810815"/>
            <a:ext cx="4605173" cy="246208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9843" y="1412420"/>
            <a:ext cx="2838684" cy="369332"/>
          </a:xfrm>
          <a:prstGeom prst="rect">
            <a:avLst/>
          </a:prstGeom>
          <a:noFill/>
        </p:spPr>
        <p:txBody>
          <a:bodyPr wrap="square" rtlCol="0">
            <a:spAutoFit/>
          </a:bodyPr>
          <a:lstStyle/>
          <a:p>
            <a:r>
              <a:rPr lang="en-US" dirty="0" smtClean="0"/>
              <a:t>Source-specific variables*</a:t>
            </a:r>
            <a:endParaRPr lang="en-US" dirty="0"/>
          </a:p>
        </p:txBody>
      </p:sp>
      <p:sp>
        <p:nvSpPr>
          <p:cNvPr id="14" name="TextBox 13"/>
          <p:cNvSpPr txBox="1"/>
          <p:nvPr/>
        </p:nvSpPr>
        <p:spPr>
          <a:xfrm>
            <a:off x="1121086" y="4882824"/>
            <a:ext cx="6942926" cy="369332"/>
          </a:xfrm>
          <a:prstGeom prst="rect">
            <a:avLst/>
          </a:prstGeom>
          <a:noFill/>
        </p:spPr>
        <p:txBody>
          <a:bodyPr wrap="none" rtlCol="0">
            <a:spAutoFit/>
          </a:bodyPr>
          <a:lstStyle/>
          <a:p>
            <a:r>
              <a:rPr lang="en-US" i="1" dirty="0" smtClean="0"/>
              <a:t>*SHEDS will write error if a scenario is missing a required variable</a:t>
            </a:r>
            <a:endParaRPr lang="en-US" i="1" dirty="0"/>
          </a:p>
        </p:txBody>
      </p:sp>
      <p:sp>
        <p:nvSpPr>
          <p:cNvPr id="16" name="TextBox 15"/>
          <p:cNvSpPr txBox="1"/>
          <p:nvPr/>
        </p:nvSpPr>
        <p:spPr>
          <a:xfrm>
            <a:off x="7397652" y="683367"/>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3.3.12.</a:t>
            </a:r>
            <a:endParaRPr lang="en-US" sz="1400" i="1" dirty="0">
              <a:solidFill>
                <a:schemeClr val="bg1">
                  <a:lumMod val="50000"/>
                </a:schemeClr>
              </a:solidFill>
            </a:endParaRPr>
          </a:p>
        </p:txBody>
      </p:sp>
    </p:spTree>
    <p:extLst>
      <p:ext uri="{BB962C8B-B14F-4D97-AF65-F5344CB8AC3E}">
        <p14:creationId xmlns:p14="http://schemas.microsoft.com/office/powerpoint/2010/main" val="1557845836"/>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Source–Chemical File</a:t>
            </a:r>
          </a:p>
        </p:txBody>
      </p:sp>
      <p:sp>
        <p:nvSpPr>
          <p:cNvPr id="5" name="TextBox 4"/>
          <p:cNvSpPr txBox="1"/>
          <p:nvPr/>
        </p:nvSpPr>
        <p:spPr>
          <a:xfrm>
            <a:off x="7397652" y="580335"/>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3.3.11.</a:t>
            </a:r>
            <a:endParaRPr lang="en-US" sz="1400" i="1"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357571" y="2051043"/>
            <a:ext cx="7846232" cy="4163929"/>
          </a:xfrm>
          <a:prstGeom prst="rect">
            <a:avLst/>
          </a:prstGeom>
        </p:spPr>
      </p:pic>
    </p:spTree>
    <p:extLst>
      <p:ext uri="{BB962C8B-B14F-4D97-AF65-F5344CB8AC3E}">
        <p14:creationId xmlns:p14="http://schemas.microsoft.com/office/powerpoint/2010/main" val="1130186720"/>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Source–Chemical File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5" name="TextBox 4"/>
          <p:cNvSpPr txBox="1"/>
          <p:nvPr/>
        </p:nvSpPr>
        <p:spPr>
          <a:xfrm>
            <a:off x="7397652" y="580335"/>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3.3.11.</a:t>
            </a:r>
            <a:endParaRPr lang="en-US" sz="1400" i="1"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357571" y="2051043"/>
            <a:ext cx="7846232" cy="4163929"/>
          </a:xfrm>
          <a:prstGeom prst="rect">
            <a:avLst/>
          </a:prstGeom>
        </p:spPr>
      </p:pic>
      <p:sp>
        <p:nvSpPr>
          <p:cNvPr id="7" name="TextBox 6"/>
          <p:cNvSpPr txBox="1"/>
          <p:nvPr/>
        </p:nvSpPr>
        <p:spPr>
          <a:xfrm>
            <a:off x="679922" y="1579582"/>
            <a:ext cx="2133918" cy="369332"/>
          </a:xfrm>
          <a:prstGeom prst="rect">
            <a:avLst/>
          </a:prstGeom>
          <a:noFill/>
        </p:spPr>
        <p:txBody>
          <a:bodyPr wrap="none" rtlCol="0">
            <a:spAutoFit/>
          </a:bodyPr>
          <a:lstStyle/>
          <a:p>
            <a:r>
              <a:rPr lang="en-US" dirty="0" smtClean="0"/>
              <a:t>Source Information</a:t>
            </a:r>
            <a:endParaRPr lang="en-US" dirty="0"/>
          </a:p>
        </p:txBody>
      </p:sp>
      <p:sp>
        <p:nvSpPr>
          <p:cNvPr id="8" name="Rectangle 7"/>
          <p:cNvSpPr/>
          <p:nvPr/>
        </p:nvSpPr>
        <p:spPr>
          <a:xfrm>
            <a:off x="273613" y="2006824"/>
            <a:ext cx="3092673" cy="453155"/>
          </a:xfrm>
          <a:prstGeom prst="rect">
            <a:avLst/>
          </a:prstGeom>
          <a:noFill/>
          <a:ln w="38100">
            <a:solidFill>
              <a:srgbClr val="3288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661565"/>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Source–Chemical File</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5" name="TextBox 4"/>
          <p:cNvSpPr txBox="1"/>
          <p:nvPr/>
        </p:nvSpPr>
        <p:spPr>
          <a:xfrm>
            <a:off x="7397652" y="580335"/>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3.3.11.</a:t>
            </a:r>
            <a:endParaRPr lang="en-US" sz="1400" i="1" dirty="0">
              <a:solidFill>
                <a:schemeClr val="bg1">
                  <a:lumMod val="50000"/>
                </a:schemeClr>
              </a:solidFill>
            </a:endParaRPr>
          </a:p>
        </p:txBody>
      </p:sp>
      <p:pic>
        <p:nvPicPr>
          <p:cNvPr id="6" name="Picture 5"/>
          <p:cNvPicPr>
            <a:picLocks noChangeAspect="1"/>
          </p:cNvPicPr>
          <p:nvPr/>
        </p:nvPicPr>
        <p:blipFill>
          <a:blip r:embed="rId2"/>
          <a:stretch>
            <a:fillRect/>
          </a:stretch>
        </p:blipFill>
        <p:spPr>
          <a:xfrm>
            <a:off x="357571" y="2051043"/>
            <a:ext cx="7846232" cy="4163929"/>
          </a:xfrm>
          <a:prstGeom prst="rect">
            <a:avLst/>
          </a:prstGeom>
        </p:spPr>
      </p:pic>
      <p:sp>
        <p:nvSpPr>
          <p:cNvPr id="7" name="TextBox 6"/>
          <p:cNvSpPr txBox="1"/>
          <p:nvPr/>
        </p:nvSpPr>
        <p:spPr>
          <a:xfrm>
            <a:off x="679922" y="1579582"/>
            <a:ext cx="2133918" cy="369332"/>
          </a:xfrm>
          <a:prstGeom prst="rect">
            <a:avLst/>
          </a:prstGeom>
          <a:noFill/>
        </p:spPr>
        <p:txBody>
          <a:bodyPr wrap="none" rtlCol="0">
            <a:spAutoFit/>
          </a:bodyPr>
          <a:lstStyle/>
          <a:p>
            <a:r>
              <a:rPr lang="en-US" dirty="0" smtClean="0"/>
              <a:t>Source Information</a:t>
            </a:r>
            <a:endParaRPr lang="en-US" dirty="0"/>
          </a:p>
        </p:txBody>
      </p:sp>
      <p:sp>
        <p:nvSpPr>
          <p:cNvPr id="8" name="Rectangle 7"/>
          <p:cNvSpPr/>
          <p:nvPr/>
        </p:nvSpPr>
        <p:spPr>
          <a:xfrm>
            <a:off x="273613" y="2006824"/>
            <a:ext cx="3092673" cy="453155"/>
          </a:xfrm>
          <a:prstGeom prst="rect">
            <a:avLst/>
          </a:prstGeom>
          <a:noFill/>
          <a:ln w="38100">
            <a:solidFill>
              <a:srgbClr val="3288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065723" y="1553957"/>
            <a:ext cx="1146468" cy="369332"/>
          </a:xfrm>
          <a:prstGeom prst="rect">
            <a:avLst/>
          </a:prstGeom>
          <a:noFill/>
        </p:spPr>
        <p:txBody>
          <a:bodyPr wrap="none" rtlCol="0">
            <a:spAutoFit/>
          </a:bodyPr>
          <a:lstStyle/>
          <a:p>
            <a:r>
              <a:rPr lang="en-US" dirty="0" smtClean="0"/>
              <a:t>Chemical</a:t>
            </a:r>
            <a:endParaRPr lang="en-US" dirty="0"/>
          </a:p>
        </p:txBody>
      </p:sp>
      <p:sp>
        <p:nvSpPr>
          <p:cNvPr id="10" name="Rectangle 9"/>
          <p:cNvSpPr/>
          <p:nvPr/>
        </p:nvSpPr>
        <p:spPr>
          <a:xfrm>
            <a:off x="3355332" y="1997383"/>
            <a:ext cx="658318" cy="486871"/>
          </a:xfrm>
          <a:prstGeom prst="rect">
            <a:avLst/>
          </a:prstGeom>
          <a:noFill/>
          <a:ln w="38100">
            <a:solidFill>
              <a:srgbClr val="66C2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47515" y="1447413"/>
            <a:ext cx="4386650" cy="538609"/>
          </a:xfrm>
          <a:prstGeom prst="rect">
            <a:avLst/>
          </a:prstGeom>
          <a:noFill/>
        </p:spPr>
        <p:txBody>
          <a:bodyPr wrap="none" rtlCol="0">
            <a:spAutoFit/>
          </a:bodyPr>
          <a:lstStyle/>
          <a:p>
            <a:r>
              <a:rPr lang="en-US" dirty="0" smtClean="0"/>
              <a:t>*Chemical-Specific Variables Parameters</a:t>
            </a:r>
          </a:p>
          <a:p>
            <a:r>
              <a:rPr lang="en-US" sz="1100" dirty="0" smtClean="0"/>
              <a:t>(here weight fraction and chemical prevalence)</a:t>
            </a:r>
            <a:endParaRPr lang="en-US" sz="1100" dirty="0"/>
          </a:p>
        </p:txBody>
      </p:sp>
      <p:sp>
        <p:nvSpPr>
          <p:cNvPr id="12" name="Rectangle 11"/>
          <p:cNvSpPr/>
          <p:nvPr/>
        </p:nvSpPr>
        <p:spPr>
          <a:xfrm>
            <a:off x="4029834" y="1998733"/>
            <a:ext cx="4167398" cy="477429"/>
          </a:xfrm>
          <a:prstGeom prst="rect">
            <a:avLst/>
          </a:prstGeom>
          <a:noFill/>
          <a:ln w="38100">
            <a:solidFill>
              <a:srgbClr val="FDAE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497025" y="6400800"/>
            <a:ext cx="6135013" cy="369332"/>
          </a:xfrm>
          <a:prstGeom prst="rect">
            <a:avLst/>
          </a:prstGeom>
          <a:noFill/>
        </p:spPr>
        <p:txBody>
          <a:bodyPr wrap="none" rtlCol="0">
            <a:spAutoFit/>
          </a:bodyPr>
          <a:lstStyle/>
          <a:p>
            <a:r>
              <a:rPr lang="en-US" i="1" dirty="0" smtClean="0"/>
              <a:t>*SHEDS will ignore chemical if missing a required variable</a:t>
            </a:r>
            <a:endParaRPr lang="en-US" i="1" dirty="0"/>
          </a:p>
        </p:txBody>
      </p:sp>
    </p:spTree>
    <p:extLst>
      <p:ext uri="{BB962C8B-B14F-4D97-AF65-F5344CB8AC3E}">
        <p14:creationId xmlns:p14="http://schemas.microsoft.com/office/powerpoint/2010/main" val="178845909"/>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Performing a Run</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7" name="Content Placeholder 10"/>
          <p:cNvSpPr txBox="1">
            <a:spLocks/>
          </p:cNvSpPr>
          <p:nvPr/>
        </p:nvSpPr>
        <p:spPr bwMode="auto">
          <a:xfrm>
            <a:off x="4886215" y="968188"/>
            <a:ext cx="3682196" cy="887506"/>
          </a:xfrm>
          <a:prstGeom prst="rect">
            <a:avLst/>
          </a:prstGeom>
          <a:solidFill>
            <a:schemeClr val="bg1"/>
          </a:solidFill>
          <a:ln w="9525">
            <a:noFill/>
            <a:miter lim="800000"/>
            <a:headEnd/>
            <a:tailEnd/>
          </a:ln>
        </p:spPr>
        <p:txBody>
          <a:bodyPr/>
          <a:lstStyle/>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We will cover details in Part IV Tutorials</a:t>
            </a:r>
          </a:p>
          <a:p>
            <a:pPr marL="742950" lvl="1" indent="-285750">
              <a:spcBef>
                <a:spcPct val="20000"/>
              </a:spcBef>
              <a:buClr>
                <a:schemeClr val="accent1"/>
              </a:buClr>
              <a:buFont typeface="Arial" panose="020B0604020202020204" pitchFamily="34" charset="0"/>
              <a:buChar char="•"/>
            </a:pPr>
            <a:endParaRPr lang="en-US" sz="2400" dirty="0">
              <a:latin typeface="Calibri" pitchFamily="34" charset="0"/>
            </a:endParaRPr>
          </a:p>
        </p:txBody>
      </p:sp>
      <p:sp>
        <p:nvSpPr>
          <p:cNvPr id="8" name="TextBox 7"/>
          <p:cNvSpPr txBox="1"/>
          <p:nvPr/>
        </p:nvSpPr>
        <p:spPr>
          <a:xfrm>
            <a:off x="5240955" y="2040360"/>
            <a:ext cx="3578224"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smtClean="0"/>
              <a:t>Install R Package and dependencies</a:t>
            </a:r>
          </a:p>
          <a:p>
            <a:pPr marL="285750" indent="-285750">
              <a:buFont typeface="Arial" panose="020B0604020202020204" pitchFamily="34" charset="0"/>
              <a:buChar char="•"/>
            </a:pPr>
            <a:r>
              <a:rPr lang="en-US" sz="1400" dirty="0" smtClean="0"/>
              <a:t>Load R package: 	</a:t>
            </a:r>
            <a:r>
              <a:rPr lang="en-US" sz="1400" b="1" dirty="0" smtClean="0">
                <a:solidFill>
                  <a:schemeClr val="tx2">
                    <a:lumMod val="60000"/>
                    <a:lumOff val="40000"/>
                  </a:schemeClr>
                </a:solidFill>
              </a:rPr>
              <a:t>&gt;library(</a:t>
            </a:r>
            <a:r>
              <a:rPr lang="en-US" sz="1400" b="1" dirty="0" err="1" smtClean="0">
                <a:solidFill>
                  <a:schemeClr val="tx2">
                    <a:lumMod val="60000"/>
                    <a:lumOff val="40000"/>
                  </a:schemeClr>
                </a:solidFill>
              </a:rPr>
              <a:t>ShedsHT</a:t>
            </a:r>
            <a:r>
              <a:rPr lang="en-US" sz="1400" b="1" dirty="0" smtClean="0">
                <a:solidFill>
                  <a:schemeClr val="tx2">
                    <a:lumMod val="60000"/>
                    <a:lumOff val="40000"/>
                  </a:schemeClr>
                </a:solidFill>
              </a:rPr>
              <a:t>)</a:t>
            </a:r>
            <a:endParaRPr lang="en-US" sz="1400" b="1" dirty="0"/>
          </a:p>
          <a:p>
            <a:pPr marL="285750" indent="-285750">
              <a:buFont typeface="Arial" panose="020B0604020202020204" pitchFamily="34" charset="0"/>
              <a:buChar char="•"/>
            </a:pPr>
            <a:r>
              <a:rPr lang="en-US" sz="1400" dirty="0" smtClean="0"/>
              <a:t>Set up SHEDS directory </a:t>
            </a:r>
            <a:r>
              <a:rPr lang="en-US" sz="1400" b="1" dirty="0" smtClean="0">
                <a:solidFill>
                  <a:schemeClr val="tx2">
                    <a:lumMod val="60000"/>
                    <a:lumOff val="40000"/>
                  </a:schemeClr>
                </a:solidFill>
              </a:rPr>
              <a:t>&gt;setup(path)</a:t>
            </a:r>
            <a:endParaRPr lang="en-US" sz="1400" b="1" dirty="0" smtClean="0"/>
          </a:p>
          <a:p>
            <a:pPr marL="285750" indent="-285750">
              <a:buFont typeface="Arial" panose="020B0604020202020204" pitchFamily="34" charset="0"/>
              <a:buChar char="•"/>
            </a:pPr>
            <a:r>
              <a:rPr lang="en-US" sz="1400" dirty="0" smtClean="0"/>
              <a:t>Unpack </a:t>
            </a:r>
            <a:r>
              <a:rPr lang="en-US" sz="1400" dirty="0"/>
              <a:t>input files </a:t>
            </a:r>
            <a:r>
              <a:rPr lang="en-US" sz="1400" dirty="0" smtClean="0"/>
              <a:t>	</a:t>
            </a:r>
            <a:r>
              <a:rPr lang="en-US" sz="1400" b="1" dirty="0" smtClean="0">
                <a:solidFill>
                  <a:schemeClr val="tx2">
                    <a:lumMod val="60000"/>
                    <a:lumOff val="40000"/>
                  </a:schemeClr>
                </a:solidFill>
              </a:rPr>
              <a:t>&gt;</a:t>
            </a:r>
            <a:r>
              <a:rPr lang="en-US" sz="1400" b="1" dirty="0">
                <a:solidFill>
                  <a:schemeClr val="tx2">
                    <a:lumMod val="60000"/>
                    <a:lumOff val="40000"/>
                  </a:schemeClr>
                </a:solidFill>
              </a:rPr>
              <a:t>unpack</a:t>
            </a:r>
            <a:r>
              <a:rPr lang="en-US" sz="1400" b="1" dirty="0" smtClean="0">
                <a:solidFill>
                  <a:schemeClr val="tx2">
                    <a:lumMod val="60000"/>
                    <a:lumOff val="40000"/>
                  </a:schemeClr>
                </a:solidFill>
              </a:rPr>
              <a:t>()</a:t>
            </a:r>
            <a:endParaRPr lang="en-US" sz="1400" b="1" dirty="0" smtClean="0"/>
          </a:p>
        </p:txBody>
      </p:sp>
      <p:pic>
        <p:nvPicPr>
          <p:cNvPr id="11" name="Picture 10"/>
          <p:cNvPicPr>
            <a:picLocks noChangeAspect="1"/>
          </p:cNvPicPr>
          <p:nvPr/>
        </p:nvPicPr>
        <p:blipFill rotWithShape="1">
          <a:blip r:embed="rId2"/>
          <a:srcRect t="364" r="38914" b="17172"/>
          <a:stretch/>
        </p:blipFill>
        <p:spPr>
          <a:xfrm>
            <a:off x="134082" y="1393990"/>
            <a:ext cx="5048059" cy="3631842"/>
          </a:xfrm>
          <a:prstGeom prst="rect">
            <a:avLst/>
          </a:prstGeom>
        </p:spPr>
      </p:pic>
    </p:spTree>
    <p:extLst>
      <p:ext uri="{BB962C8B-B14F-4D97-AF65-F5344CB8AC3E}">
        <p14:creationId xmlns:p14="http://schemas.microsoft.com/office/powerpoint/2010/main" val="3566559370"/>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Performing a Run</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7" name="Content Placeholder 10"/>
          <p:cNvSpPr txBox="1">
            <a:spLocks/>
          </p:cNvSpPr>
          <p:nvPr/>
        </p:nvSpPr>
        <p:spPr bwMode="auto">
          <a:xfrm>
            <a:off x="4886215" y="968188"/>
            <a:ext cx="3682196" cy="887506"/>
          </a:xfrm>
          <a:prstGeom prst="rect">
            <a:avLst/>
          </a:prstGeom>
          <a:solidFill>
            <a:schemeClr val="bg1"/>
          </a:solidFill>
          <a:ln w="9525">
            <a:noFill/>
            <a:miter lim="800000"/>
            <a:headEnd/>
            <a:tailEnd/>
          </a:ln>
        </p:spPr>
        <p:txBody>
          <a:bodyPr/>
          <a:lstStyle/>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We will cover details in Part IV Tutorials</a:t>
            </a:r>
          </a:p>
          <a:p>
            <a:pPr marL="742950" lvl="1" indent="-285750">
              <a:spcBef>
                <a:spcPct val="20000"/>
              </a:spcBef>
              <a:buClr>
                <a:schemeClr val="accent1"/>
              </a:buClr>
              <a:buFont typeface="Arial" panose="020B0604020202020204" pitchFamily="34" charset="0"/>
              <a:buChar char="•"/>
            </a:pPr>
            <a:endParaRPr lang="en-US" sz="2400" dirty="0">
              <a:latin typeface="Calibri" pitchFamily="34" charset="0"/>
            </a:endParaRPr>
          </a:p>
        </p:txBody>
      </p:sp>
      <p:pic>
        <p:nvPicPr>
          <p:cNvPr id="9" name="Picture 8"/>
          <p:cNvPicPr>
            <a:picLocks noChangeAspect="1"/>
          </p:cNvPicPr>
          <p:nvPr/>
        </p:nvPicPr>
        <p:blipFill rotWithShape="1">
          <a:blip r:embed="rId2"/>
          <a:srcRect t="364" r="38914" b="17172"/>
          <a:stretch/>
        </p:blipFill>
        <p:spPr>
          <a:xfrm>
            <a:off x="134082" y="1393990"/>
            <a:ext cx="5048059" cy="3631842"/>
          </a:xfrm>
          <a:prstGeom prst="rect">
            <a:avLst/>
          </a:prstGeom>
        </p:spPr>
      </p:pic>
      <p:sp>
        <p:nvSpPr>
          <p:cNvPr id="8" name="TextBox 7"/>
          <p:cNvSpPr txBox="1"/>
          <p:nvPr/>
        </p:nvSpPr>
        <p:spPr>
          <a:xfrm>
            <a:off x="5240955" y="2040360"/>
            <a:ext cx="357822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smtClean="0"/>
              <a:t>Install R Package and dependencies</a:t>
            </a:r>
          </a:p>
          <a:p>
            <a:pPr marL="285750" indent="-285750">
              <a:buFont typeface="Arial" panose="020B0604020202020204" pitchFamily="34" charset="0"/>
              <a:buChar char="•"/>
            </a:pPr>
            <a:r>
              <a:rPr lang="en-US" sz="1400" dirty="0" smtClean="0"/>
              <a:t>Load R package: 	</a:t>
            </a:r>
            <a:r>
              <a:rPr lang="en-US" sz="1400" b="1" dirty="0" smtClean="0">
                <a:solidFill>
                  <a:schemeClr val="tx2">
                    <a:lumMod val="60000"/>
                    <a:lumOff val="40000"/>
                  </a:schemeClr>
                </a:solidFill>
              </a:rPr>
              <a:t>&gt;library(</a:t>
            </a:r>
            <a:r>
              <a:rPr lang="en-US" sz="1400" b="1" dirty="0" err="1" smtClean="0">
                <a:solidFill>
                  <a:schemeClr val="tx2">
                    <a:lumMod val="60000"/>
                    <a:lumOff val="40000"/>
                  </a:schemeClr>
                </a:solidFill>
              </a:rPr>
              <a:t>ShedsHT</a:t>
            </a:r>
            <a:r>
              <a:rPr lang="en-US" sz="1400" b="1" dirty="0" smtClean="0">
                <a:solidFill>
                  <a:schemeClr val="tx2">
                    <a:lumMod val="60000"/>
                    <a:lumOff val="40000"/>
                  </a:schemeClr>
                </a:solidFill>
              </a:rPr>
              <a:t>)</a:t>
            </a:r>
            <a:endParaRPr lang="en-US" sz="1400" b="1" dirty="0"/>
          </a:p>
          <a:p>
            <a:pPr marL="285750" indent="-285750">
              <a:buFont typeface="Arial" panose="020B0604020202020204" pitchFamily="34" charset="0"/>
              <a:buChar char="•"/>
            </a:pPr>
            <a:r>
              <a:rPr lang="en-US" sz="1400" dirty="0" smtClean="0"/>
              <a:t>Set up SHEDS directory </a:t>
            </a:r>
            <a:r>
              <a:rPr lang="en-US" sz="1400" b="1" dirty="0" smtClean="0">
                <a:solidFill>
                  <a:schemeClr val="tx2">
                    <a:lumMod val="60000"/>
                    <a:lumOff val="40000"/>
                  </a:schemeClr>
                </a:solidFill>
              </a:rPr>
              <a:t>&gt;setup(path)</a:t>
            </a:r>
            <a:endParaRPr lang="en-US" sz="1400" b="1" dirty="0" smtClean="0"/>
          </a:p>
          <a:p>
            <a:pPr marL="285750" indent="-285750">
              <a:buFont typeface="Arial" panose="020B0604020202020204" pitchFamily="34" charset="0"/>
              <a:buChar char="•"/>
            </a:pPr>
            <a:r>
              <a:rPr lang="en-US" sz="1400" dirty="0" smtClean="0"/>
              <a:t>Unpack </a:t>
            </a:r>
            <a:r>
              <a:rPr lang="en-US" sz="1400" dirty="0"/>
              <a:t>input files </a:t>
            </a:r>
            <a:r>
              <a:rPr lang="en-US" sz="1400" dirty="0" smtClean="0"/>
              <a:t>	</a:t>
            </a:r>
            <a:r>
              <a:rPr lang="en-US" sz="1400" b="1" dirty="0" smtClean="0">
                <a:solidFill>
                  <a:schemeClr val="tx2">
                    <a:lumMod val="60000"/>
                    <a:lumOff val="40000"/>
                  </a:schemeClr>
                </a:solidFill>
              </a:rPr>
              <a:t>&gt;</a:t>
            </a:r>
            <a:r>
              <a:rPr lang="en-US" sz="1400" b="1" dirty="0">
                <a:solidFill>
                  <a:schemeClr val="tx2">
                    <a:lumMod val="60000"/>
                    <a:lumOff val="40000"/>
                  </a:schemeClr>
                </a:solidFill>
              </a:rPr>
              <a:t>unpack</a:t>
            </a:r>
            <a:r>
              <a:rPr lang="en-US" sz="1400" b="1" dirty="0" smtClean="0">
                <a:solidFill>
                  <a:schemeClr val="tx2">
                    <a:lumMod val="60000"/>
                    <a:lumOff val="40000"/>
                  </a:schemeClr>
                </a:solidFill>
              </a:rPr>
              <a:t>()</a:t>
            </a:r>
            <a:endParaRPr lang="en-US" sz="1400" b="1" dirty="0" smtClean="0"/>
          </a:p>
          <a:p>
            <a:pPr marL="285750" indent="-285750">
              <a:buFont typeface="Arial" panose="020B0604020202020204" pitchFamily="34" charset="0"/>
              <a:buChar char="•"/>
            </a:pPr>
            <a:r>
              <a:rPr lang="en-US" sz="1400" dirty="0" smtClean="0"/>
              <a:t>Call Run:            	</a:t>
            </a:r>
            <a:r>
              <a:rPr lang="en-US" sz="1400" b="1" dirty="0" smtClean="0">
                <a:solidFill>
                  <a:schemeClr val="tx2">
                    <a:lumMod val="60000"/>
                    <a:lumOff val="40000"/>
                  </a:schemeClr>
                </a:solidFill>
              </a:rPr>
              <a:t>&gt;run(“runfile.txt”)</a:t>
            </a:r>
            <a:endParaRPr lang="en-US" sz="1400" b="1" dirty="0" smtClean="0"/>
          </a:p>
        </p:txBody>
      </p:sp>
      <p:pic>
        <p:nvPicPr>
          <p:cNvPr id="10" name="Picture 9"/>
          <p:cNvPicPr>
            <a:picLocks noChangeAspect="1"/>
          </p:cNvPicPr>
          <p:nvPr/>
        </p:nvPicPr>
        <p:blipFill rotWithShape="1">
          <a:blip r:embed="rId3"/>
          <a:srcRect t="28966" r="70292" b="16429"/>
          <a:stretch/>
        </p:blipFill>
        <p:spPr>
          <a:xfrm>
            <a:off x="706594" y="2225026"/>
            <a:ext cx="3865406" cy="3786388"/>
          </a:xfrm>
          <a:prstGeom prst="rect">
            <a:avLst/>
          </a:prstGeom>
          <a:ln w="38100">
            <a:solidFill>
              <a:schemeClr val="tx2"/>
            </a:solidFill>
          </a:ln>
        </p:spPr>
      </p:pic>
    </p:spTree>
    <p:extLst>
      <p:ext uri="{BB962C8B-B14F-4D97-AF65-F5344CB8AC3E}">
        <p14:creationId xmlns:p14="http://schemas.microsoft.com/office/powerpoint/2010/main" val="1464746096"/>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Performing a Run</a:t>
            </a:r>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7" name="Content Placeholder 10"/>
          <p:cNvSpPr txBox="1">
            <a:spLocks/>
          </p:cNvSpPr>
          <p:nvPr/>
        </p:nvSpPr>
        <p:spPr bwMode="auto">
          <a:xfrm>
            <a:off x="4886215" y="968188"/>
            <a:ext cx="3682196" cy="887506"/>
          </a:xfrm>
          <a:prstGeom prst="rect">
            <a:avLst/>
          </a:prstGeom>
          <a:solidFill>
            <a:schemeClr val="bg1"/>
          </a:solidFill>
          <a:ln w="9525">
            <a:noFill/>
            <a:miter lim="800000"/>
            <a:headEnd/>
            <a:tailEnd/>
          </a:ln>
        </p:spPr>
        <p:txBody>
          <a:bodyPr/>
          <a:lstStyle/>
          <a:p>
            <a:pPr marL="742950" lvl="1" indent="-285750">
              <a:spcBef>
                <a:spcPct val="20000"/>
              </a:spcBef>
              <a:buClr>
                <a:schemeClr val="accent1"/>
              </a:buClr>
              <a:buFont typeface="Arial" panose="020B0604020202020204" pitchFamily="34" charset="0"/>
              <a:buChar char="•"/>
            </a:pPr>
            <a:r>
              <a:rPr lang="en-US" sz="2400" dirty="0" smtClean="0">
                <a:latin typeface="Calibri" pitchFamily="34" charset="0"/>
              </a:rPr>
              <a:t>We will cover details in Part IV Tutorials</a:t>
            </a:r>
          </a:p>
          <a:p>
            <a:pPr marL="742950" lvl="1" indent="-285750">
              <a:spcBef>
                <a:spcPct val="20000"/>
              </a:spcBef>
              <a:buClr>
                <a:schemeClr val="accent1"/>
              </a:buClr>
              <a:buFont typeface="Arial" panose="020B0604020202020204" pitchFamily="34" charset="0"/>
              <a:buChar char="•"/>
            </a:pPr>
            <a:endParaRPr lang="en-US" sz="2400" dirty="0">
              <a:latin typeface="Calibri" pitchFamily="34" charset="0"/>
            </a:endParaRPr>
          </a:p>
        </p:txBody>
      </p:sp>
      <p:pic>
        <p:nvPicPr>
          <p:cNvPr id="9" name="Picture 8"/>
          <p:cNvPicPr>
            <a:picLocks noChangeAspect="1"/>
          </p:cNvPicPr>
          <p:nvPr/>
        </p:nvPicPr>
        <p:blipFill rotWithShape="1">
          <a:blip r:embed="rId2"/>
          <a:srcRect t="364" r="38914" b="17172"/>
          <a:stretch/>
        </p:blipFill>
        <p:spPr>
          <a:xfrm>
            <a:off x="134082" y="1393990"/>
            <a:ext cx="5048059" cy="3631842"/>
          </a:xfrm>
          <a:prstGeom prst="rect">
            <a:avLst/>
          </a:prstGeom>
        </p:spPr>
      </p:pic>
      <p:sp>
        <p:nvSpPr>
          <p:cNvPr id="8" name="TextBox 7"/>
          <p:cNvSpPr txBox="1"/>
          <p:nvPr/>
        </p:nvSpPr>
        <p:spPr>
          <a:xfrm>
            <a:off x="5240955" y="2040360"/>
            <a:ext cx="357822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smtClean="0"/>
              <a:t>Install R Package and dependencies</a:t>
            </a:r>
          </a:p>
          <a:p>
            <a:pPr marL="285750" indent="-285750">
              <a:buFont typeface="Arial" panose="020B0604020202020204" pitchFamily="34" charset="0"/>
              <a:buChar char="•"/>
            </a:pPr>
            <a:r>
              <a:rPr lang="en-US" sz="1400" dirty="0" smtClean="0"/>
              <a:t>Load R package: 	</a:t>
            </a:r>
            <a:r>
              <a:rPr lang="en-US" sz="1400" b="1" dirty="0" smtClean="0">
                <a:solidFill>
                  <a:schemeClr val="tx2">
                    <a:lumMod val="60000"/>
                    <a:lumOff val="40000"/>
                  </a:schemeClr>
                </a:solidFill>
              </a:rPr>
              <a:t>&gt;library(</a:t>
            </a:r>
            <a:r>
              <a:rPr lang="en-US" sz="1400" b="1" dirty="0" err="1" smtClean="0">
                <a:solidFill>
                  <a:schemeClr val="tx2">
                    <a:lumMod val="60000"/>
                    <a:lumOff val="40000"/>
                  </a:schemeClr>
                </a:solidFill>
              </a:rPr>
              <a:t>ShedsHT</a:t>
            </a:r>
            <a:r>
              <a:rPr lang="en-US" sz="1400" b="1" dirty="0" smtClean="0">
                <a:solidFill>
                  <a:schemeClr val="tx2">
                    <a:lumMod val="60000"/>
                    <a:lumOff val="40000"/>
                  </a:schemeClr>
                </a:solidFill>
              </a:rPr>
              <a:t>)</a:t>
            </a:r>
            <a:endParaRPr lang="en-US" sz="1400" b="1" dirty="0"/>
          </a:p>
          <a:p>
            <a:pPr marL="285750" indent="-285750">
              <a:buFont typeface="Arial" panose="020B0604020202020204" pitchFamily="34" charset="0"/>
              <a:buChar char="•"/>
            </a:pPr>
            <a:r>
              <a:rPr lang="en-US" sz="1400" dirty="0" smtClean="0"/>
              <a:t>Set up SHEDS directory </a:t>
            </a:r>
            <a:r>
              <a:rPr lang="en-US" sz="1400" b="1" dirty="0" smtClean="0">
                <a:solidFill>
                  <a:schemeClr val="tx2">
                    <a:lumMod val="60000"/>
                    <a:lumOff val="40000"/>
                  </a:schemeClr>
                </a:solidFill>
              </a:rPr>
              <a:t>&gt;setup(path)</a:t>
            </a:r>
            <a:endParaRPr lang="en-US" sz="1400" b="1" dirty="0" smtClean="0"/>
          </a:p>
          <a:p>
            <a:pPr marL="285750" indent="-285750">
              <a:buFont typeface="Arial" panose="020B0604020202020204" pitchFamily="34" charset="0"/>
              <a:buChar char="•"/>
            </a:pPr>
            <a:r>
              <a:rPr lang="en-US" sz="1400" dirty="0" smtClean="0"/>
              <a:t>Unpack </a:t>
            </a:r>
            <a:r>
              <a:rPr lang="en-US" sz="1400" dirty="0"/>
              <a:t>input files </a:t>
            </a:r>
            <a:r>
              <a:rPr lang="en-US" sz="1400" dirty="0" smtClean="0"/>
              <a:t>	</a:t>
            </a:r>
            <a:r>
              <a:rPr lang="en-US" sz="1400" b="1" dirty="0" smtClean="0">
                <a:solidFill>
                  <a:schemeClr val="tx2">
                    <a:lumMod val="60000"/>
                    <a:lumOff val="40000"/>
                  </a:schemeClr>
                </a:solidFill>
              </a:rPr>
              <a:t>&gt;</a:t>
            </a:r>
            <a:r>
              <a:rPr lang="en-US" sz="1400" b="1" dirty="0">
                <a:solidFill>
                  <a:schemeClr val="tx2">
                    <a:lumMod val="60000"/>
                    <a:lumOff val="40000"/>
                  </a:schemeClr>
                </a:solidFill>
              </a:rPr>
              <a:t>unpack</a:t>
            </a:r>
            <a:r>
              <a:rPr lang="en-US" sz="1400" b="1" dirty="0" smtClean="0">
                <a:solidFill>
                  <a:schemeClr val="tx2">
                    <a:lumMod val="60000"/>
                    <a:lumOff val="40000"/>
                  </a:schemeClr>
                </a:solidFill>
              </a:rPr>
              <a:t>()</a:t>
            </a:r>
            <a:endParaRPr lang="en-US" sz="1400" b="1" dirty="0" smtClean="0"/>
          </a:p>
          <a:p>
            <a:pPr marL="285750" indent="-285750">
              <a:buFont typeface="Arial" panose="020B0604020202020204" pitchFamily="34" charset="0"/>
              <a:buChar char="•"/>
            </a:pPr>
            <a:r>
              <a:rPr lang="en-US" sz="1400" dirty="0" smtClean="0"/>
              <a:t>Call Run:            	</a:t>
            </a:r>
            <a:r>
              <a:rPr lang="en-US" sz="1400" b="1" dirty="0" smtClean="0">
                <a:solidFill>
                  <a:schemeClr val="tx2">
                    <a:lumMod val="60000"/>
                    <a:lumOff val="40000"/>
                  </a:schemeClr>
                </a:solidFill>
              </a:rPr>
              <a:t>&gt;run(“runfile.txt”)</a:t>
            </a:r>
            <a:endParaRPr lang="en-US" sz="1400" b="1" dirty="0" smtClean="0"/>
          </a:p>
        </p:txBody>
      </p:sp>
      <p:pic>
        <p:nvPicPr>
          <p:cNvPr id="10" name="Picture 9"/>
          <p:cNvPicPr>
            <a:picLocks noChangeAspect="1"/>
          </p:cNvPicPr>
          <p:nvPr/>
        </p:nvPicPr>
        <p:blipFill rotWithShape="1">
          <a:blip r:embed="rId3"/>
          <a:srcRect t="28966" r="70292" b="16429"/>
          <a:stretch/>
        </p:blipFill>
        <p:spPr>
          <a:xfrm>
            <a:off x="706594" y="2225026"/>
            <a:ext cx="3865406" cy="3786388"/>
          </a:xfrm>
          <a:prstGeom prst="rect">
            <a:avLst/>
          </a:prstGeom>
          <a:ln w="38100">
            <a:solidFill>
              <a:schemeClr val="tx2"/>
            </a:solidFill>
          </a:ln>
        </p:spPr>
      </p:pic>
      <p:pic>
        <p:nvPicPr>
          <p:cNvPr id="3" name="Picture 2"/>
          <p:cNvPicPr>
            <a:picLocks noChangeAspect="1"/>
          </p:cNvPicPr>
          <p:nvPr/>
        </p:nvPicPr>
        <p:blipFill rotWithShape="1">
          <a:blip r:embed="rId4"/>
          <a:srcRect l="805" t="41967" r="40003" b="16429"/>
          <a:stretch/>
        </p:blipFill>
        <p:spPr>
          <a:xfrm>
            <a:off x="1035432" y="3935778"/>
            <a:ext cx="7701566" cy="2884868"/>
          </a:xfrm>
          <a:prstGeom prst="rect">
            <a:avLst/>
          </a:prstGeom>
          <a:ln w="38100">
            <a:solidFill>
              <a:schemeClr val="tx2"/>
            </a:solidFill>
          </a:ln>
        </p:spPr>
      </p:pic>
    </p:spTree>
    <p:extLst>
      <p:ext uri="{BB962C8B-B14F-4D97-AF65-F5344CB8AC3E}">
        <p14:creationId xmlns:p14="http://schemas.microsoft.com/office/powerpoint/2010/main" val="1138896698"/>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SHEDS Output Files</a:t>
            </a:r>
          </a:p>
        </p:txBody>
      </p:sp>
      <p:sp>
        <p:nvSpPr>
          <p:cNvPr id="4" name="TextBox 3"/>
          <p:cNvSpPr txBox="1"/>
          <p:nvPr/>
        </p:nvSpPr>
        <p:spPr>
          <a:xfrm>
            <a:off x="1436885" y="1314493"/>
            <a:ext cx="6158754"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Created in new folder in “Outputs” directory with the same name as the Run</a:t>
            </a:r>
          </a:p>
          <a:p>
            <a:pPr marL="285750" indent="-285750">
              <a:buFont typeface="Arial" panose="020B0604020202020204" pitchFamily="34" charset="0"/>
              <a:buChar char="•"/>
            </a:pPr>
            <a:r>
              <a:rPr lang="en-US" dirty="0" smtClean="0"/>
              <a:t>Comma-separated value (CSV) files</a:t>
            </a:r>
          </a:p>
          <a:p>
            <a:pPr marL="285750" indent="-285750">
              <a:buFont typeface="Arial" panose="020B0604020202020204" pitchFamily="34" charset="0"/>
              <a:buChar char="•"/>
            </a:pPr>
            <a:r>
              <a:rPr lang="en-US" dirty="0" smtClean="0"/>
              <a:t>Each output file is chemical-specific, each file name is appended with chemical name (usually CASRN)</a:t>
            </a:r>
          </a:p>
          <a:p>
            <a:pPr marL="285750" indent="-285750">
              <a:buFont typeface="Arial" panose="020B0604020202020204" pitchFamily="34" charset="0"/>
              <a:buChar char="•"/>
            </a:pPr>
            <a:r>
              <a:rPr lang="en-US" dirty="0" smtClean="0"/>
              <a:t>For large number of individuals, SHEDS runs multiple “sets” for optimizing speed. Some files are written for each set and are combined at the end of the run and given an “_all” extension.</a:t>
            </a:r>
          </a:p>
          <a:p>
            <a:pPr marL="285750" indent="-285750">
              <a:buFont typeface="Arial" panose="020B0604020202020204" pitchFamily="34" charset="0"/>
              <a:buChar char="•"/>
            </a:pPr>
            <a:r>
              <a:rPr lang="en-US" dirty="0" smtClean="0"/>
              <a:t>Three types of output files: All Individuals, Source Means, and Statistics</a:t>
            </a:r>
          </a:p>
          <a:p>
            <a:pPr marL="285750" indent="-285750">
              <a:buFont typeface="Arial" panose="020B0604020202020204" pitchFamily="34" charset="0"/>
              <a:buChar char="•"/>
            </a:pPr>
            <a:endParaRPr lang="en-US" dirty="0"/>
          </a:p>
        </p:txBody>
      </p:sp>
      <p:sp>
        <p:nvSpPr>
          <p:cNvPr id="5" name="TextBox 4"/>
          <p:cNvSpPr txBox="1"/>
          <p:nvPr/>
        </p:nvSpPr>
        <p:spPr>
          <a:xfrm>
            <a:off x="7397652" y="580335"/>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3.4.</a:t>
            </a:r>
            <a:endParaRPr lang="en-US" sz="1400" i="1" dirty="0">
              <a:solidFill>
                <a:schemeClr val="bg1">
                  <a:lumMod val="50000"/>
                </a:schemeClr>
              </a:solidFill>
            </a:endParaRPr>
          </a:p>
        </p:txBody>
      </p:sp>
      <p:pic>
        <p:nvPicPr>
          <p:cNvPr id="6" name="Picture 5"/>
          <p:cNvPicPr>
            <a:picLocks noChangeAspect="1"/>
          </p:cNvPicPr>
          <p:nvPr/>
        </p:nvPicPr>
        <p:blipFill rotWithShape="1">
          <a:blip r:embed="rId2"/>
          <a:srcRect l="41848" t="35388" r="26499" b="42694"/>
          <a:stretch/>
        </p:blipFill>
        <p:spPr>
          <a:xfrm>
            <a:off x="2986263" y="4453814"/>
            <a:ext cx="3171474" cy="1841500"/>
          </a:xfrm>
          <a:prstGeom prst="rect">
            <a:avLst/>
          </a:prstGeom>
        </p:spPr>
      </p:pic>
    </p:spTree>
    <p:extLst>
      <p:ext uri="{BB962C8B-B14F-4D97-AF65-F5344CB8AC3E}">
        <p14:creationId xmlns:p14="http://schemas.microsoft.com/office/powerpoint/2010/main" val="1971088885"/>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a:cs typeface="Arial" panose="020B0604020202020204" pitchFamily="34" charset="0"/>
              </a:rPr>
              <a:t>The All Individuals </a:t>
            </a:r>
            <a:r>
              <a:rPr lang="en-US" dirty="0" smtClean="0">
                <a:cs typeface="Arial" panose="020B0604020202020204" pitchFamily="34" charset="0"/>
              </a:rPr>
              <a:t>Output File</a:t>
            </a:r>
            <a:endParaRPr lang="en-US" dirty="0" smtClean="0"/>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5" name="TextBox 4"/>
          <p:cNvSpPr txBox="1"/>
          <p:nvPr/>
        </p:nvSpPr>
        <p:spPr>
          <a:xfrm>
            <a:off x="7534657" y="6119336"/>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3.4.1.</a:t>
            </a:r>
            <a:endParaRPr lang="en-US" sz="1400" i="1" dirty="0">
              <a:solidFill>
                <a:schemeClr val="bg1">
                  <a:lumMod val="50000"/>
                </a:schemeClr>
              </a:solidFill>
            </a:endParaRPr>
          </a:p>
        </p:txBody>
      </p:sp>
      <p:pic>
        <p:nvPicPr>
          <p:cNvPr id="3" name="Picture 2"/>
          <p:cNvPicPr>
            <a:picLocks noChangeAspect="1"/>
          </p:cNvPicPr>
          <p:nvPr/>
        </p:nvPicPr>
        <p:blipFill>
          <a:blip r:embed="rId2"/>
          <a:stretch>
            <a:fillRect/>
          </a:stretch>
        </p:blipFill>
        <p:spPr>
          <a:xfrm>
            <a:off x="348927" y="1981065"/>
            <a:ext cx="7888908" cy="4102964"/>
          </a:xfrm>
          <a:prstGeom prst="rect">
            <a:avLst/>
          </a:prstGeom>
        </p:spPr>
      </p:pic>
      <p:sp>
        <p:nvSpPr>
          <p:cNvPr id="6" name="TextBox 5"/>
          <p:cNvSpPr txBox="1"/>
          <p:nvPr/>
        </p:nvSpPr>
        <p:spPr>
          <a:xfrm>
            <a:off x="8340266" y="1824660"/>
            <a:ext cx="646331" cy="646331"/>
          </a:xfrm>
          <a:prstGeom prst="rect">
            <a:avLst/>
          </a:prstGeom>
          <a:noFill/>
        </p:spPr>
        <p:txBody>
          <a:bodyPr wrap="none" rtlCol="0">
            <a:spAutoFit/>
          </a:bodyPr>
          <a:lstStyle/>
          <a:p>
            <a:r>
              <a:rPr lang="en-US" sz="3600" dirty="0" smtClean="0"/>
              <a:t>…</a:t>
            </a:r>
            <a:endParaRPr lang="en-US" sz="3600" dirty="0"/>
          </a:p>
        </p:txBody>
      </p:sp>
      <p:sp>
        <p:nvSpPr>
          <p:cNvPr id="7" name="TextBox 6"/>
          <p:cNvSpPr txBox="1"/>
          <p:nvPr/>
        </p:nvSpPr>
        <p:spPr>
          <a:xfrm>
            <a:off x="366019" y="1384719"/>
            <a:ext cx="8353569" cy="369332"/>
          </a:xfrm>
          <a:prstGeom prst="rect">
            <a:avLst/>
          </a:prstGeom>
          <a:noFill/>
        </p:spPr>
        <p:txBody>
          <a:bodyPr wrap="none" rtlCol="0">
            <a:spAutoFit/>
          </a:bodyPr>
          <a:lstStyle/>
          <a:p>
            <a:r>
              <a:rPr lang="en-US" b="1" dirty="0" smtClean="0"/>
              <a:t>Exposure and dose metrics for every simulated individual for the chemical</a:t>
            </a:r>
            <a:endParaRPr lang="en-US" b="1" dirty="0"/>
          </a:p>
        </p:txBody>
      </p:sp>
      <p:sp>
        <p:nvSpPr>
          <p:cNvPr id="8" name="TextBox 7"/>
          <p:cNvSpPr txBox="1"/>
          <p:nvPr/>
        </p:nvSpPr>
        <p:spPr>
          <a:xfrm rot="5400000">
            <a:off x="1254378" y="5985038"/>
            <a:ext cx="646331" cy="646331"/>
          </a:xfrm>
          <a:prstGeom prst="rect">
            <a:avLst/>
          </a:prstGeom>
          <a:noFill/>
        </p:spPr>
        <p:txBody>
          <a:bodyPr wrap="none" rtlCol="0">
            <a:spAutoFit/>
          </a:bodyPr>
          <a:lstStyle/>
          <a:p>
            <a:r>
              <a:rPr lang="en-US" sz="3600" dirty="0" smtClean="0"/>
              <a:t>…</a:t>
            </a:r>
            <a:endParaRPr lang="en-US" sz="3600" dirty="0"/>
          </a:p>
        </p:txBody>
      </p:sp>
    </p:spTree>
    <p:extLst>
      <p:ext uri="{BB962C8B-B14F-4D97-AF65-F5344CB8AC3E}">
        <p14:creationId xmlns:p14="http://schemas.microsoft.com/office/powerpoint/2010/main" val="3311700454"/>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3"/>
          <p:cNvSpPr>
            <a:spLocks noChangeArrowheads="1"/>
          </p:cNvSpPr>
          <p:nvPr/>
        </p:nvSpPr>
        <p:spPr bwMode="auto">
          <a:xfrm>
            <a:off x="3121025" y="447675"/>
            <a:ext cx="5537200" cy="409575"/>
          </a:xfrm>
          <a:prstGeom prst="rect">
            <a:avLst/>
          </a:prstGeom>
          <a:noFill/>
          <a:ln w="9525">
            <a:noFill/>
            <a:miter lim="800000"/>
            <a:headEnd/>
            <a:tailEnd/>
          </a:ln>
        </p:spPr>
        <p:txBody>
          <a:bodyPr anchor="ctr"/>
          <a:lstStyle/>
          <a:p>
            <a:pPr algn="ctr"/>
            <a:endParaRPr lang="en-US" sz="3200" b="1" i="1">
              <a:solidFill>
                <a:srgbClr val="355777"/>
              </a:solidFill>
              <a:latin typeface="Gill Sans MT"/>
            </a:endParaRPr>
          </a:p>
        </p:txBody>
      </p:sp>
      <p:sp>
        <p:nvSpPr>
          <p:cNvPr id="13314" name="Rectangle 19"/>
          <p:cNvSpPr>
            <a:spLocks noChangeArrowheads="1"/>
          </p:cNvSpPr>
          <p:nvPr/>
        </p:nvSpPr>
        <p:spPr bwMode="auto">
          <a:xfrm>
            <a:off x="3048000" y="838200"/>
            <a:ext cx="4591050" cy="304800"/>
          </a:xfrm>
          <a:prstGeom prst="rect">
            <a:avLst/>
          </a:prstGeom>
          <a:noFill/>
          <a:ln w="9525">
            <a:noFill/>
            <a:miter lim="800000"/>
            <a:headEnd/>
            <a:tailEnd/>
          </a:ln>
        </p:spPr>
        <p:txBody>
          <a:bodyPr anchor="ctr"/>
          <a:lstStyle/>
          <a:p>
            <a:endParaRPr lang="en-US" sz="2000">
              <a:latin typeface="Calibri" pitchFamily="34" charset="0"/>
            </a:endParaRPr>
          </a:p>
        </p:txBody>
      </p:sp>
      <p:sp>
        <p:nvSpPr>
          <p:cNvPr id="8" name="Rectangle 7"/>
          <p:cNvSpPr/>
          <p:nvPr/>
        </p:nvSpPr>
        <p:spPr bwMode="auto">
          <a:xfrm>
            <a:off x="609600" y="2024063"/>
            <a:ext cx="7905750" cy="133350"/>
          </a:xfrm>
          <a:prstGeom prst="rect">
            <a:avLst/>
          </a:prstGeom>
          <a:blipFill>
            <a:blip r:embed="rId2" cstate="print"/>
            <a:tile tx="0" ty="0" sx="100000" sy="100000" flip="none" algn="tl"/>
          </a:blipFill>
          <a:ln w="9525" cap="flat" cmpd="sng" algn="ctr">
            <a:noFill/>
            <a:prstDash val="solid"/>
            <a:round/>
            <a:headEnd type="none" w="med" len="med"/>
            <a:tailEnd type="none" w="med" len="med"/>
          </a:ln>
          <a:effectLst/>
          <a:extLst/>
        </p:spPr>
        <p:txBody>
          <a:bodyPr anchor="ctr"/>
          <a:lstStyle/>
          <a:p>
            <a:pPr algn="ctr" eaLnBrk="0" fontAlgn="auto" hangingPunct="0">
              <a:spcBef>
                <a:spcPts val="0"/>
              </a:spcBef>
              <a:spcAft>
                <a:spcPts val="0"/>
              </a:spcAft>
              <a:defRPr/>
            </a:pPr>
            <a:endParaRPr lang="en-US" sz="4000" dirty="0">
              <a:effectLst>
                <a:outerShdw blurRad="38100" dist="38100" dir="2700000" algn="tl">
                  <a:srgbClr val="000000">
                    <a:alpha val="43137"/>
                  </a:srgbClr>
                </a:outerShdw>
              </a:effectLst>
              <a:latin typeface="+mn-lt"/>
              <a:ea typeface="ＭＳ Ｐゴシック" pitchFamily="1" charset="-128"/>
              <a:cs typeface="+mn-cs"/>
            </a:endParaRPr>
          </a:p>
        </p:txBody>
      </p:sp>
      <p:sp>
        <p:nvSpPr>
          <p:cNvPr id="13316" name="Rectangle 8"/>
          <p:cNvSpPr>
            <a:spLocks noChangeArrowheads="1"/>
          </p:cNvSpPr>
          <p:nvPr/>
        </p:nvSpPr>
        <p:spPr bwMode="auto">
          <a:xfrm>
            <a:off x="1262063" y="1495425"/>
            <a:ext cx="6856412" cy="461963"/>
          </a:xfrm>
          <a:prstGeom prst="rect">
            <a:avLst/>
          </a:prstGeom>
          <a:noFill/>
          <a:ln w="9525">
            <a:noFill/>
            <a:miter lim="800000"/>
            <a:headEnd/>
            <a:tailEnd/>
          </a:ln>
        </p:spPr>
        <p:txBody>
          <a:bodyPr>
            <a:spAutoFit/>
          </a:bodyPr>
          <a:lstStyle/>
          <a:p>
            <a:pPr algn="ctr"/>
            <a:r>
              <a:rPr lang="en-US" sz="2400" b="1" i="1">
                <a:latin typeface="Calibri" pitchFamily="34" charset="0"/>
              </a:rPr>
              <a:t>Uncertainty/Variability of NHANES Biomonitoring</a:t>
            </a:r>
          </a:p>
        </p:txBody>
      </p:sp>
      <p:sp>
        <p:nvSpPr>
          <p:cNvPr id="13317" name="Left Brace 9"/>
          <p:cNvSpPr>
            <a:spLocks/>
          </p:cNvSpPr>
          <p:nvPr/>
        </p:nvSpPr>
        <p:spPr bwMode="auto">
          <a:xfrm rot="-5400000">
            <a:off x="1079500" y="1865313"/>
            <a:ext cx="495300" cy="1435100"/>
          </a:xfrm>
          <a:prstGeom prst="leftBrace">
            <a:avLst>
              <a:gd name="adj1" fmla="val 8330"/>
              <a:gd name="adj2" fmla="val 50000"/>
            </a:avLst>
          </a:prstGeom>
          <a:solidFill>
            <a:schemeClr val="accent1"/>
          </a:solidFill>
          <a:ln w="9525" algn="ctr">
            <a:solidFill>
              <a:schemeClr val="tx1"/>
            </a:solidFill>
            <a:round/>
            <a:headEnd/>
            <a:tailEnd/>
          </a:ln>
        </p:spPr>
        <p:txBody>
          <a:bodyPr vert="eaVert"/>
          <a:lstStyle/>
          <a:p>
            <a:pPr eaLnBrk="0" hangingPunct="0"/>
            <a:endParaRPr lang="en-US" sz="2400">
              <a:latin typeface="Calibri" pitchFamily="34" charset="0"/>
              <a:ea typeface="ＭＳ Ｐゴシック" pitchFamily="34" charset="-128"/>
            </a:endParaRPr>
          </a:p>
        </p:txBody>
      </p:sp>
      <p:sp>
        <p:nvSpPr>
          <p:cNvPr id="197642" name="TextBox 10"/>
          <p:cNvSpPr txBox="1">
            <a:spLocks noChangeArrowheads="1"/>
          </p:cNvSpPr>
          <p:nvPr/>
        </p:nvSpPr>
        <p:spPr bwMode="auto">
          <a:xfrm>
            <a:off x="546100" y="2732088"/>
            <a:ext cx="2235200" cy="641350"/>
          </a:xfrm>
          <a:prstGeom prst="rect">
            <a:avLst/>
          </a:prstGeom>
          <a:noFill/>
          <a:ln w="9525">
            <a:noFill/>
            <a:miter lim="800000"/>
            <a:headEnd/>
            <a:tailEnd/>
          </a:ln>
        </p:spPr>
        <p:txBody>
          <a:bodyPr>
            <a:spAutoFit/>
          </a:bodyPr>
          <a:lstStyle/>
          <a:p>
            <a:pPr fontAlgn="auto">
              <a:spcBef>
                <a:spcPts val="0"/>
              </a:spcBef>
              <a:spcAft>
                <a:spcPts val="0"/>
              </a:spcAft>
              <a:defRPr/>
            </a:pPr>
            <a:r>
              <a:rPr lang="en-US" dirty="0">
                <a:effectLst>
                  <a:outerShdw blurRad="38100" dist="38100" dir="2700000" algn="tl">
                    <a:srgbClr val="000000">
                      <a:alpha val="43137"/>
                    </a:srgbClr>
                  </a:outerShdw>
                </a:effectLst>
                <a:latin typeface="Calibri" pitchFamily="34" charset="0"/>
                <a:cs typeface="+mn-cs"/>
              </a:rPr>
              <a:t>~10% Far field (Industrial) Releases</a:t>
            </a:r>
          </a:p>
        </p:txBody>
      </p:sp>
      <p:sp>
        <p:nvSpPr>
          <p:cNvPr id="13319" name="Left Brace 11"/>
          <p:cNvSpPr>
            <a:spLocks/>
          </p:cNvSpPr>
          <p:nvPr/>
        </p:nvSpPr>
        <p:spPr bwMode="auto">
          <a:xfrm rot="-5400000">
            <a:off x="5955507" y="304006"/>
            <a:ext cx="495300" cy="4557713"/>
          </a:xfrm>
          <a:prstGeom prst="leftBrace">
            <a:avLst>
              <a:gd name="adj1" fmla="val 8350"/>
              <a:gd name="adj2" fmla="val 50000"/>
            </a:avLst>
          </a:prstGeom>
          <a:solidFill>
            <a:srgbClr val="CCFFCC"/>
          </a:solidFill>
          <a:ln w="9525" algn="ctr">
            <a:solidFill>
              <a:schemeClr val="tx1"/>
            </a:solidFill>
            <a:round/>
            <a:headEnd/>
            <a:tailEnd/>
          </a:ln>
        </p:spPr>
        <p:txBody>
          <a:bodyPr vert="eaVert"/>
          <a:lstStyle/>
          <a:p>
            <a:pPr eaLnBrk="0" hangingPunct="0"/>
            <a:endParaRPr lang="en-US" sz="2400">
              <a:latin typeface="Calibri" pitchFamily="34" charset="0"/>
              <a:ea typeface="ＭＳ Ｐゴシック" pitchFamily="34" charset="-128"/>
            </a:endParaRPr>
          </a:p>
        </p:txBody>
      </p:sp>
      <p:sp>
        <p:nvSpPr>
          <p:cNvPr id="197644" name="TextBox 12"/>
          <p:cNvSpPr txBox="1">
            <a:spLocks noChangeArrowheads="1"/>
          </p:cNvSpPr>
          <p:nvPr/>
        </p:nvSpPr>
        <p:spPr bwMode="auto">
          <a:xfrm>
            <a:off x="5362575" y="2817813"/>
            <a:ext cx="2235200" cy="641350"/>
          </a:xfrm>
          <a:prstGeom prst="rect">
            <a:avLst/>
          </a:prstGeom>
          <a:noFill/>
          <a:ln w="9525">
            <a:noFill/>
            <a:miter lim="800000"/>
            <a:headEnd/>
            <a:tailEnd/>
          </a:ln>
        </p:spPr>
        <p:txBody>
          <a:bodyPr>
            <a:spAutoFit/>
          </a:bodyPr>
          <a:lstStyle/>
          <a:p>
            <a:pPr fontAlgn="auto">
              <a:spcBef>
                <a:spcPts val="0"/>
              </a:spcBef>
              <a:spcAft>
                <a:spcPts val="0"/>
              </a:spcAft>
              <a:defRPr/>
            </a:pPr>
            <a:r>
              <a:rPr lang="en-US" dirty="0">
                <a:effectLst>
                  <a:outerShdw blurRad="38100" dist="38100" dir="2700000" algn="tl">
                    <a:srgbClr val="000000">
                      <a:alpha val="43137"/>
                    </a:srgbClr>
                  </a:outerShdw>
                </a:effectLst>
                <a:latin typeface="Calibri" pitchFamily="34" charset="0"/>
                <a:cs typeface="+mn-cs"/>
              </a:rPr>
              <a:t>~60% Indoor / Consumer Use</a:t>
            </a:r>
          </a:p>
        </p:txBody>
      </p:sp>
      <p:sp>
        <p:nvSpPr>
          <p:cNvPr id="13321" name="Rectangle 18"/>
          <p:cNvSpPr>
            <a:spLocks noChangeArrowheads="1"/>
          </p:cNvSpPr>
          <p:nvPr/>
        </p:nvSpPr>
        <p:spPr bwMode="auto">
          <a:xfrm>
            <a:off x="5715000" y="6477000"/>
            <a:ext cx="3429000" cy="338554"/>
          </a:xfrm>
          <a:prstGeom prst="rect">
            <a:avLst/>
          </a:prstGeom>
          <a:noFill/>
          <a:ln w="9525">
            <a:noFill/>
            <a:miter lim="800000"/>
            <a:headEnd/>
            <a:tailEnd/>
          </a:ln>
        </p:spPr>
        <p:txBody>
          <a:bodyPr>
            <a:spAutoFit/>
          </a:bodyPr>
          <a:lstStyle/>
          <a:p>
            <a:r>
              <a:rPr lang="en-US" sz="1600">
                <a:latin typeface="Calibri" pitchFamily="34" charset="0"/>
              </a:rPr>
              <a:t>Slide material from John Wambaugh</a:t>
            </a:r>
          </a:p>
        </p:txBody>
      </p:sp>
      <p:sp>
        <p:nvSpPr>
          <p:cNvPr id="13322" name="Title 1"/>
          <p:cNvSpPr>
            <a:spLocks noGrp="1"/>
          </p:cNvSpPr>
          <p:nvPr>
            <p:ph type="title"/>
          </p:nvPr>
        </p:nvSpPr>
        <p:spPr bwMode="auto">
          <a:xfrm>
            <a:off x="2471738" y="111125"/>
            <a:ext cx="6410325"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solidFill>
                  <a:srgbClr val="355777"/>
                </a:solidFill>
              </a:rPr>
              <a:t>Motivation: Importance of Near-Field Pathways</a:t>
            </a:r>
          </a:p>
        </p:txBody>
      </p:sp>
      <p:sp>
        <p:nvSpPr>
          <p:cNvPr id="13323" name="Content Placeholder 2"/>
          <p:cNvSpPr>
            <a:spLocks noGrp="1"/>
          </p:cNvSpPr>
          <p:nvPr>
            <p:ph idx="1"/>
          </p:nvPr>
        </p:nvSpPr>
        <p:spPr bwMode="auto">
          <a:xfrm>
            <a:off x="568325" y="3741738"/>
            <a:ext cx="8229600" cy="252253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1800" dirty="0" smtClean="0"/>
              <a:t>Systematic Empirical Evaluation of Models (</a:t>
            </a:r>
            <a:r>
              <a:rPr lang="en-US" sz="1800" dirty="0" err="1" smtClean="0"/>
              <a:t>Wambaugh</a:t>
            </a:r>
            <a:r>
              <a:rPr lang="en-US" sz="1800" dirty="0" smtClean="0"/>
              <a:t> et al. 2013, 2014)</a:t>
            </a:r>
          </a:p>
          <a:p>
            <a:pPr eaLnBrk="1" hangingPunct="1"/>
            <a:r>
              <a:rPr lang="en-US" sz="1800" dirty="0" smtClean="0"/>
              <a:t>Comparison of exposure model results with exposures inferred from NHANES</a:t>
            </a:r>
          </a:p>
          <a:p>
            <a:pPr eaLnBrk="1" hangingPunct="1"/>
            <a:r>
              <a:rPr lang="en-US" sz="1800" dirty="0" smtClean="0"/>
              <a:t>Better near-field models should reduce uncertainty</a:t>
            </a:r>
          </a:p>
          <a:p>
            <a:pPr eaLnBrk="1" hangingPunct="1"/>
            <a:r>
              <a:rPr lang="en-US" sz="1800" dirty="0" smtClean="0"/>
              <a:t>New data sources and models should explain more of variability and better characterize demographic differences</a:t>
            </a:r>
          </a:p>
          <a:p>
            <a:pPr eaLnBrk="1" hangingPunct="1"/>
            <a:r>
              <a:rPr lang="en-US" sz="1800" dirty="0" smtClean="0"/>
              <a:t>Mechanistic models should be better suited to extrapolation to additional chemicals if predictive ability can be demonstrated</a:t>
            </a:r>
          </a:p>
        </p:txBody>
      </p:sp>
    </p:spTree>
    <p:extLst>
      <p:ext uri="{BB962C8B-B14F-4D97-AF65-F5344CB8AC3E}">
        <p14:creationId xmlns:p14="http://schemas.microsoft.com/office/powerpoint/2010/main" val="29014945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a:cs typeface="Arial" panose="020B0604020202020204" pitchFamily="34" charset="0"/>
              </a:rPr>
              <a:t>The </a:t>
            </a:r>
            <a:r>
              <a:rPr lang="en-US" dirty="0" smtClean="0">
                <a:cs typeface="Arial" panose="020B0604020202020204" pitchFamily="34" charset="0"/>
              </a:rPr>
              <a:t>Statistics Output File</a:t>
            </a:r>
            <a:endParaRPr lang="en-US" dirty="0" smtClean="0"/>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5" name="TextBox 4"/>
          <p:cNvSpPr txBox="1"/>
          <p:nvPr/>
        </p:nvSpPr>
        <p:spPr>
          <a:xfrm>
            <a:off x="7077338" y="6119336"/>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3.4.2.</a:t>
            </a:r>
            <a:endParaRPr lang="en-US" sz="1400" i="1" dirty="0">
              <a:solidFill>
                <a:schemeClr val="bg1">
                  <a:lumMod val="50000"/>
                </a:schemeClr>
              </a:solidFill>
            </a:endParaRPr>
          </a:p>
        </p:txBody>
      </p:sp>
      <p:pic>
        <p:nvPicPr>
          <p:cNvPr id="3" name="Picture 2"/>
          <p:cNvPicPr>
            <a:picLocks noChangeAspect="1"/>
          </p:cNvPicPr>
          <p:nvPr/>
        </p:nvPicPr>
        <p:blipFill>
          <a:blip r:embed="rId2"/>
          <a:stretch>
            <a:fillRect/>
          </a:stretch>
        </p:blipFill>
        <p:spPr>
          <a:xfrm>
            <a:off x="581113" y="2044047"/>
            <a:ext cx="7622850" cy="4041208"/>
          </a:xfrm>
          <a:prstGeom prst="rect">
            <a:avLst/>
          </a:prstGeom>
        </p:spPr>
      </p:pic>
      <p:sp>
        <p:nvSpPr>
          <p:cNvPr id="7" name="TextBox 6"/>
          <p:cNvSpPr txBox="1"/>
          <p:nvPr/>
        </p:nvSpPr>
        <p:spPr>
          <a:xfrm>
            <a:off x="830133" y="1288856"/>
            <a:ext cx="7869486" cy="923330"/>
          </a:xfrm>
          <a:prstGeom prst="rect">
            <a:avLst/>
          </a:prstGeom>
          <a:noFill/>
        </p:spPr>
        <p:txBody>
          <a:bodyPr wrap="square" rtlCol="0">
            <a:spAutoFit/>
          </a:bodyPr>
          <a:lstStyle/>
          <a:p>
            <a:r>
              <a:rPr lang="en-US" b="1" dirty="0" smtClean="0"/>
              <a:t>Population statistics by cohort (Total, M&gt;F, age groups, women of childbearing age) for select exposure/dose metrics</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4125683011"/>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a:cs typeface="Arial" panose="020B0604020202020204" pitchFamily="34" charset="0"/>
              </a:rPr>
              <a:t>The </a:t>
            </a:r>
            <a:r>
              <a:rPr lang="en-US" dirty="0" smtClean="0">
                <a:cs typeface="Arial" panose="020B0604020202020204" pitchFamily="34" charset="0"/>
              </a:rPr>
              <a:t>Source Means Output File</a:t>
            </a:r>
            <a:endParaRPr lang="en-US" dirty="0" smtClean="0"/>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p:cNvSpPr txBox="1"/>
          <p:nvPr/>
        </p:nvSpPr>
        <p:spPr>
          <a:xfrm>
            <a:off x="7316620" y="6016785"/>
            <a:ext cx="1609343" cy="738664"/>
          </a:xfrm>
          <a:prstGeom prst="rect">
            <a:avLst/>
          </a:prstGeom>
          <a:noFill/>
        </p:spPr>
        <p:txBody>
          <a:bodyPr wrap="square" rtlCol="0">
            <a:spAutoFit/>
          </a:bodyPr>
          <a:lstStyle/>
          <a:p>
            <a:r>
              <a:rPr lang="en-US" sz="1400" i="1" dirty="0" smtClean="0">
                <a:solidFill>
                  <a:schemeClr val="bg1">
                    <a:lumMod val="50000"/>
                  </a:schemeClr>
                </a:solidFill>
              </a:rPr>
              <a:t>SHEDS Technical Manual Section 3.4.2.</a:t>
            </a:r>
            <a:endParaRPr lang="en-US" sz="1400" i="1" dirty="0">
              <a:solidFill>
                <a:schemeClr val="bg1">
                  <a:lumMod val="50000"/>
                </a:schemeClr>
              </a:solidFill>
            </a:endParaRPr>
          </a:p>
        </p:txBody>
      </p:sp>
      <p:sp>
        <p:nvSpPr>
          <p:cNvPr id="7" name="TextBox 6"/>
          <p:cNvSpPr txBox="1"/>
          <p:nvPr/>
        </p:nvSpPr>
        <p:spPr>
          <a:xfrm>
            <a:off x="830133" y="1288856"/>
            <a:ext cx="7869486" cy="646331"/>
          </a:xfrm>
          <a:prstGeom prst="rect">
            <a:avLst/>
          </a:prstGeom>
          <a:noFill/>
        </p:spPr>
        <p:txBody>
          <a:bodyPr wrap="square" rtlCol="0">
            <a:spAutoFit/>
          </a:bodyPr>
          <a:lstStyle/>
          <a:p>
            <a:r>
              <a:rPr lang="en-US" b="1" dirty="0" smtClean="0"/>
              <a:t>Mean Exposure Metrics Across Individuals for Each Source for Chemical </a:t>
            </a:r>
            <a:endParaRPr lang="en-US" b="1" dirty="0"/>
          </a:p>
        </p:txBody>
      </p:sp>
      <p:pic>
        <p:nvPicPr>
          <p:cNvPr id="2" name="Picture 1"/>
          <p:cNvPicPr>
            <a:picLocks noChangeAspect="1"/>
          </p:cNvPicPr>
          <p:nvPr/>
        </p:nvPicPr>
        <p:blipFill>
          <a:blip r:embed="rId2"/>
          <a:stretch>
            <a:fillRect/>
          </a:stretch>
        </p:blipFill>
        <p:spPr>
          <a:xfrm>
            <a:off x="552369" y="2085172"/>
            <a:ext cx="6301358" cy="4307082"/>
          </a:xfrm>
          <a:prstGeom prst="rect">
            <a:avLst/>
          </a:prstGeom>
        </p:spPr>
      </p:pic>
    </p:spTree>
    <p:extLst>
      <p:ext uri="{BB962C8B-B14F-4D97-AF65-F5344CB8AC3E}">
        <p14:creationId xmlns:p14="http://schemas.microsoft.com/office/powerpoint/2010/main" val="2779046423"/>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1634872" y="171493"/>
            <a:ext cx="7094538"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cs typeface="Arial" panose="020B0604020202020204" pitchFamily="34" charset="0"/>
              </a:rPr>
              <a:t>Post-Processing For Further Analysis</a:t>
            </a:r>
            <a:endParaRPr lang="en-US" dirty="0" smtClean="0"/>
          </a:p>
        </p:txBody>
      </p:sp>
      <p:sp>
        <p:nvSpPr>
          <p:cNvPr id="4" name="TextBox 3"/>
          <p:cNvSpPr txBox="1"/>
          <p:nvPr/>
        </p:nvSpPr>
        <p:spPr>
          <a:xfrm>
            <a:off x="1385046" y="1855694"/>
            <a:ext cx="2985247"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6" name="TextBox 5"/>
          <p:cNvSpPr txBox="1"/>
          <p:nvPr/>
        </p:nvSpPr>
        <p:spPr>
          <a:xfrm>
            <a:off x="7316620" y="6016785"/>
            <a:ext cx="1609343" cy="523220"/>
          </a:xfrm>
          <a:prstGeom prst="rect">
            <a:avLst/>
          </a:prstGeom>
          <a:noFill/>
        </p:spPr>
        <p:txBody>
          <a:bodyPr wrap="square" rtlCol="0">
            <a:spAutoFit/>
          </a:bodyPr>
          <a:lstStyle/>
          <a:p>
            <a:r>
              <a:rPr lang="en-US" sz="1400" i="1" dirty="0" smtClean="0">
                <a:solidFill>
                  <a:schemeClr val="bg1">
                    <a:lumMod val="50000"/>
                  </a:schemeClr>
                </a:solidFill>
              </a:rPr>
              <a:t>SHEDS Technical Manual Section 5.</a:t>
            </a:r>
            <a:endParaRPr lang="en-US" sz="1400" i="1" dirty="0">
              <a:solidFill>
                <a:schemeClr val="bg1">
                  <a:lumMod val="50000"/>
                </a:schemeClr>
              </a:solidFill>
            </a:endParaRPr>
          </a:p>
        </p:txBody>
      </p:sp>
      <p:sp>
        <p:nvSpPr>
          <p:cNvPr id="3" name="TextBox 2"/>
          <p:cNvSpPr txBox="1"/>
          <p:nvPr/>
        </p:nvSpPr>
        <p:spPr>
          <a:xfrm>
            <a:off x="1965533" y="1521151"/>
            <a:ext cx="5990602" cy="369332"/>
          </a:xfrm>
          <a:prstGeom prst="rect">
            <a:avLst/>
          </a:prstGeom>
          <a:noFill/>
        </p:spPr>
        <p:txBody>
          <a:bodyPr wrap="square" rtlCol="0">
            <a:spAutoFit/>
          </a:bodyPr>
          <a:lstStyle/>
          <a:p>
            <a:r>
              <a:rPr lang="en-US" dirty="0" smtClean="0">
                <a:solidFill>
                  <a:schemeClr val="accent1">
                    <a:lumMod val="75000"/>
                  </a:schemeClr>
                </a:solidFill>
              </a:rPr>
              <a:t>&gt;</a:t>
            </a:r>
            <a:r>
              <a:rPr lang="en-US" dirty="0" err="1" smtClean="0">
                <a:solidFill>
                  <a:schemeClr val="accent1">
                    <a:lumMod val="75000"/>
                  </a:schemeClr>
                </a:solidFill>
              </a:rPr>
              <a:t>combine_output</a:t>
            </a:r>
            <a:r>
              <a:rPr lang="en-US" dirty="0" smtClean="0">
                <a:solidFill>
                  <a:schemeClr val="accent1">
                    <a:lumMod val="75000"/>
                  </a:schemeClr>
                </a:solidFill>
              </a:rPr>
              <a:t>(run.name, </a:t>
            </a:r>
            <a:r>
              <a:rPr lang="en-US" dirty="0" err="1" smtClean="0">
                <a:solidFill>
                  <a:schemeClr val="accent1">
                    <a:lumMod val="75000"/>
                  </a:schemeClr>
                </a:solidFill>
              </a:rPr>
              <a:t>out.file</a:t>
            </a:r>
            <a:r>
              <a:rPr lang="en-US" dirty="0" smtClean="0">
                <a:solidFill>
                  <a:schemeClr val="accent1">
                    <a:lumMod val="75000"/>
                  </a:schemeClr>
                </a:solidFill>
              </a:rPr>
              <a:t>, metrics)</a:t>
            </a:r>
            <a:endParaRPr lang="en-US" dirty="0">
              <a:solidFill>
                <a:schemeClr val="accent1">
                  <a:lumMod val="75000"/>
                </a:schemeClr>
              </a:solidFill>
            </a:endParaRPr>
          </a:p>
        </p:txBody>
      </p:sp>
      <p:sp>
        <p:nvSpPr>
          <p:cNvPr id="8" name="TextBox 7"/>
          <p:cNvSpPr txBox="1"/>
          <p:nvPr/>
        </p:nvSpPr>
        <p:spPr>
          <a:xfrm>
            <a:off x="1342881" y="2194709"/>
            <a:ext cx="6158754"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Combines results from </a:t>
            </a:r>
            <a:r>
              <a:rPr lang="en-US" b="1" dirty="0" smtClean="0"/>
              <a:t>all chemicals </a:t>
            </a:r>
            <a:r>
              <a:rPr lang="en-US" dirty="0" smtClean="0"/>
              <a:t>into one file</a:t>
            </a:r>
          </a:p>
          <a:p>
            <a:pPr marL="285750" indent="-285750">
              <a:buFont typeface="Arial" panose="020B0604020202020204" pitchFamily="34" charset="0"/>
              <a:buChar char="•"/>
            </a:pPr>
            <a:r>
              <a:rPr lang="en-US" dirty="0">
                <a:solidFill>
                  <a:schemeClr val="accent1">
                    <a:lumMod val="75000"/>
                  </a:schemeClr>
                </a:solidFill>
              </a:rPr>
              <a:t>r</a:t>
            </a:r>
            <a:r>
              <a:rPr lang="en-US" dirty="0" smtClean="0">
                <a:solidFill>
                  <a:schemeClr val="accent1">
                    <a:lumMod val="75000"/>
                  </a:schemeClr>
                </a:solidFill>
              </a:rPr>
              <a:t>un.name</a:t>
            </a:r>
            <a:r>
              <a:rPr lang="en-US" dirty="0" smtClean="0"/>
              <a:t> -name of run to process</a:t>
            </a:r>
          </a:p>
          <a:p>
            <a:pPr marL="285750" indent="-285750">
              <a:buFont typeface="Arial" panose="020B0604020202020204" pitchFamily="34" charset="0"/>
              <a:buChar char="•"/>
            </a:pPr>
            <a:r>
              <a:rPr lang="en-US" dirty="0" err="1">
                <a:solidFill>
                  <a:schemeClr val="accent1">
                    <a:lumMod val="75000"/>
                  </a:schemeClr>
                </a:solidFill>
              </a:rPr>
              <a:t>o</a:t>
            </a:r>
            <a:r>
              <a:rPr lang="en-US" dirty="0" err="1" smtClean="0">
                <a:solidFill>
                  <a:schemeClr val="accent1">
                    <a:lumMod val="75000"/>
                  </a:schemeClr>
                </a:solidFill>
              </a:rPr>
              <a:t>ut.file</a:t>
            </a:r>
            <a:r>
              <a:rPr lang="en-US" dirty="0" smtClean="0"/>
              <a:t> -  filename to create</a:t>
            </a:r>
          </a:p>
          <a:p>
            <a:pPr marL="285750" indent="-285750">
              <a:buFont typeface="Arial" panose="020B0604020202020204" pitchFamily="34" charset="0"/>
              <a:buChar char="•"/>
            </a:pPr>
            <a:r>
              <a:rPr lang="en-US" dirty="0" smtClean="0">
                <a:solidFill>
                  <a:schemeClr val="accent1">
                    <a:lumMod val="75000"/>
                  </a:schemeClr>
                </a:solidFill>
              </a:rPr>
              <a:t>metrics</a:t>
            </a:r>
            <a:r>
              <a:rPr lang="en-US" dirty="0" smtClean="0"/>
              <a:t> – percentiles to include  e.g. metrics </a:t>
            </a:r>
            <a:r>
              <a:rPr lang="en-US" dirty="0"/>
              <a:t>= c(“5%”, “50%”, “75%”, “95%”, “99%”, “mean”, “</a:t>
            </a:r>
            <a:r>
              <a:rPr lang="en-US" dirty="0" err="1"/>
              <a:t>sd</a:t>
            </a:r>
            <a:r>
              <a:rPr lang="en-US" dirty="0"/>
              <a:t>”)</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339649" y="3967996"/>
            <a:ext cx="7546595" cy="1971332"/>
          </a:xfrm>
          <a:prstGeom prst="rect">
            <a:avLst/>
          </a:prstGeom>
        </p:spPr>
      </p:pic>
      <p:sp>
        <p:nvSpPr>
          <p:cNvPr id="10" name="TextBox 9"/>
          <p:cNvSpPr txBox="1"/>
          <p:nvPr/>
        </p:nvSpPr>
        <p:spPr>
          <a:xfrm rot="5400000">
            <a:off x="1254378" y="5985038"/>
            <a:ext cx="646331" cy="646331"/>
          </a:xfrm>
          <a:prstGeom prst="rect">
            <a:avLst/>
          </a:prstGeom>
          <a:noFill/>
        </p:spPr>
        <p:txBody>
          <a:bodyPr wrap="none" rtlCol="0">
            <a:spAutoFit/>
          </a:bodyPr>
          <a:lstStyle/>
          <a:p>
            <a:r>
              <a:rPr lang="en-US" sz="3600" dirty="0" smtClean="0"/>
              <a:t>…</a:t>
            </a:r>
            <a:endParaRPr lang="en-US" sz="3600" dirty="0"/>
          </a:p>
        </p:txBody>
      </p:sp>
    </p:spTree>
    <p:extLst>
      <p:ext uri="{BB962C8B-B14F-4D97-AF65-F5344CB8AC3E}">
        <p14:creationId xmlns:p14="http://schemas.microsoft.com/office/powerpoint/2010/main" val="3809002194"/>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2"/>
          <p:cNvSpPr>
            <a:spLocks noGrp="1"/>
          </p:cNvSpPr>
          <p:nvPr>
            <p:ph type="title" idx="4294967295"/>
          </p:nvPr>
        </p:nvSpPr>
        <p:spPr bwMode="auto">
          <a:xfrm>
            <a:off x="1202980" y="2447132"/>
            <a:ext cx="6910746" cy="1143000"/>
          </a:xfrm>
          <a:prstGeom prst="rect">
            <a:avLst/>
          </a:prstGeom>
          <a:noFill/>
          <a:ln>
            <a:miter lim="800000"/>
            <a:headEnd/>
            <a:tailEnd/>
          </a:ln>
        </p:spPr>
        <p:txBody>
          <a:bodyPr/>
          <a:lstStyle/>
          <a:p>
            <a:pPr eaLnBrk="1" hangingPunct="1"/>
            <a:r>
              <a:rPr lang="en-US" sz="3600" dirty="0" smtClean="0">
                <a:solidFill>
                  <a:srgbClr val="355777"/>
                </a:solidFill>
              </a:rPr>
              <a:t>To be continued in Part IV - Tutorial</a:t>
            </a:r>
          </a:p>
        </p:txBody>
      </p:sp>
    </p:spTree>
    <p:extLst>
      <p:ext uri="{BB962C8B-B14F-4D97-AF65-F5344CB8AC3E}">
        <p14:creationId xmlns:p14="http://schemas.microsoft.com/office/powerpoint/2010/main" val="41412981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Box 14"/>
          <p:cNvSpPr txBox="1">
            <a:spLocks noChangeArrowheads="1"/>
          </p:cNvSpPr>
          <p:nvPr/>
        </p:nvSpPr>
        <p:spPr bwMode="auto">
          <a:xfrm>
            <a:off x="3243263" y="2057400"/>
            <a:ext cx="5353050" cy="366713"/>
          </a:xfrm>
          <a:prstGeom prst="rect">
            <a:avLst/>
          </a:prstGeom>
          <a:noFill/>
          <a:ln w="9525">
            <a:noFill/>
            <a:miter lim="800000"/>
            <a:headEnd/>
            <a:tailEnd/>
          </a:ln>
        </p:spPr>
        <p:txBody>
          <a:bodyPr wrap="none">
            <a:spAutoFit/>
          </a:bodyPr>
          <a:lstStyle/>
          <a:p>
            <a:pPr algn="ctr"/>
            <a:r>
              <a:rPr lang="en-US" b="1">
                <a:solidFill>
                  <a:schemeClr val="bg1"/>
                </a:solidFill>
                <a:latin typeface="Helvetica" pitchFamily="34" charset="0"/>
              </a:rPr>
              <a:t>Rapid Exposure and Dosimetry/ExpoCast Team</a:t>
            </a:r>
          </a:p>
        </p:txBody>
      </p:sp>
      <p:cxnSp>
        <p:nvCxnSpPr>
          <p:cNvPr id="49154" name="Straight Connector 20"/>
          <p:cNvCxnSpPr>
            <a:cxnSpLocks noChangeShapeType="1"/>
          </p:cNvCxnSpPr>
          <p:nvPr/>
        </p:nvCxnSpPr>
        <p:spPr bwMode="auto">
          <a:xfrm flipH="1">
            <a:off x="9983788" y="2743200"/>
            <a:ext cx="6350" cy="19050"/>
          </a:xfrm>
          <a:prstGeom prst="line">
            <a:avLst/>
          </a:prstGeom>
          <a:noFill/>
          <a:ln w="9525" algn="ctr">
            <a:solidFill>
              <a:schemeClr val="tx1"/>
            </a:solidFill>
            <a:round/>
            <a:headEnd/>
            <a:tailEnd/>
          </a:ln>
        </p:spPr>
      </p:cxnSp>
      <p:sp>
        <p:nvSpPr>
          <p:cNvPr id="49155" name="Rectangle 22"/>
          <p:cNvSpPr>
            <a:spLocks noChangeArrowheads="1"/>
          </p:cNvSpPr>
          <p:nvPr/>
        </p:nvSpPr>
        <p:spPr bwMode="auto">
          <a:xfrm>
            <a:off x="152400" y="5788025"/>
            <a:ext cx="2971800" cy="885825"/>
          </a:xfrm>
          <a:prstGeom prst="rect">
            <a:avLst/>
          </a:prstGeom>
          <a:noFill/>
          <a:ln w="9525">
            <a:noFill/>
            <a:miter lim="800000"/>
            <a:headEnd/>
            <a:tailEnd/>
          </a:ln>
        </p:spPr>
        <p:txBody>
          <a:bodyPr>
            <a:spAutoFit/>
          </a:bodyPr>
          <a:lstStyle/>
          <a:p>
            <a:r>
              <a:rPr lang="en-US" sz="1300" b="1" dirty="0">
                <a:solidFill>
                  <a:schemeClr val="bg1"/>
                </a:solidFill>
                <a:latin typeface="Helvetica" pitchFamily="34" charset="0"/>
              </a:rPr>
              <a:t>ORD Chemical Safety for Sustainability Program</a:t>
            </a:r>
          </a:p>
          <a:p>
            <a:r>
              <a:rPr lang="en-US" sz="1300" dirty="0">
                <a:solidFill>
                  <a:schemeClr val="bg1"/>
                </a:solidFill>
                <a:latin typeface="Helvetica" pitchFamily="34" charset="0"/>
              </a:rPr>
              <a:t>Tina </a:t>
            </a:r>
            <a:r>
              <a:rPr lang="en-US" sz="1300" dirty="0" err="1">
                <a:solidFill>
                  <a:schemeClr val="bg1"/>
                </a:solidFill>
                <a:latin typeface="Helvetica" pitchFamily="34" charset="0"/>
              </a:rPr>
              <a:t>Bahadori</a:t>
            </a:r>
            <a:endParaRPr lang="en-US" sz="1300" dirty="0">
              <a:solidFill>
                <a:schemeClr val="bg1"/>
              </a:solidFill>
              <a:latin typeface="Helvetica" pitchFamily="34" charset="0"/>
            </a:endParaRPr>
          </a:p>
          <a:p>
            <a:r>
              <a:rPr lang="en-US" sz="1300" dirty="0" smtClean="0">
                <a:solidFill>
                  <a:schemeClr val="bg1"/>
                </a:solidFill>
                <a:latin typeface="Helvetica" pitchFamily="34" charset="0"/>
              </a:rPr>
              <a:t>John Cowden</a:t>
            </a:r>
            <a:endParaRPr lang="en-US" sz="1300" dirty="0">
              <a:solidFill>
                <a:schemeClr val="bg1"/>
              </a:solidFill>
              <a:latin typeface="Helvetica" pitchFamily="34" charset="0"/>
            </a:endParaRPr>
          </a:p>
        </p:txBody>
      </p:sp>
      <p:sp>
        <p:nvSpPr>
          <p:cNvPr id="22" name="Title 21"/>
          <p:cNvSpPr>
            <a:spLocks noGrp="1"/>
          </p:cNvSpPr>
          <p:nvPr>
            <p:ph type="ctrTitle"/>
          </p:nvPr>
        </p:nvSpPr>
        <p:spPr>
          <a:xfrm>
            <a:off x="1320800" y="-503238"/>
            <a:ext cx="8001000" cy="1143001"/>
          </a:xfrm>
        </p:spPr>
        <p:txBody>
          <a:bodyPr>
            <a:normAutofit fontScale="90000"/>
          </a:bodyPr>
          <a:lstStyle/>
          <a:p>
            <a:pPr eaLnBrk="1" fontAlgn="auto" hangingPunct="1">
              <a:spcAft>
                <a:spcPts val="0"/>
              </a:spcAft>
              <a:defRPr/>
            </a:pPr>
            <a:r>
              <a:rPr lang="en-US" dirty="0" smtClean="0"/>
              <a:t>Acknowledgements and Disclaimer</a:t>
            </a:r>
            <a:endParaRPr lang="en-US" dirty="0"/>
          </a:p>
        </p:txBody>
      </p:sp>
      <p:sp>
        <p:nvSpPr>
          <p:cNvPr id="49157" name="TextBox 23"/>
          <p:cNvSpPr txBox="1">
            <a:spLocks noChangeArrowheads="1"/>
          </p:cNvSpPr>
          <p:nvPr/>
        </p:nvSpPr>
        <p:spPr bwMode="auto">
          <a:xfrm>
            <a:off x="190500" y="1778000"/>
            <a:ext cx="1892300" cy="1878013"/>
          </a:xfrm>
          <a:prstGeom prst="rect">
            <a:avLst/>
          </a:prstGeom>
          <a:noFill/>
          <a:ln w="9525">
            <a:noFill/>
            <a:miter lim="800000"/>
            <a:headEnd/>
            <a:tailEnd/>
          </a:ln>
        </p:spPr>
        <p:txBody>
          <a:bodyPr wrap="none">
            <a:spAutoFit/>
          </a:bodyPr>
          <a:lstStyle/>
          <a:p>
            <a:r>
              <a:rPr lang="en-US" sz="1300">
                <a:solidFill>
                  <a:schemeClr val="bg1"/>
                </a:solidFill>
                <a:latin typeface="Helvetica" pitchFamily="34" charset="0"/>
              </a:rPr>
              <a:t>Kristin Isaacs, ORD</a:t>
            </a:r>
          </a:p>
          <a:p>
            <a:r>
              <a:rPr lang="en-US" sz="1300">
                <a:solidFill>
                  <a:schemeClr val="bg1"/>
                </a:solidFill>
                <a:latin typeface="Helvetica" pitchFamily="34" charset="0"/>
              </a:rPr>
              <a:t>Halûk Özkaynak , ORD</a:t>
            </a:r>
          </a:p>
          <a:p>
            <a:r>
              <a:rPr lang="en-US" sz="1300">
                <a:solidFill>
                  <a:schemeClr val="bg1"/>
                </a:solidFill>
                <a:latin typeface="Helvetica" pitchFamily="34" charset="0"/>
              </a:rPr>
              <a:t>Peter Egeghy, ORD</a:t>
            </a:r>
          </a:p>
          <a:p>
            <a:r>
              <a:rPr lang="en-US" sz="1300">
                <a:solidFill>
                  <a:schemeClr val="bg1"/>
                </a:solidFill>
                <a:latin typeface="Helvetica" pitchFamily="34" charset="0"/>
              </a:rPr>
              <a:t>Rocky Goldsmith, ORD</a:t>
            </a:r>
          </a:p>
          <a:p>
            <a:r>
              <a:rPr lang="en-US" sz="1300">
                <a:solidFill>
                  <a:schemeClr val="bg1"/>
                </a:solidFill>
                <a:latin typeface="Helvetica" pitchFamily="34" charset="0"/>
              </a:rPr>
              <a:t>Graham Glen, Alion</a:t>
            </a:r>
          </a:p>
          <a:p>
            <a:r>
              <a:rPr lang="en-US" sz="1300">
                <a:solidFill>
                  <a:schemeClr val="bg1"/>
                </a:solidFill>
                <a:latin typeface="Helvetica" pitchFamily="34" charset="0"/>
              </a:rPr>
              <a:t>Chris Grulke, ORD*</a:t>
            </a:r>
          </a:p>
          <a:p>
            <a:r>
              <a:rPr lang="en-US" sz="1300">
                <a:solidFill>
                  <a:schemeClr val="bg1"/>
                </a:solidFill>
                <a:latin typeface="Helvetica" pitchFamily="34" charset="0"/>
              </a:rPr>
              <a:t>Raina Brooks, SSC</a:t>
            </a:r>
          </a:p>
          <a:p>
            <a:r>
              <a:rPr lang="en-US" sz="1300">
                <a:solidFill>
                  <a:schemeClr val="bg1"/>
                </a:solidFill>
                <a:latin typeface="Helvetica" pitchFamily="34" charset="0"/>
              </a:rPr>
              <a:t>Daniel Vallero, ORD</a:t>
            </a:r>
          </a:p>
          <a:p>
            <a:r>
              <a:rPr lang="en-US" sz="1300">
                <a:solidFill>
                  <a:schemeClr val="bg1"/>
                </a:solidFill>
                <a:latin typeface="Helvetica" pitchFamily="34" charset="0"/>
              </a:rPr>
              <a:t>Luther Smith, Alion</a:t>
            </a:r>
          </a:p>
        </p:txBody>
      </p:sp>
      <p:sp>
        <p:nvSpPr>
          <p:cNvPr id="49158" name="TextBox 24"/>
          <p:cNvSpPr txBox="1">
            <a:spLocks noChangeArrowheads="1"/>
          </p:cNvSpPr>
          <p:nvPr/>
        </p:nvSpPr>
        <p:spPr bwMode="auto">
          <a:xfrm>
            <a:off x="152400" y="1497013"/>
            <a:ext cx="2651125" cy="290512"/>
          </a:xfrm>
          <a:prstGeom prst="rect">
            <a:avLst/>
          </a:prstGeom>
          <a:noFill/>
          <a:ln w="9525">
            <a:noFill/>
            <a:miter lim="800000"/>
            <a:headEnd/>
            <a:tailEnd/>
          </a:ln>
        </p:spPr>
        <p:txBody>
          <a:bodyPr>
            <a:spAutoFit/>
          </a:bodyPr>
          <a:lstStyle/>
          <a:p>
            <a:r>
              <a:rPr lang="en-US" sz="1300" b="1">
                <a:solidFill>
                  <a:schemeClr val="bg1"/>
                </a:solidFill>
                <a:latin typeface="Helvetica" pitchFamily="34" charset="0"/>
              </a:rPr>
              <a:t>SHEDS-HT Development</a:t>
            </a:r>
          </a:p>
        </p:txBody>
      </p:sp>
      <p:sp>
        <p:nvSpPr>
          <p:cNvPr id="49159" name="TextBox 29"/>
          <p:cNvSpPr txBox="1">
            <a:spLocks noChangeArrowheads="1"/>
          </p:cNvSpPr>
          <p:nvPr/>
        </p:nvSpPr>
        <p:spPr bwMode="auto">
          <a:xfrm>
            <a:off x="182563" y="3698875"/>
            <a:ext cx="2168525" cy="885825"/>
          </a:xfrm>
          <a:prstGeom prst="rect">
            <a:avLst/>
          </a:prstGeom>
          <a:noFill/>
          <a:ln w="9525">
            <a:noFill/>
            <a:miter lim="800000"/>
            <a:headEnd/>
            <a:tailEnd/>
          </a:ln>
        </p:spPr>
        <p:txBody>
          <a:bodyPr wrap="none">
            <a:spAutoFit/>
          </a:bodyPr>
          <a:lstStyle/>
          <a:p>
            <a:r>
              <a:rPr lang="en-US" sz="1300" b="1" dirty="0">
                <a:solidFill>
                  <a:schemeClr val="bg1"/>
                </a:solidFill>
                <a:latin typeface="Helvetica" pitchFamily="34" charset="0"/>
              </a:rPr>
              <a:t>SHEDS-MM Development</a:t>
            </a:r>
            <a:endParaRPr lang="en-US" sz="1300" dirty="0">
              <a:solidFill>
                <a:schemeClr val="bg1"/>
              </a:solidFill>
              <a:latin typeface="Helvetica" pitchFamily="34" charset="0"/>
            </a:endParaRPr>
          </a:p>
          <a:p>
            <a:r>
              <a:rPr lang="en-US" sz="1300" dirty="0" err="1">
                <a:solidFill>
                  <a:schemeClr val="bg1"/>
                </a:solidFill>
                <a:latin typeface="Helvetica" pitchFamily="34" charset="0"/>
              </a:rPr>
              <a:t>Jianping</a:t>
            </a:r>
            <a:r>
              <a:rPr lang="en-US" sz="1300" dirty="0">
                <a:solidFill>
                  <a:schemeClr val="bg1"/>
                </a:solidFill>
                <a:latin typeface="Helvetica" pitchFamily="34" charset="0"/>
              </a:rPr>
              <a:t> </a:t>
            </a:r>
            <a:r>
              <a:rPr lang="en-US" sz="1300" dirty="0" err="1">
                <a:solidFill>
                  <a:schemeClr val="bg1"/>
                </a:solidFill>
                <a:latin typeface="Helvetica" pitchFamily="34" charset="0"/>
              </a:rPr>
              <a:t>Xue</a:t>
            </a:r>
            <a:r>
              <a:rPr lang="en-US" sz="1300" dirty="0">
                <a:solidFill>
                  <a:schemeClr val="bg1"/>
                </a:solidFill>
                <a:latin typeface="Helvetica" pitchFamily="34" charset="0"/>
              </a:rPr>
              <a:t>, ORD</a:t>
            </a:r>
          </a:p>
          <a:p>
            <a:r>
              <a:rPr lang="en-US" sz="1300" dirty="0">
                <a:solidFill>
                  <a:schemeClr val="bg1"/>
                </a:solidFill>
                <a:latin typeface="Helvetica" pitchFamily="34" charset="0"/>
              </a:rPr>
              <a:t>Valerie </a:t>
            </a:r>
            <a:r>
              <a:rPr lang="en-US" sz="1300" dirty="0" err="1">
                <a:solidFill>
                  <a:schemeClr val="bg1"/>
                </a:solidFill>
                <a:latin typeface="Helvetica" pitchFamily="34" charset="0"/>
              </a:rPr>
              <a:t>Zartarian</a:t>
            </a:r>
            <a:r>
              <a:rPr lang="en-US" sz="1300" dirty="0">
                <a:solidFill>
                  <a:schemeClr val="bg1"/>
                </a:solidFill>
                <a:latin typeface="Helvetica" pitchFamily="34" charset="0"/>
              </a:rPr>
              <a:t>, ORD</a:t>
            </a:r>
          </a:p>
          <a:p>
            <a:r>
              <a:rPr lang="en-US" sz="1300" dirty="0" err="1">
                <a:solidFill>
                  <a:schemeClr val="bg1"/>
                </a:solidFill>
                <a:latin typeface="Helvetica" pitchFamily="34" charset="0"/>
              </a:rPr>
              <a:t>Halûk</a:t>
            </a:r>
            <a:r>
              <a:rPr lang="en-US" sz="1300" dirty="0">
                <a:solidFill>
                  <a:schemeClr val="bg1"/>
                </a:solidFill>
                <a:latin typeface="Helvetica" pitchFamily="34" charset="0"/>
              </a:rPr>
              <a:t> </a:t>
            </a:r>
            <a:r>
              <a:rPr lang="en-US" sz="1300" dirty="0" err="1">
                <a:solidFill>
                  <a:schemeClr val="bg1"/>
                </a:solidFill>
                <a:latin typeface="Helvetica" pitchFamily="34" charset="0"/>
              </a:rPr>
              <a:t>Özkaynak</a:t>
            </a:r>
            <a:r>
              <a:rPr lang="en-US" sz="1300" dirty="0">
                <a:solidFill>
                  <a:schemeClr val="bg1"/>
                </a:solidFill>
                <a:latin typeface="Helvetica" pitchFamily="34" charset="0"/>
              </a:rPr>
              <a:t>, ORD</a:t>
            </a:r>
          </a:p>
        </p:txBody>
      </p:sp>
      <p:sp>
        <p:nvSpPr>
          <p:cNvPr id="49160" name="TextBox 28"/>
          <p:cNvSpPr txBox="1">
            <a:spLocks noChangeArrowheads="1"/>
          </p:cNvSpPr>
          <p:nvPr/>
        </p:nvSpPr>
        <p:spPr bwMode="auto">
          <a:xfrm>
            <a:off x="6096000" y="1143000"/>
            <a:ext cx="3200400" cy="488950"/>
          </a:xfrm>
          <a:prstGeom prst="rect">
            <a:avLst/>
          </a:prstGeom>
          <a:noFill/>
          <a:ln w="9525">
            <a:noFill/>
            <a:miter lim="800000"/>
            <a:headEnd/>
            <a:tailEnd/>
          </a:ln>
        </p:spPr>
        <p:txBody>
          <a:bodyPr>
            <a:spAutoFit/>
          </a:bodyPr>
          <a:lstStyle/>
          <a:p>
            <a:r>
              <a:rPr lang="en-US" sz="1300">
                <a:solidFill>
                  <a:schemeClr val="bg1"/>
                </a:solidFill>
                <a:latin typeface="Helvetica" pitchFamily="34" charset="0"/>
              </a:rPr>
              <a:t>Deborah Bennett, UC-Davis</a:t>
            </a:r>
          </a:p>
          <a:p>
            <a:r>
              <a:rPr lang="en-US" sz="1300">
                <a:solidFill>
                  <a:schemeClr val="bg1"/>
                </a:solidFill>
              </a:rPr>
              <a:t>Henry DeLima, DeLima Associates</a:t>
            </a:r>
          </a:p>
        </p:txBody>
      </p:sp>
      <p:sp>
        <p:nvSpPr>
          <p:cNvPr id="49161" name="TextBox 33"/>
          <p:cNvSpPr txBox="1">
            <a:spLocks noChangeArrowheads="1"/>
          </p:cNvSpPr>
          <p:nvPr/>
        </p:nvSpPr>
        <p:spPr bwMode="auto">
          <a:xfrm>
            <a:off x="6094413" y="874713"/>
            <a:ext cx="2773362" cy="290512"/>
          </a:xfrm>
          <a:prstGeom prst="rect">
            <a:avLst/>
          </a:prstGeom>
          <a:noFill/>
          <a:ln w="9525">
            <a:noFill/>
            <a:miter lim="800000"/>
            <a:headEnd/>
            <a:tailEnd/>
          </a:ln>
        </p:spPr>
        <p:txBody>
          <a:bodyPr>
            <a:spAutoFit/>
          </a:bodyPr>
          <a:lstStyle/>
          <a:p>
            <a:r>
              <a:rPr lang="en-US" sz="1300" b="1">
                <a:solidFill>
                  <a:schemeClr val="bg1"/>
                </a:solidFill>
                <a:latin typeface="Helvetica" pitchFamily="34" charset="0"/>
              </a:rPr>
              <a:t>External Collaborators</a:t>
            </a:r>
          </a:p>
        </p:txBody>
      </p:sp>
      <p:sp>
        <p:nvSpPr>
          <p:cNvPr id="49162" name="TextBox 34"/>
          <p:cNvSpPr txBox="1">
            <a:spLocks noChangeArrowheads="1"/>
          </p:cNvSpPr>
          <p:nvPr/>
        </p:nvSpPr>
        <p:spPr bwMode="auto">
          <a:xfrm>
            <a:off x="6172200" y="1549400"/>
            <a:ext cx="2971800" cy="488950"/>
          </a:xfrm>
          <a:prstGeom prst="rect">
            <a:avLst/>
          </a:prstGeom>
          <a:noFill/>
          <a:ln w="9525">
            <a:noFill/>
            <a:miter lim="800000"/>
            <a:headEnd/>
            <a:tailEnd/>
          </a:ln>
        </p:spPr>
        <p:txBody>
          <a:bodyPr>
            <a:spAutoFit/>
          </a:bodyPr>
          <a:lstStyle/>
          <a:p>
            <a:endParaRPr lang="en-US" sz="1300">
              <a:solidFill>
                <a:schemeClr val="bg1"/>
              </a:solidFill>
              <a:latin typeface="Helvetica" pitchFamily="34" charset="0"/>
            </a:endParaRPr>
          </a:p>
          <a:p>
            <a:endParaRPr lang="en-US" sz="1300">
              <a:solidFill>
                <a:schemeClr val="bg1"/>
              </a:solidFill>
              <a:latin typeface="Helvetica" pitchFamily="34" charset="0"/>
            </a:endParaRPr>
          </a:p>
        </p:txBody>
      </p:sp>
      <p:sp>
        <p:nvSpPr>
          <p:cNvPr id="49163" name="Rectangle 2"/>
          <p:cNvSpPr>
            <a:spLocks noChangeArrowheads="1"/>
          </p:cNvSpPr>
          <p:nvPr/>
        </p:nvSpPr>
        <p:spPr bwMode="auto">
          <a:xfrm>
            <a:off x="7405688" y="6151563"/>
            <a:ext cx="1162050" cy="366712"/>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*Trainees</a:t>
            </a:r>
          </a:p>
        </p:txBody>
      </p:sp>
      <p:sp>
        <p:nvSpPr>
          <p:cNvPr id="49164" name="Rectangle 44"/>
          <p:cNvSpPr>
            <a:spLocks noChangeArrowheads="1"/>
          </p:cNvSpPr>
          <p:nvPr/>
        </p:nvSpPr>
        <p:spPr bwMode="auto">
          <a:xfrm>
            <a:off x="101600" y="4695418"/>
            <a:ext cx="2971800" cy="1092607"/>
          </a:xfrm>
          <a:prstGeom prst="rect">
            <a:avLst/>
          </a:prstGeom>
          <a:noFill/>
          <a:ln w="9525">
            <a:noFill/>
            <a:miter lim="800000"/>
            <a:headEnd/>
            <a:tailEnd/>
          </a:ln>
        </p:spPr>
        <p:txBody>
          <a:bodyPr>
            <a:spAutoFit/>
          </a:bodyPr>
          <a:lstStyle/>
          <a:p>
            <a:r>
              <a:rPr lang="en-US" sz="1300" b="1" dirty="0">
                <a:solidFill>
                  <a:schemeClr val="bg1"/>
                </a:solidFill>
                <a:latin typeface="Helvetica" pitchFamily="34" charset="0"/>
              </a:rPr>
              <a:t>NERL Leadership</a:t>
            </a:r>
          </a:p>
          <a:p>
            <a:r>
              <a:rPr lang="en-US" sz="1300" dirty="0">
                <a:solidFill>
                  <a:schemeClr val="bg1"/>
                </a:solidFill>
                <a:latin typeface="Helvetica" pitchFamily="34" charset="0"/>
              </a:rPr>
              <a:t>Jennifer Orme-</a:t>
            </a:r>
            <a:r>
              <a:rPr lang="en-US" sz="1300" dirty="0" err="1">
                <a:solidFill>
                  <a:schemeClr val="bg1"/>
                </a:solidFill>
                <a:latin typeface="Helvetica" pitchFamily="34" charset="0"/>
              </a:rPr>
              <a:t>Zavaleta</a:t>
            </a:r>
            <a:endParaRPr lang="en-US" sz="1300" dirty="0">
              <a:solidFill>
                <a:schemeClr val="bg1"/>
              </a:solidFill>
              <a:latin typeface="Helvetica" pitchFamily="34" charset="0"/>
            </a:endParaRPr>
          </a:p>
          <a:p>
            <a:r>
              <a:rPr lang="en-US" sz="1300" dirty="0" smtClean="0">
                <a:solidFill>
                  <a:schemeClr val="bg1"/>
                </a:solidFill>
                <a:latin typeface="Helvetica" pitchFamily="34" charset="0"/>
              </a:rPr>
              <a:t>Jay Garland</a:t>
            </a:r>
            <a:endParaRPr lang="en-US" sz="1300" dirty="0">
              <a:solidFill>
                <a:schemeClr val="bg1"/>
              </a:solidFill>
              <a:latin typeface="Helvetica" pitchFamily="34" charset="0"/>
            </a:endParaRPr>
          </a:p>
          <a:p>
            <a:r>
              <a:rPr lang="en-US" sz="1300" dirty="0" smtClean="0">
                <a:solidFill>
                  <a:schemeClr val="bg1"/>
                </a:solidFill>
                <a:latin typeface="Helvetica" pitchFamily="34" charset="0"/>
              </a:rPr>
              <a:t>Tim Buckley</a:t>
            </a:r>
            <a:endParaRPr lang="en-US" sz="1300" dirty="0">
              <a:solidFill>
                <a:schemeClr val="bg1"/>
              </a:solidFill>
              <a:latin typeface="Helvetica" pitchFamily="34" charset="0"/>
            </a:endParaRPr>
          </a:p>
          <a:p>
            <a:r>
              <a:rPr lang="en-US" sz="1300" dirty="0">
                <a:solidFill>
                  <a:schemeClr val="bg1"/>
                </a:solidFill>
                <a:latin typeface="Helvetica" pitchFamily="34" charset="0"/>
              </a:rPr>
              <a:t>John </a:t>
            </a:r>
            <a:r>
              <a:rPr lang="en-US" sz="1300" dirty="0" err="1">
                <a:solidFill>
                  <a:schemeClr val="bg1"/>
                </a:solidFill>
                <a:latin typeface="Helvetica" pitchFamily="34" charset="0"/>
              </a:rPr>
              <a:t>Kenneke</a:t>
            </a:r>
            <a:endParaRPr lang="en-US" sz="1300" dirty="0">
              <a:solidFill>
                <a:schemeClr val="bg1"/>
              </a:solidFill>
              <a:latin typeface="Helvetica" pitchFamily="34" charset="0"/>
            </a:endParaRPr>
          </a:p>
        </p:txBody>
      </p:sp>
      <p:sp>
        <p:nvSpPr>
          <p:cNvPr id="49165" name="Rectangle 1"/>
          <p:cNvSpPr>
            <a:spLocks noChangeArrowheads="1"/>
          </p:cNvSpPr>
          <p:nvPr/>
        </p:nvSpPr>
        <p:spPr bwMode="auto">
          <a:xfrm>
            <a:off x="152400" y="990600"/>
            <a:ext cx="5791200" cy="466725"/>
          </a:xfrm>
          <a:prstGeom prst="rect">
            <a:avLst/>
          </a:prstGeom>
          <a:noFill/>
          <a:ln w="9525">
            <a:solidFill>
              <a:schemeClr val="tx1"/>
            </a:solidFill>
            <a:miter lim="800000"/>
            <a:headEnd/>
            <a:tailEnd/>
          </a:ln>
        </p:spPr>
        <p:txBody>
          <a:bodyPr>
            <a:spAutoFit/>
          </a:bodyPr>
          <a:lstStyle/>
          <a:p>
            <a:r>
              <a:rPr lang="en-US" sz="1200" b="1" i="1">
                <a:solidFill>
                  <a:schemeClr val="bg1"/>
                </a:solidFill>
                <a:latin typeface="Helvetica" pitchFamily="34" charset="0"/>
              </a:rPr>
              <a:t>Although this work was reviewed by EPA and approved for publication, it may not necessarily reflect official Agency policy.</a:t>
            </a:r>
            <a:endParaRPr lang="en-US" sz="1200" b="1">
              <a:solidFill>
                <a:schemeClr val="bg1"/>
              </a:solidFill>
              <a:latin typeface="Helvetica" pitchFamily="34" charset="0"/>
            </a:endParaRPr>
          </a:p>
        </p:txBody>
      </p:sp>
      <p:sp>
        <p:nvSpPr>
          <p:cNvPr id="49166" name="TextBox 74"/>
          <p:cNvSpPr txBox="1">
            <a:spLocks noChangeArrowheads="1"/>
          </p:cNvSpPr>
          <p:nvPr/>
        </p:nvSpPr>
        <p:spPr bwMode="auto">
          <a:xfrm>
            <a:off x="3214688" y="2767013"/>
            <a:ext cx="1619098" cy="2677656"/>
          </a:xfrm>
          <a:prstGeom prst="rect">
            <a:avLst/>
          </a:prstGeom>
          <a:noFill/>
          <a:ln w="9525">
            <a:noFill/>
            <a:miter lim="800000"/>
            <a:headEnd/>
            <a:tailEnd/>
          </a:ln>
        </p:spPr>
        <p:txBody>
          <a:bodyPr wrap="none">
            <a:spAutoFit/>
          </a:bodyPr>
          <a:lstStyle/>
          <a:p>
            <a:pPr eaLnBrk="0" hangingPunct="0"/>
            <a:r>
              <a:rPr lang="en-US" sz="1400" b="1" dirty="0">
                <a:solidFill>
                  <a:schemeClr val="bg1"/>
                </a:solidFill>
                <a:latin typeface="Helvetica" pitchFamily="34" charset="0"/>
                <a:ea typeface="ＭＳ Ｐゴシック" pitchFamily="34" charset="-128"/>
                <a:cs typeface="Helvetica" pitchFamily="34" charset="0"/>
              </a:rPr>
              <a:t>NCCT</a:t>
            </a:r>
          </a:p>
          <a:p>
            <a:pPr eaLnBrk="0" hangingPunct="0"/>
            <a:r>
              <a:rPr lang="en-US" sz="1400" dirty="0">
                <a:solidFill>
                  <a:schemeClr val="bg1"/>
                </a:solidFill>
                <a:latin typeface="Helvetica" pitchFamily="34" charset="0"/>
                <a:ea typeface="ＭＳ Ｐゴシック" pitchFamily="34" charset="-128"/>
                <a:cs typeface="Helvetica" pitchFamily="34" charset="0"/>
              </a:rPr>
              <a:t>Chris </a:t>
            </a:r>
            <a:r>
              <a:rPr lang="en-US" sz="1400" dirty="0" err="1" smtClean="0">
                <a:solidFill>
                  <a:schemeClr val="bg1"/>
                </a:solidFill>
                <a:latin typeface="Helvetica" pitchFamily="34" charset="0"/>
                <a:ea typeface="ＭＳ Ｐゴシック" pitchFamily="34" charset="-128"/>
                <a:cs typeface="Helvetica" pitchFamily="34" charset="0"/>
              </a:rPr>
              <a:t>Grulke</a:t>
            </a:r>
            <a:endParaRPr lang="en-US" sz="1400" dirty="0">
              <a:solidFill>
                <a:schemeClr val="bg1"/>
              </a:solidFill>
              <a:latin typeface="Helvetica" pitchFamily="34" charset="0"/>
              <a:ea typeface="ＭＳ Ｐゴシック" pitchFamily="34" charset="-128"/>
              <a:cs typeface="Helvetica" pitchFamily="34" charset="0"/>
            </a:endParaRPr>
          </a:p>
          <a:p>
            <a:pPr eaLnBrk="0" hangingPunct="0"/>
            <a:r>
              <a:rPr lang="en-US" sz="1400" dirty="0">
                <a:solidFill>
                  <a:schemeClr val="bg1"/>
                </a:solidFill>
                <a:latin typeface="Helvetica" pitchFamily="34" charset="0"/>
                <a:ea typeface="ＭＳ Ｐゴシック" pitchFamily="34" charset="-128"/>
                <a:cs typeface="Helvetica" pitchFamily="34" charset="0"/>
              </a:rPr>
              <a:t>Richard </a:t>
            </a:r>
            <a:r>
              <a:rPr lang="en-US" sz="1400" dirty="0" smtClean="0">
                <a:solidFill>
                  <a:schemeClr val="bg1"/>
                </a:solidFill>
                <a:latin typeface="Helvetica" pitchFamily="34" charset="0"/>
                <a:ea typeface="ＭＳ Ｐゴシック" pitchFamily="34" charset="-128"/>
                <a:cs typeface="Helvetica" pitchFamily="34" charset="0"/>
              </a:rPr>
              <a:t>Judson</a:t>
            </a:r>
          </a:p>
          <a:p>
            <a:pPr eaLnBrk="0" hangingPunct="0"/>
            <a:r>
              <a:rPr lang="en-US" sz="1400" dirty="0">
                <a:solidFill>
                  <a:schemeClr val="bg1"/>
                </a:solidFill>
                <a:latin typeface="Helvetica" pitchFamily="34" charset="0"/>
                <a:ea typeface="ＭＳ Ｐゴシック" pitchFamily="34" charset="-128"/>
                <a:cs typeface="Helvetica" pitchFamily="34" charset="0"/>
              </a:rPr>
              <a:t>Dustin </a:t>
            </a:r>
            <a:r>
              <a:rPr lang="en-US" sz="1400" dirty="0" err="1">
                <a:solidFill>
                  <a:schemeClr val="bg1"/>
                </a:solidFill>
                <a:latin typeface="Helvetica" pitchFamily="34" charset="0"/>
                <a:ea typeface="ＭＳ Ｐゴシック" pitchFamily="34" charset="-128"/>
                <a:cs typeface="Helvetica" pitchFamily="34" charset="0"/>
              </a:rPr>
              <a:t>Kapraun</a:t>
            </a:r>
            <a:r>
              <a:rPr lang="en-US" sz="1400" dirty="0" smtClean="0">
                <a:solidFill>
                  <a:schemeClr val="bg1"/>
                </a:solidFill>
                <a:latin typeface="Helvetica" pitchFamily="34" charset="0"/>
                <a:ea typeface="ＭＳ Ｐゴシック" pitchFamily="34" charset="-128"/>
                <a:cs typeface="Helvetica" pitchFamily="34" charset="0"/>
              </a:rPr>
              <a:t>*</a:t>
            </a:r>
            <a:endParaRPr lang="en-US" sz="1400" dirty="0">
              <a:solidFill>
                <a:schemeClr val="bg1"/>
              </a:solidFill>
              <a:latin typeface="Helvetica" pitchFamily="34" charset="0"/>
              <a:ea typeface="ＭＳ Ｐゴシック" pitchFamily="34" charset="-128"/>
              <a:cs typeface="Helvetica" pitchFamily="34" charset="0"/>
            </a:endParaRPr>
          </a:p>
          <a:p>
            <a:pPr eaLnBrk="0" hangingPunct="0"/>
            <a:r>
              <a:rPr lang="en-US" sz="1400" dirty="0">
                <a:solidFill>
                  <a:schemeClr val="bg1"/>
                </a:solidFill>
                <a:latin typeface="Helvetica" pitchFamily="34" charset="0"/>
                <a:ea typeface="ＭＳ Ｐゴシック" pitchFamily="34" charset="-128"/>
                <a:cs typeface="Helvetica" pitchFamily="34" charset="0"/>
              </a:rPr>
              <a:t>Thomas Knudsen</a:t>
            </a:r>
          </a:p>
          <a:p>
            <a:pPr eaLnBrk="0" hangingPunct="0"/>
            <a:r>
              <a:rPr lang="en-US" sz="1400" dirty="0">
                <a:solidFill>
                  <a:schemeClr val="bg1"/>
                </a:solidFill>
                <a:latin typeface="Helvetica" pitchFamily="34" charset="0"/>
                <a:ea typeface="ＭＳ Ｐゴシック" pitchFamily="34" charset="-128"/>
                <a:cs typeface="Helvetica" pitchFamily="34" charset="0"/>
              </a:rPr>
              <a:t>Chantel Nicolas*</a:t>
            </a:r>
          </a:p>
          <a:p>
            <a:pPr eaLnBrk="0" hangingPunct="0"/>
            <a:r>
              <a:rPr lang="en-US" sz="1400" dirty="0">
                <a:solidFill>
                  <a:schemeClr val="bg1"/>
                </a:solidFill>
                <a:latin typeface="Helvetica" pitchFamily="34" charset="0"/>
                <a:ea typeface="ＭＳ Ｐゴシック" pitchFamily="34" charset="-128"/>
                <a:cs typeface="Helvetica" pitchFamily="34" charset="0"/>
              </a:rPr>
              <a:t>Robert </a:t>
            </a:r>
            <a:r>
              <a:rPr lang="en-US" sz="1400" dirty="0" smtClean="0">
                <a:solidFill>
                  <a:schemeClr val="bg1"/>
                </a:solidFill>
                <a:latin typeface="Helvetica" pitchFamily="34" charset="0"/>
                <a:ea typeface="ＭＳ Ｐゴシック" pitchFamily="34" charset="-128"/>
                <a:cs typeface="Helvetica" pitchFamily="34" charset="0"/>
              </a:rPr>
              <a:t>Pearce*</a:t>
            </a:r>
            <a:endParaRPr lang="en-US" sz="1400" dirty="0">
              <a:solidFill>
                <a:schemeClr val="bg1"/>
              </a:solidFill>
              <a:latin typeface="Helvetica" pitchFamily="34" charset="0"/>
              <a:ea typeface="ＭＳ Ｐゴシック" pitchFamily="34" charset="-128"/>
              <a:cs typeface="Helvetica" pitchFamily="34" charset="0"/>
            </a:endParaRPr>
          </a:p>
          <a:p>
            <a:pPr eaLnBrk="0" hangingPunct="0"/>
            <a:r>
              <a:rPr lang="en-US" sz="1400" dirty="0" smtClean="0">
                <a:solidFill>
                  <a:schemeClr val="bg1"/>
                </a:solidFill>
                <a:latin typeface="Helvetica" pitchFamily="34" charset="0"/>
                <a:ea typeface="ＭＳ Ｐゴシック" pitchFamily="34" charset="-128"/>
                <a:cs typeface="Helvetica" pitchFamily="34" charset="0"/>
              </a:rPr>
              <a:t>Risa Sayre*</a:t>
            </a:r>
          </a:p>
          <a:p>
            <a:pPr eaLnBrk="0" hangingPunct="0"/>
            <a:r>
              <a:rPr lang="en-US" sz="1400" dirty="0" smtClean="0">
                <a:solidFill>
                  <a:schemeClr val="bg1"/>
                </a:solidFill>
                <a:latin typeface="Helvetica" pitchFamily="34" charset="0"/>
                <a:ea typeface="ＭＳ Ｐゴシック" pitchFamily="34" charset="-128"/>
                <a:cs typeface="Helvetica" pitchFamily="34" charset="0"/>
              </a:rPr>
              <a:t>Woody </a:t>
            </a:r>
            <a:r>
              <a:rPr lang="en-US" sz="1400" dirty="0" err="1">
                <a:solidFill>
                  <a:schemeClr val="bg1"/>
                </a:solidFill>
                <a:latin typeface="Helvetica" pitchFamily="34" charset="0"/>
                <a:ea typeface="ＭＳ Ｐゴシック" pitchFamily="34" charset="-128"/>
                <a:cs typeface="Helvetica" pitchFamily="34" charset="0"/>
              </a:rPr>
              <a:t>Setzer</a:t>
            </a:r>
            <a:endParaRPr lang="en-US" sz="1400" dirty="0">
              <a:solidFill>
                <a:schemeClr val="bg1"/>
              </a:solidFill>
              <a:latin typeface="Helvetica" pitchFamily="34" charset="0"/>
              <a:ea typeface="ＭＳ Ｐゴシック" pitchFamily="34" charset="-128"/>
              <a:cs typeface="Helvetica" pitchFamily="34" charset="0"/>
            </a:endParaRPr>
          </a:p>
          <a:p>
            <a:pPr eaLnBrk="0" hangingPunct="0"/>
            <a:r>
              <a:rPr lang="en-US" sz="1400" dirty="0">
                <a:solidFill>
                  <a:schemeClr val="bg1"/>
                </a:solidFill>
                <a:latin typeface="Helvetica" pitchFamily="34" charset="0"/>
                <a:ea typeface="ＭＳ Ｐゴシック" pitchFamily="34" charset="-128"/>
                <a:cs typeface="Helvetica" pitchFamily="34" charset="0"/>
              </a:rPr>
              <a:t>Imran Shah</a:t>
            </a:r>
          </a:p>
          <a:p>
            <a:pPr eaLnBrk="0" hangingPunct="0"/>
            <a:r>
              <a:rPr lang="en-US" sz="1400" dirty="0">
                <a:solidFill>
                  <a:schemeClr val="bg1"/>
                </a:solidFill>
                <a:latin typeface="Helvetica" pitchFamily="34" charset="0"/>
                <a:ea typeface="ＭＳ Ｐゴシック" pitchFamily="34" charset="-128"/>
                <a:cs typeface="Helvetica" pitchFamily="34" charset="0"/>
              </a:rPr>
              <a:t>Rusty Thomas</a:t>
            </a:r>
          </a:p>
          <a:p>
            <a:pPr eaLnBrk="0" hangingPunct="0"/>
            <a:r>
              <a:rPr lang="en-US" sz="1400" b="1" dirty="0">
                <a:solidFill>
                  <a:schemeClr val="bg1"/>
                </a:solidFill>
                <a:latin typeface="Helvetica" pitchFamily="34" charset="0"/>
                <a:ea typeface="ＭＳ Ｐゴシック" pitchFamily="34" charset="-128"/>
                <a:cs typeface="Helvetica" pitchFamily="34" charset="0"/>
              </a:rPr>
              <a:t>John </a:t>
            </a:r>
            <a:r>
              <a:rPr lang="en-US" sz="1400" b="1" dirty="0" err="1">
                <a:solidFill>
                  <a:schemeClr val="bg1"/>
                </a:solidFill>
                <a:latin typeface="Helvetica" pitchFamily="34" charset="0"/>
                <a:ea typeface="ＭＳ Ｐゴシック" pitchFamily="34" charset="-128"/>
                <a:cs typeface="Helvetica" pitchFamily="34" charset="0"/>
              </a:rPr>
              <a:t>Wambaugh</a:t>
            </a:r>
            <a:endParaRPr lang="en-US" sz="1400" b="1" dirty="0">
              <a:solidFill>
                <a:schemeClr val="bg1"/>
              </a:solidFill>
              <a:latin typeface="Helvetica" pitchFamily="34" charset="0"/>
              <a:ea typeface="ＭＳ Ｐゴシック" pitchFamily="34" charset="-128"/>
              <a:cs typeface="Helvetica" pitchFamily="34" charset="0"/>
            </a:endParaRPr>
          </a:p>
        </p:txBody>
      </p:sp>
      <p:sp>
        <p:nvSpPr>
          <p:cNvPr id="49167" name="TextBox 69"/>
          <p:cNvSpPr txBox="1">
            <a:spLocks noChangeArrowheads="1"/>
          </p:cNvSpPr>
          <p:nvPr/>
        </p:nvSpPr>
        <p:spPr bwMode="auto">
          <a:xfrm>
            <a:off x="6877050" y="2767013"/>
            <a:ext cx="2035175" cy="3539430"/>
          </a:xfrm>
          <a:prstGeom prst="rect">
            <a:avLst/>
          </a:prstGeom>
          <a:noFill/>
          <a:ln w="9525">
            <a:noFill/>
            <a:miter lim="800000"/>
            <a:headEnd/>
            <a:tailEnd/>
          </a:ln>
        </p:spPr>
        <p:txBody>
          <a:bodyPr>
            <a:spAutoFit/>
          </a:bodyPr>
          <a:lstStyle/>
          <a:p>
            <a:pPr eaLnBrk="0" hangingPunct="0"/>
            <a:r>
              <a:rPr lang="en-US" sz="1400" b="1" dirty="0">
                <a:solidFill>
                  <a:schemeClr val="bg1"/>
                </a:solidFill>
                <a:latin typeface="Helvetica" pitchFamily="34" charset="0"/>
                <a:ea typeface="ＭＳ Ｐゴシック" pitchFamily="34" charset="-128"/>
                <a:cs typeface="Helvetica" pitchFamily="34" charset="0"/>
              </a:rPr>
              <a:t>NERL</a:t>
            </a:r>
          </a:p>
          <a:p>
            <a:pPr eaLnBrk="0" hangingPunct="0"/>
            <a:r>
              <a:rPr lang="en-US" sz="1400" dirty="0">
                <a:solidFill>
                  <a:schemeClr val="bg1"/>
                </a:solidFill>
                <a:latin typeface="Helvetica" pitchFamily="34" charset="0"/>
                <a:ea typeface="ＭＳ Ｐゴシック" pitchFamily="34" charset="-128"/>
                <a:cs typeface="Helvetica" pitchFamily="34" charset="0"/>
              </a:rPr>
              <a:t>Craig Barber</a:t>
            </a:r>
          </a:p>
          <a:p>
            <a:pPr eaLnBrk="0" hangingPunct="0"/>
            <a:r>
              <a:rPr lang="en-US" sz="1400" dirty="0">
                <a:solidFill>
                  <a:schemeClr val="bg1"/>
                </a:solidFill>
                <a:latin typeface="Helvetica" pitchFamily="34" charset="0"/>
                <a:ea typeface="ＭＳ Ｐゴシック" pitchFamily="34" charset="-128"/>
                <a:cs typeface="Helvetica" pitchFamily="34" charset="0"/>
              </a:rPr>
              <a:t>Derya Biryol*</a:t>
            </a:r>
          </a:p>
          <a:p>
            <a:pPr eaLnBrk="0" hangingPunct="0"/>
            <a:r>
              <a:rPr lang="en-US" sz="1400" dirty="0">
                <a:solidFill>
                  <a:schemeClr val="bg1"/>
                </a:solidFill>
                <a:latin typeface="Helvetica" pitchFamily="34" charset="0"/>
                <a:ea typeface="ＭＳ Ｐゴシック" pitchFamily="34" charset="-128"/>
                <a:cs typeface="Helvetica" pitchFamily="34" charset="0"/>
              </a:rPr>
              <a:t>Kathie </a:t>
            </a:r>
            <a:r>
              <a:rPr lang="en-US" sz="1400" dirty="0" err="1" smtClean="0">
                <a:solidFill>
                  <a:schemeClr val="bg1"/>
                </a:solidFill>
                <a:latin typeface="Helvetica" pitchFamily="34" charset="0"/>
                <a:ea typeface="ＭＳ Ｐゴシック" pitchFamily="34" charset="-128"/>
                <a:cs typeface="Helvetica" pitchFamily="34" charset="0"/>
              </a:rPr>
              <a:t>Dionisio</a:t>
            </a:r>
            <a:r>
              <a:rPr lang="en-US" sz="1400" dirty="0" smtClean="0">
                <a:solidFill>
                  <a:schemeClr val="bg1"/>
                </a:solidFill>
                <a:latin typeface="Helvetica" pitchFamily="34" charset="0"/>
                <a:ea typeface="ＭＳ Ｐゴシック" pitchFamily="34" charset="-128"/>
                <a:cs typeface="Helvetica" pitchFamily="34" charset="0"/>
              </a:rPr>
              <a:t> </a:t>
            </a:r>
            <a:endParaRPr lang="en-US" sz="1400" dirty="0">
              <a:solidFill>
                <a:schemeClr val="bg1"/>
              </a:solidFill>
              <a:latin typeface="Helvetica" pitchFamily="34" charset="0"/>
              <a:ea typeface="ＭＳ Ｐゴシック" pitchFamily="34" charset="-128"/>
              <a:cs typeface="Helvetica" pitchFamily="34" charset="0"/>
            </a:endParaRPr>
          </a:p>
          <a:p>
            <a:pPr eaLnBrk="0" hangingPunct="0"/>
            <a:r>
              <a:rPr lang="en-US" sz="1400" dirty="0" smtClean="0">
                <a:solidFill>
                  <a:schemeClr val="bg1"/>
                </a:solidFill>
                <a:latin typeface="Helvetica" pitchFamily="34" charset="0"/>
                <a:ea typeface="ＭＳ Ｐゴシック" pitchFamily="34" charset="-128"/>
                <a:cs typeface="Helvetica" pitchFamily="34" charset="0"/>
              </a:rPr>
              <a:t>Peter </a:t>
            </a:r>
            <a:r>
              <a:rPr lang="en-US" sz="1400" dirty="0">
                <a:solidFill>
                  <a:schemeClr val="bg1"/>
                </a:solidFill>
                <a:latin typeface="Helvetica" pitchFamily="34" charset="0"/>
                <a:ea typeface="ＭＳ Ｐゴシック" pitchFamily="34" charset="-128"/>
                <a:cs typeface="Helvetica" pitchFamily="34" charset="0"/>
              </a:rPr>
              <a:t>Egeghy </a:t>
            </a:r>
          </a:p>
          <a:p>
            <a:pPr eaLnBrk="0" hangingPunct="0"/>
            <a:r>
              <a:rPr lang="en-US" sz="1400" b="1" dirty="0" smtClean="0">
                <a:solidFill>
                  <a:schemeClr val="bg1"/>
                </a:solidFill>
                <a:latin typeface="Helvetica" pitchFamily="34" charset="0"/>
                <a:ea typeface="ＭＳ Ｐゴシック" pitchFamily="34" charset="-128"/>
                <a:cs typeface="Helvetica" pitchFamily="34" charset="0"/>
              </a:rPr>
              <a:t>Kristin </a:t>
            </a:r>
            <a:r>
              <a:rPr lang="en-US" sz="1400" b="1" dirty="0">
                <a:solidFill>
                  <a:schemeClr val="bg1"/>
                </a:solidFill>
                <a:latin typeface="Helvetica" pitchFamily="34" charset="0"/>
                <a:ea typeface="ＭＳ Ｐゴシック" pitchFamily="34" charset="-128"/>
                <a:cs typeface="Helvetica" pitchFamily="34" charset="0"/>
              </a:rPr>
              <a:t>Isaacs</a:t>
            </a:r>
          </a:p>
          <a:p>
            <a:pPr eaLnBrk="0" hangingPunct="0"/>
            <a:r>
              <a:rPr lang="en-US" sz="1400" dirty="0">
                <a:solidFill>
                  <a:schemeClr val="bg1"/>
                </a:solidFill>
                <a:latin typeface="Helvetica" pitchFamily="34" charset="0"/>
                <a:ea typeface="ＭＳ Ｐゴシック" pitchFamily="34" charset="-128"/>
                <a:cs typeface="Helvetica" pitchFamily="34" charset="0"/>
              </a:rPr>
              <a:t>Seth Newton</a:t>
            </a:r>
          </a:p>
          <a:p>
            <a:pPr eaLnBrk="0" hangingPunct="0"/>
            <a:r>
              <a:rPr lang="en-US" sz="1400" dirty="0" smtClean="0">
                <a:solidFill>
                  <a:schemeClr val="bg1"/>
                </a:solidFill>
                <a:latin typeface="Helvetica" pitchFamily="34" charset="0"/>
                <a:ea typeface="ＭＳ Ｐゴシック" pitchFamily="34" charset="-128"/>
                <a:cs typeface="Helvetica" pitchFamily="34" charset="0"/>
              </a:rPr>
              <a:t>Katherine Phillips</a:t>
            </a:r>
            <a:endParaRPr lang="en-US" sz="1400" dirty="0">
              <a:solidFill>
                <a:schemeClr val="bg1"/>
              </a:solidFill>
              <a:latin typeface="Helvetica" pitchFamily="34" charset="0"/>
              <a:ea typeface="ＭＳ Ｐゴシック" pitchFamily="34" charset="-128"/>
              <a:cs typeface="Helvetica" pitchFamily="34" charset="0"/>
            </a:endParaRPr>
          </a:p>
          <a:p>
            <a:pPr eaLnBrk="0" hangingPunct="0"/>
            <a:r>
              <a:rPr lang="en-US" sz="1400" dirty="0">
                <a:solidFill>
                  <a:schemeClr val="bg1"/>
                </a:solidFill>
                <a:latin typeface="Helvetica" pitchFamily="34" charset="0"/>
                <a:ea typeface="ＭＳ Ｐゴシック" pitchFamily="34" charset="-128"/>
                <a:cs typeface="Helvetica" pitchFamily="34" charset="0"/>
              </a:rPr>
              <a:t>Paul Price</a:t>
            </a:r>
          </a:p>
          <a:p>
            <a:pPr eaLnBrk="0" hangingPunct="0"/>
            <a:r>
              <a:rPr lang="en-US" sz="1400" dirty="0" smtClean="0">
                <a:solidFill>
                  <a:schemeClr val="bg1"/>
                </a:solidFill>
                <a:latin typeface="Helvetica" pitchFamily="34" charset="0"/>
                <a:ea typeface="ＭＳ Ｐゴシック" pitchFamily="34" charset="-128"/>
                <a:cs typeface="Helvetica" pitchFamily="34" charset="0"/>
              </a:rPr>
              <a:t>Mark </a:t>
            </a:r>
            <a:r>
              <a:rPr lang="en-US" sz="1400" dirty="0">
                <a:solidFill>
                  <a:schemeClr val="bg1"/>
                </a:solidFill>
                <a:latin typeface="Helvetica" pitchFamily="34" charset="0"/>
                <a:ea typeface="ＭＳ Ｐゴシック" pitchFamily="34" charset="-128"/>
                <a:cs typeface="Helvetica" pitchFamily="34" charset="0"/>
              </a:rPr>
              <a:t>Strynar</a:t>
            </a:r>
          </a:p>
          <a:p>
            <a:pPr eaLnBrk="0" hangingPunct="0"/>
            <a:r>
              <a:rPr lang="en-US" sz="1400" dirty="0">
                <a:solidFill>
                  <a:schemeClr val="bg1"/>
                </a:solidFill>
                <a:latin typeface="Helvetica" pitchFamily="34" charset="0"/>
                <a:ea typeface="ＭＳ Ｐゴシック" pitchFamily="34" charset="-128"/>
                <a:cs typeface="Helvetica" pitchFamily="34" charset="0"/>
              </a:rPr>
              <a:t>Jon Sobus</a:t>
            </a:r>
          </a:p>
          <a:p>
            <a:pPr eaLnBrk="0" hangingPunct="0"/>
            <a:r>
              <a:rPr lang="en-US" sz="1400" dirty="0">
                <a:solidFill>
                  <a:schemeClr val="bg1"/>
                </a:solidFill>
                <a:latin typeface="Helvetica" pitchFamily="34" charset="0"/>
                <a:ea typeface="ＭＳ Ｐゴシック" pitchFamily="34" charset="-128"/>
                <a:cs typeface="Helvetica" pitchFamily="34" charset="0"/>
              </a:rPr>
              <a:t>Mike Tornero-Velez</a:t>
            </a:r>
          </a:p>
          <a:p>
            <a:pPr eaLnBrk="0" hangingPunct="0"/>
            <a:r>
              <a:rPr lang="en-US" sz="1400" dirty="0">
                <a:solidFill>
                  <a:schemeClr val="bg1"/>
                </a:solidFill>
                <a:latin typeface="Helvetica" pitchFamily="34" charset="0"/>
                <a:ea typeface="ＭＳ Ｐゴシック" pitchFamily="34" charset="-128"/>
                <a:cs typeface="Helvetica" pitchFamily="34" charset="0"/>
              </a:rPr>
              <a:t>Elin </a:t>
            </a:r>
            <a:r>
              <a:rPr lang="en-US" sz="1400" dirty="0" smtClean="0">
                <a:solidFill>
                  <a:schemeClr val="bg1"/>
                </a:solidFill>
                <a:latin typeface="Helvetica" pitchFamily="34" charset="0"/>
                <a:ea typeface="ＭＳ Ｐゴシック" pitchFamily="34" charset="-128"/>
                <a:cs typeface="Helvetica" pitchFamily="34" charset="0"/>
              </a:rPr>
              <a:t>Ulrich</a:t>
            </a:r>
          </a:p>
          <a:p>
            <a:pPr eaLnBrk="0" hangingPunct="0"/>
            <a:r>
              <a:rPr lang="en-US" sz="1400" dirty="0" smtClean="0">
                <a:solidFill>
                  <a:schemeClr val="bg1"/>
                </a:solidFill>
                <a:latin typeface="Helvetica" pitchFamily="34" charset="0"/>
                <a:ea typeface="ＭＳ Ｐゴシック" pitchFamily="34" charset="-128"/>
                <a:cs typeface="Helvetica" pitchFamily="34" charset="0"/>
              </a:rPr>
              <a:t>Dan </a:t>
            </a:r>
            <a:r>
              <a:rPr lang="en-US" sz="1400" dirty="0" err="1" smtClean="0">
                <a:solidFill>
                  <a:schemeClr val="bg1"/>
                </a:solidFill>
                <a:latin typeface="Helvetica" pitchFamily="34" charset="0"/>
                <a:ea typeface="ＭＳ Ｐゴシック" pitchFamily="34" charset="-128"/>
                <a:cs typeface="Helvetica" pitchFamily="34" charset="0"/>
              </a:rPr>
              <a:t>Vallero</a:t>
            </a:r>
            <a:endParaRPr lang="en-US" sz="1400" dirty="0" smtClean="0">
              <a:solidFill>
                <a:schemeClr val="bg1"/>
              </a:solidFill>
              <a:latin typeface="Helvetica" pitchFamily="34" charset="0"/>
              <a:ea typeface="ＭＳ Ｐゴシック" pitchFamily="34" charset="-128"/>
              <a:cs typeface="Helvetica" pitchFamily="34" charset="0"/>
            </a:endParaRPr>
          </a:p>
          <a:p>
            <a:pPr eaLnBrk="0" hangingPunct="0"/>
            <a:r>
              <a:rPr lang="en-US" sz="1400" dirty="0" smtClean="0">
                <a:solidFill>
                  <a:schemeClr val="bg1"/>
                </a:solidFill>
                <a:latin typeface="Helvetica" pitchFamily="34" charset="0"/>
                <a:ea typeface="ＭＳ Ｐゴシック" pitchFamily="34" charset="-128"/>
                <a:cs typeface="Helvetica" pitchFamily="34" charset="0"/>
              </a:rPr>
              <a:t>Barbara Wetmore</a:t>
            </a:r>
          </a:p>
          <a:p>
            <a:pPr eaLnBrk="0" hangingPunct="0"/>
            <a:endParaRPr lang="en-US" sz="1400" dirty="0">
              <a:solidFill>
                <a:schemeClr val="bg1"/>
              </a:solidFill>
              <a:latin typeface="Helvetica" pitchFamily="34" charset="0"/>
              <a:ea typeface="ＭＳ Ｐゴシック" pitchFamily="34" charset="-128"/>
              <a:cs typeface="Helvetica" pitchFamily="34" charset="0"/>
            </a:endParaRPr>
          </a:p>
        </p:txBody>
      </p:sp>
      <p:sp>
        <p:nvSpPr>
          <p:cNvPr id="49168" name="TextBox 68"/>
          <p:cNvSpPr txBox="1">
            <a:spLocks noChangeArrowheads="1"/>
          </p:cNvSpPr>
          <p:nvPr/>
        </p:nvSpPr>
        <p:spPr bwMode="auto">
          <a:xfrm>
            <a:off x="5027613" y="3452813"/>
            <a:ext cx="1801812" cy="942975"/>
          </a:xfrm>
          <a:prstGeom prst="rect">
            <a:avLst/>
          </a:prstGeom>
          <a:noFill/>
          <a:ln w="9525">
            <a:noFill/>
            <a:miter lim="800000"/>
            <a:headEnd/>
            <a:tailEnd/>
          </a:ln>
        </p:spPr>
        <p:txBody>
          <a:bodyPr wrap="none">
            <a:spAutoFit/>
          </a:bodyPr>
          <a:lstStyle/>
          <a:p>
            <a:pPr eaLnBrk="0" hangingPunct="0"/>
            <a:r>
              <a:rPr lang="en-US" sz="1400" b="1">
                <a:solidFill>
                  <a:schemeClr val="bg1"/>
                </a:solidFill>
                <a:latin typeface="Helvetica" pitchFamily="34" charset="0"/>
                <a:ea typeface="ＭＳ Ｐゴシック" pitchFamily="34" charset="-128"/>
                <a:cs typeface="Helvetica" pitchFamily="34" charset="0"/>
              </a:rPr>
              <a:t>NHEERL</a:t>
            </a:r>
          </a:p>
          <a:p>
            <a:pPr eaLnBrk="0" hangingPunct="0"/>
            <a:r>
              <a:rPr lang="en-US" sz="1400">
                <a:solidFill>
                  <a:schemeClr val="bg1"/>
                </a:solidFill>
                <a:latin typeface="Helvetica" pitchFamily="34" charset="0"/>
                <a:ea typeface="ＭＳ Ｐゴシック" pitchFamily="34" charset="-128"/>
                <a:cs typeface="Helvetica" pitchFamily="34" charset="0"/>
              </a:rPr>
              <a:t>Jane Ellen Simmons</a:t>
            </a:r>
          </a:p>
          <a:p>
            <a:pPr eaLnBrk="0" hangingPunct="0"/>
            <a:r>
              <a:rPr lang="en-US" sz="1400">
                <a:solidFill>
                  <a:schemeClr val="bg1"/>
                </a:solidFill>
                <a:latin typeface="Helvetica" pitchFamily="34" charset="0"/>
                <a:ea typeface="ＭＳ Ｐゴシック" pitchFamily="34" charset="-128"/>
                <a:cs typeface="Helvetica" pitchFamily="34" charset="0"/>
              </a:rPr>
              <a:t>Marina Evans</a:t>
            </a:r>
          </a:p>
          <a:p>
            <a:pPr eaLnBrk="0" hangingPunct="0"/>
            <a:r>
              <a:rPr lang="en-US" sz="1400">
                <a:solidFill>
                  <a:schemeClr val="bg1"/>
                </a:solidFill>
                <a:latin typeface="Helvetica" pitchFamily="34" charset="0"/>
                <a:ea typeface="ＭＳ Ｐゴシック" pitchFamily="34" charset="-128"/>
                <a:cs typeface="Helvetica" pitchFamily="34" charset="0"/>
              </a:rPr>
              <a:t>Mike Hughes</a:t>
            </a:r>
          </a:p>
        </p:txBody>
      </p:sp>
      <p:sp>
        <p:nvSpPr>
          <p:cNvPr id="49169" name="TextBox 29"/>
          <p:cNvSpPr txBox="1">
            <a:spLocks noChangeArrowheads="1"/>
          </p:cNvSpPr>
          <p:nvPr/>
        </p:nvSpPr>
        <p:spPr bwMode="auto">
          <a:xfrm>
            <a:off x="4997450" y="2767013"/>
            <a:ext cx="1012825" cy="517525"/>
          </a:xfrm>
          <a:prstGeom prst="rect">
            <a:avLst/>
          </a:prstGeom>
          <a:noFill/>
          <a:ln w="9525">
            <a:noFill/>
            <a:miter lim="800000"/>
            <a:headEnd/>
            <a:tailEnd/>
          </a:ln>
        </p:spPr>
        <p:txBody>
          <a:bodyPr wrap="none">
            <a:spAutoFit/>
          </a:bodyPr>
          <a:lstStyle/>
          <a:p>
            <a:pPr eaLnBrk="0" hangingPunct="0"/>
            <a:r>
              <a:rPr lang="en-US" sz="1400" b="1">
                <a:solidFill>
                  <a:schemeClr val="bg1"/>
                </a:solidFill>
                <a:latin typeface="Helvetica" pitchFamily="34" charset="0"/>
                <a:ea typeface="ＭＳ Ｐゴシック" pitchFamily="34" charset="-128"/>
                <a:cs typeface="Helvetica" pitchFamily="34" charset="0"/>
              </a:rPr>
              <a:t>NRMRL</a:t>
            </a:r>
          </a:p>
          <a:p>
            <a:pPr eaLnBrk="0" hangingPunct="0"/>
            <a:r>
              <a:rPr lang="en-US" sz="1400">
                <a:solidFill>
                  <a:schemeClr val="bg1"/>
                </a:solidFill>
                <a:latin typeface="Helvetica" pitchFamily="34" charset="0"/>
                <a:ea typeface="ＭＳ Ｐゴシック" pitchFamily="34" charset="-128"/>
                <a:cs typeface="Helvetica" pitchFamily="34" charset="0"/>
              </a:rPr>
              <a:t>Xiaoyu Liu</a:t>
            </a:r>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0994" y="2795648"/>
            <a:ext cx="6197600" cy="1143000"/>
          </a:xfrm>
        </p:spPr>
        <p:txBody>
          <a:bodyPr rtlCol="0">
            <a:normAutofit fontScale="90000"/>
          </a:bodyPr>
          <a:lstStyle/>
          <a:p>
            <a:pPr eaLnBrk="1" fontAlgn="auto" hangingPunct="1">
              <a:spcAft>
                <a:spcPts val="0"/>
              </a:spcAft>
              <a:defRPr/>
            </a:pPr>
            <a:r>
              <a:rPr lang="en-US" dirty="0" smtClean="0">
                <a:solidFill>
                  <a:srgbClr val="355777"/>
                </a:solidFill>
              </a:rPr>
              <a:t>Extra Slides (for addressing questions)</a:t>
            </a:r>
            <a:endParaRPr lang="en-US" dirty="0">
              <a:solidFill>
                <a:srgbClr val="355777"/>
              </a:solidFill>
            </a:endParaRPr>
          </a:p>
        </p:txBody>
      </p:sp>
    </p:spTree>
    <p:extLst>
      <p:ext uri="{BB962C8B-B14F-4D97-AF65-F5344CB8AC3E}">
        <p14:creationId xmlns:p14="http://schemas.microsoft.com/office/powerpoint/2010/main" val="29376747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89200" y="274638"/>
            <a:ext cx="6197600" cy="1143000"/>
          </a:xfrm>
        </p:spPr>
        <p:txBody>
          <a:bodyPr rtlCol="0">
            <a:normAutofit fontScale="90000"/>
          </a:bodyPr>
          <a:lstStyle/>
          <a:p>
            <a:pPr eaLnBrk="1" fontAlgn="auto" hangingPunct="1">
              <a:spcAft>
                <a:spcPts val="0"/>
              </a:spcAft>
              <a:defRPr/>
            </a:pPr>
            <a:r>
              <a:rPr lang="en-US" dirty="0" smtClean="0">
                <a:solidFill>
                  <a:srgbClr val="355777"/>
                </a:solidFill>
              </a:rPr>
              <a:t>Initial Case Study: Summary of Chemical Exposure Scenarios</a:t>
            </a:r>
            <a:endParaRPr lang="en-US" dirty="0">
              <a:solidFill>
                <a:srgbClr val="355777"/>
              </a:solidFill>
            </a:endParaRPr>
          </a:p>
        </p:txBody>
      </p:sp>
      <p:graphicFrame>
        <p:nvGraphicFramePr>
          <p:cNvPr id="2" name="Table 1"/>
          <p:cNvGraphicFramePr>
            <a:graphicFrameLocks noGrp="1"/>
          </p:cNvGraphicFramePr>
          <p:nvPr>
            <p:extLst/>
          </p:nvPr>
        </p:nvGraphicFramePr>
        <p:xfrm>
          <a:off x="898216" y="1955575"/>
          <a:ext cx="7620000" cy="4072596"/>
        </p:xfrm>
        <a:graphic>
          <a:graphicData uri="http://schemas.openxmlformats.org/drawingml/2006/table">
            <a:tbl>
              <a:tblPr firstRow="1" firstCol="1" bandRow="1">
                <a:tableStyleId>{5C22544A-7EE6-4342-B048-85BDC9FD1C3A}</a:tableStyleId>
              </a:tblPr>
              <a:tblGrid>
                <a:gridCol w="1792941"/>
                <a:gridCol w="1839311"/>
                <a:gridCol w="2117525"/>
                <a:gridCol w="1870223"/>
              </a:tblGrid>
              <a:tr h="949569">
                <a:tc>
                  <a:txBody>
                    <a:bodyPr/>
                    <a:lstStyle/>
                    <a:p>
                      <a:pPr marL="0" marR="0" algn="ctr">
                        <a:spcBef>
                          <a:spcPts val="0"/>
                        </a:spcBef>
                        <a:spcAft>
                          <a:spcPts val="1000"/>
                        </a:spcAft>
                      </a:pPr>
                      <a:r>
                        <a:rPr lang="en-US" sz="2400" dirty="0">
                          <a:effectLst/>
                        </a:rPr>
                        <a:t> </a:t>
                      </a:r>
                      <a:r>
                        <a:rPr lang="en-US" sz="1800" dirty="0">
                          <a:effectLst/>
                        </a:rPr>
                        <a:t>Scenario</a:t>
                      </a:r>
                      <a:endParaRPr lang="en-US" sz="2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1000"/>
                        </a:spcAft>
                      </a:pPr>
                      <a:r>
                        <a:rPr lang="en-US" sz="1800" dirty="0">
                          <a:effectLst/>
                        </a:rPr>
                        <a:t>Number of Chemicals</a:t>
                      </a:r>
                      <a:endParaRPr lang="en-US" sz="2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1000"/>
                        </a:spcAft>
                      </a:pPr>
                      <a:r>
                        <a:rPr lang="en-US" sz="1800">
                          <a:effectLst/>
                        </a:rPr>
                        <a:t>Number of Consumer Product Categories</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1000"/>
                        </a:spcAft>
                      </a:pPr>
                      <a:r>
                        <a:rPr lang="en-US" sz="1800">
                          <a:effectLst/>
                        </a:rPr>
                        <a:t>Number of Products</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72725">
                <a:tc>
                  <a:txBody>
                    <a:bodyPr/>
                    <a:lstStyle/>
                    <a:p>
                      <a:pPr marL="0" marR="0" algn="l">
                        <a:spcBef>
                          <a:spcPts val="0"/>
                        </a:spcBef>
                        <a:spcAft>
                          <a:spcPts val="1000"/>
                        </a:spcAft>
                      </a:pPr>
                      <a:r>
                        <a:rPr lang="en-US" sz="1800">
                          <a:effectLst/>
                        </a:rPr>
                        <a:t>Dietary</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330</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 -</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 -</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6523">
                <a:tc>
                  <a:txBody>
                    <a:bodyPr/>
                    <a:lstStyle/>
                    <a:p>
                      <a:pPr marL="0" marR="0" algn="l">
                        <a:spcBef>
                          <a:spcPts val="0"/>
                        </a:spcBef>
                        <a:spcAft>
                          <a:spcPts val="1000"/>
                        </a:spcAft>
                      </a:pPr>
                      <a:r>
                        <a:rPr lang="en-US" sz="1800">
                          <a:effectLst/>
                        </a:rPr>
                        <a:t>Direct Dermal </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2203</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229</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18847</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6523">
                <a:tc>
                  <a:txBody>
                    <a:bodyPr/>
                    <a:lstStyle/>
                    <a:p>
                      <a:pPr marL="0" marR="0" algn="l">
                        <a:spcBef>
                          <a:spcPts val="0"/>
                        </a:spcBef>
                        <a:spcAft>
                          <a:spcPts val="1000"/>
                        </a:spcAft>
                      </a:pPr>
                      <a:r>
                        <a:rPr lang="en-US" sz="1800">
                          <a:effectLst/>
                        </a:rPr>
                        <a:t>Direct Ingestion</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dirty="0">
                          <a:effectLst/>
                        </a:rPr>
                        <a:t>303</a:t>
                      </a:r>
                      <a:endParaRPr lang="en-US" sz="2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6</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566</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949569">
                <a:tc>
                  <a:txBody>
                    <a:bodyPr/>
                    <a:lstStyle/>
                    <a:p>
                      <a:pPr marL="0" marR="0" algn="l">
                        <a:spcBef>
                          <a:spcPts val="0"/>
                        </a:spcBef>
                        <a:spcAft>
                          <a:spcPts val="1000"/>
                        </a:spcAft>
                      </a:pPr>
                      <a:r>
                        <a:rPr lang="en-US" sz="1800">
                          <a:effectLst/>
                        </a:rPr>
                        <a:t>Direct Inhalation of Aerosol</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1099</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62</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6100</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949569">
                <a:tc>
                  <a:txBody>
                    <a:bodyPr/>
                    <a:lstStyle/>
                    <a:p>
                      <a:pPr marL="0" marR="0" algn="l">
                        <a:spcBef>
                          <a:spcPts val="0"/>
                        </a:spcBef>
                        <a:spcAft>
                          <a:spcPts val="1000"/>
                        </a:spcAft>
                      </a:pPr>
                      <a:r>
                        <a:rPr lang="en-US" sz="1800">
                          <a:effectLst/>
                        </a:rPr>
                        <a:t>Direct Inhalation of Vapor</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1979</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164</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13743</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316523">
                <a:tc>
                  <a:txBody>
                    <a:bodyPr/>
                    <a:lstStyle/>
                    <a:p>
                      <a:pPr marL="0" marR="0" algn="l">
                        <a:spcBef>
                          <a:spcPts val="0"/>
                        </a:spcBef>
                        <a:spcAft>
                          <a:spcPts val="1000"/>
                        </a:spcAft>
                      </a:pPr>
                      <a:r>
                        <a:rPr lang="en-US" sz="1800">
                          <a:effectLst/>
                        </a:rPr>
                        <a:t>Indirect</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945</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a:effectLst/>
                        </a:rPr>
                        <a:t>77</a:t>
                      </a:r>
                      <a:endParaRPr lang="en-US" sz="28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spcBef>
                          <a:spcPts val="0"/>
                        </a:spcBef>
                        <a:spcAft>
                          <a:spcPts val="1000"/>
                        </a:spcAft>
                      </a:pPr>
                      <a:r>
                        <a:rPr lang="en-US" sz="1800" dirty="0">
                          <a:effectLst/>
                        </a:rPr>
                        <a:t>6684</a:t>
                      </a:r>
                      <a:endParaRPr lang="en-US" sz="2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1816615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p:cNvSpPr>
            <a:spLocks noGrp="1"/>
          </p:cNvSpPr>
          <p:nvPr>
            <p:ph type="title"/>
          </p:nvPr>
        </p:nvSpPr>
        <p:spPr bwMode="auto">
          <a:xfrm>
            <a:off x="2317750" y="0"/>
            <a:ext cx="6978650" cy="11731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4000" smtClean="0">
                <a:solidFill>
                  <a:srgbClr val="355777"/>
                </a:solidFill>
              </a:rPr>
              <a:t>Initial Case Study Results</a:t>
            </a:r>
          </a:p>
        </p:txBody>
      </p:sp>
      <p:pic>
        <p:nvPicPr>
          <p:cNvPr id="32770" name="Picture 3"/>
          <p:cNvPicPr>
            <a:picLocks noChangeAspect="1"/>
          </p:cNvPicPr>
          <p:nvPr/>
        </p:nvPicPr>
        <p:blipFill>
          <a:blip r:embed="rId2"/>
          <a:srcRect/>
          <a:stretch>
            <a:fillRect/>
          </a:stretch>
        </p:blipFill>
        <p:spPr bwMode="auto">
          <a:xfrm>
            <a:off x="385763" y="1101725"/>
            <a:ext cx="6087865" cy="5629275"/>
          </a:xfrm>
          <a:prstGeom prst="rect">
            <a:avLst/>
          </a:prstGeom>
          <a:noFill/>
          <a:ln w="9525">
            <a:noFill/>
            <a:miter lim="800000"/>
            <a:headEnd/>
            <a:tailEnd/>
          </a:ln>
        </p:spPr>
      </p:pic>
      <p:sp>
        <p:nvSpPr>
          <p:cNvPr id="32771" name="Rectangle 5"/>
          <p:cNvSpPr>
            <a:spLocks noChangeArrowheads="1"/>
          </p:cNvSpPr>
          <p:nvPr/>
        </p:nvSpPr>
        <p:spPr bwMode="auto">
          <a:xfrm>
            <a:off x="6400800" y="2590800"/>
            <a:ext cx="2078038" cy="581025"/>
          </a:xfrm>
          <a:prstGeom prst="rect">
            <a:avLst/>
          </a:prstGeom>
          <a:noFill/>
          <a:ln w="9525">
            <a:noFill/>
            <a:miter lim="800000"/>
            <a:headEnd/>
            <a:tailEnd/>
          </a:ln>
        </p:spPr>
        <p:txBody>
          <a:bodyPr wrap="none">
            <a:spAutoFit/>
          </a:bodyPr>
          <a:lstStyle/>
          <a:p>
            <a:r>
              <a:rPr lang="en-US" sz="1600">
                <a:latin typeface="Calibri" pitchFamily="34" charset="0"/>
              </a:rPr>
              <a:t>Percentiles of total </a:t>
            </a:r>
          </a:p>
          <a:p>
            <a:r>
              <a:rPr lang="en-US" sz="1600">
                <a:latin typeface="Calibri" pitchFamily="34" charset="0"/>
              </a:rPr>
              <a:t>intake dose for all ages</a:t>
            </a:r>
          </a:p>
        </p:txBody>
      </p:sp>
      <p:sp>
        <p:nvSpPr>
          <p:cNvPr id="32772" name="Rectangle 6"/>
          <p:cNvSpPr>
            <a:spLocks noChangeArrowheads="1"/>
          </p:cNvSpPr>
          <p:nvPr/>
        </p:nvSpPr>
        <p:spPr bwMode="auto">
          <a:xfrm>
            <a:off x="6400800" y="4724400"/>
            <a:ext cx="2479675" cy="1069975"/>
          </a:xfrm>
          <a:prstGeom prst="rect">
            <a:avLst/>
          </a:prstGeom>
          <a:noFill/>
          <a:ln w="9525">
            <a:noFill/>
            <a:miter lim="800000"/>
            <a:headEnd/>
            <a:tailEnd/>
          </a:ln>
        </p:spPr>
        <p:txBody>
          <a:bodyPr>
            <a:spAutoFit/>
          </a:bodyPr>
          <a:lstStyle/>
          <a:p>
            <a:r>
              <a:rPr lang="en-US" sz="1600">
                <a:latin typeface="Calibri" pitchFamily="34" charset="0"/>
              </a:rPr>
              <a:t>Mean total intake dose by age/gender cohort, sorted by the mean values for children ages 0-5 years</a:t>
            </a:r>
          </a:p>
        </p:txBody>
      </p:sp>
    </p:spTree>
    <p:extLst>
      <p:ext uri="{BB962C8B-B14F-4D97-AF65-F5344CB8AC3E}">
        <p14:creationId xmlns:p14="http://schemas.microsoft.com/office/powerpoint/2010/main" val="24017696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2"/>
          <p:cNvSpPr>
            <a:spLocks noGrp="1"/>
          </p:cNvSpPr>
          <p:nvPr>
            <p:ph type="title" idx="4294967295"/>
          </p:nvPr>
        </p:nvSpPr>
        <p:spPr bwMode="auto">
          <a:xfrm>
            <a:off x="2082800" y="361950"/>
            <a:ext cx="6916738" cy="1143000"/>
          </a:xfrm>
          <a:prstGeom prst="rect">
            <a:avLst/>
          </a:prstGeom>
          <a:noFill/>
          <a:ln>
            <a:miter lim="800000"/>
            <a:headEnd/>
            <a:tailEnd/>
          </a:ln>
        </p:spPr>
        <p:txBody>
          <a:bodyPr/>
          <a:lstStyle/>
          <a:p>
            <a:pPr eaLnBrk="1" hangingPunct="1"/>
            <a:r>
              <a:rPr lang="en-US" sz="3600" smtClean="0">
                <a:solidFill>
                  <a:srgbClr val="355777"/>
                </a:solidFill>
              </a:rPr>
              <a:t>Initial Comparisons with Data</a:t>
            </a:r>
          </a:p>
        </p:txBody>
      </p:sp>
      <p:sp>
        <p:nvSpPr>
          <p:cNvPr id="34818" name="Rectangle 6"/>
          <p:cNvSpPr>
            <a:spLocks noChangeArrowheads="1"/>
          </p:cNvSpPr>
          <p:nvPr/>
        </p:nvSpPr>
        <p:spPr bwMode="auto">
          <a:xfrm>
            <a:off x="223838" y="5192713"/>
            <a:ext cx="8915400" cy="1077912"/>
          </a:xfrm>
          <a:prstGeom prst="rect">
            <a:avLst/>
          </a:prstGeom>
          <a:noFill/>
          <a:ln w="9525">
            <a:noFill/>
            <a:miter lim="800000"/>
            <a:headEnd/>
            <a:tailEnd/>
          </a:ln>
        </p:spPr>
        <p:txBody>
          <a:bodyPr>
            <a:spAutoFit/>
          </a:bodyPr>
          <a:lstStyle/>
          <a:p>
            <a:r>
              <a:rPr lang="en-US" sz="1600">
                <a:latin typeface="Calibri" pitchFamily="34" charset="0"/>
              </a:rPr>
              <a:t>SHEDS-HT predicted chemical intake doses compared to oral equivalent intake doses inferred from NHANES biomarker data for 39 chemicals (Wambaugh et al., </a:t>
            </a:r>
            <a:r>
              <a:rPr lang="en-US" sz="1600" i="1">
                <a:latin typeface="Calibri" pitchFamily="34" charset="0"/>
              </a:rPr>
              <a:t>ES &amp; T</a:t>
            </a:r>
            <a:r>
              <a:rPr lang="en-US" sz="1600">
                <a:latin typeface="Calibri" pitchFamily="34" charset="0"/>
              </a:rPr>
              <a:t>, 2013).  Left: SHEDS median intake dose versus  biomonitoring-based predicted median intakes. Right: SHEDS  5</a:t>
            </a:r>
            <a:r>
              <a:rPr lang="en-US" sz="1600" baseline="30000">
                <a:latin typeface="Calibri" pitchFamily="34" charset="0"/>
              </a:rPr>
              <a:t>th</a:t>
            </a:r>
            <a:r>
              <a:rPr lang="en-US" sz="1600">
                <a:latin typeface="Calibri" pitchFamily="34" charset="0"/>
              </a:rPr>
              <a:t>,50</a:t>
            </a:r>
            <a:r>
              <a:rPr lang="en-US" sz="1600" baseline="30000">
                <a:latin typeface="Calibri" pitchFamily="34" charset="0"/>
              </a:rPr>
              <a:t>th</a:t>
            </a:r>
            <a:r>
              <a:rPr lang="en-US" sz="1600">
                <a:latin typeface="Calibri" pitchFamily="34" charset="0"/>
              </a:rPr>
              <a:t> ,95</a:t>
            </a:r>
            <a:r>
              <a:rPr lang="en-US" sz="1600" baseline="30000">
                <a:latin typeface="Calibri" pitchFamily="34" charset="0"/>
              </a:rPr>
              <a:t>th</a:t>
            </a:r>
            <a:r>
              <a:rPr lang="en-US" sz="1600">
                <a:latin typeface="Calibri" pitchFamily="34" charset="0"/>
              </a:rPr>
              <a:t>  percentile predictions compared to median inferred predictions using NHANES with uncertainties.</a:t>
            </a:r>
          </a:p>
        </p:txBody>
      </p:sp>
      <p:pic>
        <p:nvPicPr>
          <p:cNvPr id="34819" name="Picture 1"/>
          <p:cNvPicPr>
            <a:picLocks noChangeAspect="1"/>
          </p:cNvPicPr>
          <p:nvPr/>
        </p:nvPicPr>
        <p:blipFill>
          <a:blip r:embed="rId2"/>
          <a:srcRect t="49443"/>
          <a:stretch>
            <a:fillRect/>
          </a:stretch>
        </p:blipFill>
        <p:spPr bwMode="auto">
          <a:xfrm>
            <a:off x="4618038" y="1817688"/>
            <a:ext cx="4114800" cy="2808287"/>
          </a:xfrm>
          <a:prstGeom prst="rect">
            <a:avLst/>
          </a:prstGeom>
          <a:noFill/>
          <a:ln w="9525">
            <a:noFill/>
            <a:miter lim="800000"/>
            <a:headEnd/>
            <a:tailEnd/>
          </a:ln>
        </p:spPr>
      </p:pic>
      <p:pic>
        <p:nvPicPr>
          <p:cNvPr id="34820" name="Picture 7"/>
          <p:cNvPicPr>
            <a:picLocks noChangeAspect="1"/>
          </p:cNvPicPr>
          <p:nvPr/>
        </p:nvPicPr>
        <p:blipFill>
          <a:blip r:embed="rId2"/>
          <a:srcRect l="12012" t="-742" r="-12012" b="50784"/>
          <a:stretch>
            <a:fillRect/>
          </a:stretch>
        </p:blipFill>
        <p:spPr bwMode="auto">
          <a:xfrm>
            <a:off x="457200" y="1828800"/>
            <a:ext cx="4111625" cy="2771775"/>
          </a:xfrm>
          <a:prstGeom prst="rect">
            <a:avLst/>
          </a:prstGeom>
          <a:noFill/>
          <a:ln w="9525">
            <a:noFill/>
            <a:miter lim="800000"/>
            <a:headEnd/>
            <a:tailEnd/>
          </a:ln>
        </p:spPr>
      </p:pic>
    </p:spTree>
    <p:extLst>
      <p:ext uri="{BB962C8B-B14F-4D97-AF65-F5344CB8AC3E}">
        <p14:creationId xmlns:p14="http://schemas.microsoft.com/office/powerpoint/2010/main" val="3781414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1" name="Group 44"/>
          <p:cNvGrpSpPr>
            <a:grpSpLocks/>
          </p:cNvGrpSpPr>
          <p:nvPr/>
        </p:nvGrpSpPr>
        <p:grpSpPr bwMode="auto">
          <a:xfrm>
            <a:off x="914400" y="1371600"/>
            <a:ext cx="7789863" cy="4964113"/>
            <a:chOff x="263801" y="1285458"/>
            <a:chExt cx="8850703" cy="5639816"/>
          </a:xfrm>
        </p:grpSpPr>
        <p:grpSp>
          <p:nvGrpSpPr>
            <p:cNvPr id="35844" name="Group 47"/>
            <p:cNvGrpSpPr>
              <a:grpSpLocks/>
            </p:cNvGrpSpPr>
            <p:nvPr/>
          </p:nvGrpSpPr>
          <p:grpSpPr bwMode="auto">
            <a:xfrm>
              <a:off x="4100344" y="5612861"/>
              <a:ext cx="5014160" cy="611728"/>
              <a:chOff x="4129840" y="5612859"/>
              <a:chExt cx="5014160" cy="1108337"/>
            </a:xfrm>
          </p:grpSpPr>
          <p:sp>
            <p:nvSpPr>
              <p:cNvPr id="42" name="U-Turn Arrow 41"/>
              <p:cNvSpPr/>
              <p:nvPr/>
            </p:nvSpPr>
            <p:spPr bwMode="auto">
              <a:xfrm rot="5400000">
                <a:off x="6140640" y="3719456"/>
                <a:ext cx="1071827" cy="4934893"/>
              </a:xfrm>
              <a:prstGeom prst="uturnArrow">
                <a:avLst>
                  <a:gd name="adj1" fmla="val 26838"/>
                  <a:gd name="adj2" fmla="val 25000"/>
                  <a:gd name="adj3" fmla="val 25000"/>
                  <a:gd name="adj4" fmla="val 43750"/>
                  <a:gd name="adj5" fmla="val 100000"/>
                </a:avLst>
              </a:prstGeom>
              <a:solidFill>
                <a:schemeClr val="accent1"/>
              </a:solidFill>
              <a:ln w="9525" cap="flat" cmpd="sng" algn="ctr">
                <a:solidFill>
                  <a:schemeClr val="tx1"/>
                </a:solidFill>
                <a:prstDash val="solid"/>
                <a:round/>
                <a:headEnd type="none" w="med" len="med"/>
                <a:tailEnd type="none" w="med" len="med"/>
              </a:ln>
              <a:effectLst/>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35926" name="Rectangle 42"/>
              <p:cNvSpPr>
                <a:spLocks noChangeArrowheads="1"/>
              </p:cNvSpPr>
              <p:nvPr/>
            </p:nvSpPr>
            <p:spPr bwMode="auto">
              <a:xfrm>
                <a:off x="4129840" y="5612859"/>
                <a:ext cx="4032019" cy="403042"/>
              </a:xfrm>
              <a:prstGeom prst="rect">
                <a:avLst/>
              </a:prstGeom>
              <a:solidFill>
                <a:schemeClr val="bg1"/>
              </a:solidFill>
              <a:ln w="9525" algn="ctr">
                <a:noFill/>
                <a:round/>
                <a:headEnd/>
                <a:tailEnd/>
              </a:ln>
            </p:spPr>
            <p:txBody>
              <a:bodyPr/>
              <a:lstStyle/>
              <a:p>
                <a:pPr eaLnBrk="0" hangingPunct="0"/>
                <a:endParaRPr lang="en-US" sz="2000">
                  <a:solidFill>
                    <a:srgbClr val="000000"/>
                  </a:solidFill>
                  <a:latin typeface="Calibri" pitchFamily="34" charset="0"/>
                  <a:ea typeface="ＭＳ Ｐゴシック" pitchFamily="34" charset="-128"/>
                </a:endParaRPr>
              </a:p>
            </p:txBody>
          </p:sp>
        </p:grpSp>
        <p:sp>
          <p:nvSpPr>
            <p:cNvPr id="35845" name="TextBox 5"/>
            <p:cNvSpPr txBox="1">
              <a:spLocks noChangeArrowheads="1"/>
            </p:cNvSpPr>
            <p:nvPr/>
          </p:nvSpPr>
          <p:spPr bwMode="auto">
            <a:xfrm>
              <a:off x="4911908" y="2676023"/>
              <a:ext cx="2018328" cy="728650"/>
            </a:xfrm>
            <a:prstGeom prst="rect">
              <a:avLst/>
            </a:prstGeom>
            <a:noFill/>
            <a:ln w="9525">
              <a:noFill/>
              <a:miter lim="800000"/>
              <a:headEnd/>
              <a:tailEnd/>
            </a:ln>
          </p:spPr>
          <p:txBody>
            <a:bodyPr>
              <a:spAutoFit/>
            </a:bodyPr>
            <a:lstStyle/>
            <a:p>
              <a:pPr eaLnBrk="0" hangingPunct="0"/>
              <a:r>
                <a:rPr lang="en-US">
                  <a:solidFill>
                    <a:srgbClr val="000000"/>
                  </a:solidFill>
                  <a:latin typeface="Calibri" pitchFamily="34" charset="0"/>
                  <a:ea typeface="ＭＳ Ｐゴシック" pitchFamily="34" charset="-128"/>
                </a:rPr>
                <a:t>Estimate Uncertainty</a:t>
              </a:r>
            </a:p>
          </p:txBody>
        </p:sp>
        <p:cxnSp>
          <p:nvCxnSpPr>
            <p:cNvPr id="35846" name="Straight Connector 6"/>
            <p:cNvCxnSpPr>
              <a:cxnSpLocks noChangeShapeType="1"/>
            </p:cNvCxnSpPr>
            <p:nvPr/>
          </p:nvCxnSpPr>
          <p:spPr bwMode="auto">
            <a:xfrm flipV="1">
              <a:off x="4672370" y="3136009"/>
              <a:ext cx="2967295" cy="2301230"/>
            </a:xfrm>
            <a:prstGeom prst="line">
              <a:avLst/>
            </a:prstGeom>
            <a:noFill/>
            <a:ln w="25400" algn="ctr">
              <a:solidFill>
                <a:srgbClr val="FF0000"/>
              </a:solidFill>
              <a:round/>
              <a:headEnd/>
              <a:tailEnd/>
            </a:ln>
          </p:spPr>
        </p:cxnSp>
        <p:cxnSp>
          <p:nvCxnSpPr>
            <p:cNvPr id="35847" name="Straight Arrow Connector 7"/>
            <p:cNvCxnSpPr>
              <a:cxnSpLocks noChangeShapeType="1"/>
            </p:cNvCxnSpPr>
            <p:nvPr/>
          </p:nvCxnSpPr>
          <p:spPr bwMode="auto">
            <a:xfrm flipV="1">
              <a:off x="4672370" y="2428123"/>
              <a:ext cx="0" cy="3084306"/>
            </a:xfrm>
            <a:prstGeom prst="straightConnector1">
              <a:avLst/>
            </a:prstGeom>
            <a:noFill/>
            <a:ln w="9525" algn="ctr">
              <a:solidFill>
                <a:schemeClr val="tx1"/>
              </a:solidFill>
              <a:round/>
              <a:headEnd/>
              <a:tailEnd type="arrow" w="med" len="med"/>
            </a:ln>
          </p:spPr>
        </p:cxnSp>
        <p:cxnSp>
          <p:nvCxnSpPr>
            <p:cNvPr id="35848" name="Straight Arrow Connector 8"/>
            <p:cNvCxnSpPr>
              <a:cxnSpLocks noChangeShapeType="1"/>
            </p:cNvCxnSpPr>
            <p:nvPr/>
          </p:nvCxnSpPr>
          <p:spPr bwMode="auto">
            <a:xfrm>
              <a:off x="4672370" y="5501529"/>
              <a:ext cx="3264721" cy="10900"/>
            </a:xfrm>
            <a:prstGeom prst="straightConnector1">
              <a:avLst/>
            </a:prstGeom>
            <a:noFill/>
            <a:ln w="9525" algn="ctr">
              <a:solidFill>
                <a:schemeClr val="tx1"/>
              </a:solidFill>
              <a:round/>
              <a:headEnd/>
              <a:tailEnd type="arrow" w="med" len="med"/>
            </a:ln>
          </p:spPr>
        </p:cxnSp>
        <p:sp>
          <p:nvSpPr>
            <p:cNvPr id="10" name="Rounded Rectangle 9"/>
            <p:cNvSpPr/>
            <p:nvPr/>
          </p:nvSpPr>
          <p:spPr bwMode="auto">
            <a:xfrm>
              <a:off x="294968" y="1604161"/>
              <a:ext cx="1640246" cy="4231152"/>
            </a:xfrm>
            <a:prstGeom prst="roundRect">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p:spPr>
          <p:txBody>
            <a:bodyPr/>
            <a:lstStyle/>
            <a:p>
              <a:pPr eaLnBrk="0" fontAlgn="auto" hangingPunct="0">
                <a:spcBef>
                  <a:spcPts val="0"/>
                </a:spcBef>
                <a:spcAft>
                  <a:spcPts val="0"/>
                </a:spcAft>
                <a:defRPr/>
              </a:pPr>
              <a:r>
                <a:rPr lang="en-US" sz="1600" dirty="0">
                  <a:solidFill>
                    <a:srgbClr val="000000"/>
                  </a:solidFill>
                  <a:latin typeface="Calibri" pitchFamily="34" charset="0"/>
                  <a:ea typeface="ＭＳ Ｐゴシック" pitchFamily="-111" charset="-128"/>
                  <a:cs typeface="Calibri" pitchFamily="34" charset="0"/>
                </a:rPr>
                <a:t>EDSP Chemicals</a:t>
              </a:r>
            </a:p>
            <a:p>
              <a:pPr eaLnBrk="0" fontAlgn="auto" hangingPunct="0">
                <a:spcBef>
                  <a:spcPts val="0"/>
                </a:spcBef>
                <a:spcAft>
                  <a:spcPts val="0"/>
                </a:spcAft>
                <a:defRPr/>
              </a:pPr>
              <a:endParaRPr lang="en-US" sz="1400" dirty="0">
                <a:solidFill>
                  <a:srgbClr val="000000"/>
                </a:solidFill>
                <a:latin typeface="Calibri" pitchFamily="34" charset="0"/>
                <a:ea typeface="ＭＳ Ｐゴシック" pitchFamily="-111" charset="-128"/>
                <a:cs typeface="Calibri" pitchFamily="34" charset="0"/>
              </a:endParaRPr>
            </a:p>
            <a:p>
              <a:pPr eaLnBrk="0" fontAlgn="auto" hangingPunct="0">
                <a:spcBef>
                  <a:spcPts val="0"/>
                </a:spcBef>
                <a:spcAft>
                  <a:spcPts val="0"/>
                </a:spcAft>
                <a:defRPr/>
              </a:pPr>
              <a:r>
                <a:rPr lang="en-US" sz="1400" dirty="0">
                  <a:solidFill>
                    <a:srgbClr val="000000"/>
                  </a:solidFill>
                  <a:latin typeface="Calibri" pitchFamily="34" charset="0"/>
                  <a:ea typeface="ＭＳ Ｐゴシック" pitchFamily="-111" charset="-128"/>
                  <a:cs typeface="Calibri" pitchFamily="34" charset="0"/>
                </a:rPr>
                <a:t>QSARs and </a:t>
              </a:r>
            </a:p>
            <a:p>
              <a:pPr eaLnBrk="0" fontAlgn="auto" hangingPunct="0">
                <a:spcBef>
                  <a:spcPts val="0"/>
                </a:spcBef>
                <a:spcAft>
                  <a:spcPts val="0"/>
                </a:spcAft>
                <a:defRPr/>
              </a:pPr>
              <a:r>
                <a:rPr lang="en-US" sz="1400" dirty="0">
                  <a:solidFill>
                    <a:srgbClr val="000000"/>
                  </a:solidFill>
                  <a:latin typeface="Calibri" pitchFamily="34" charset="0"/>
                  <a:ea typeface="ＭＳ Ｐゴシック" pitchFamily="-111" charset="-128"/>
                  <a:cs typeface="Calibri" pitchFamily="34" charset="0"/>
                </a:rPr>
                <a:t>HTE Data</a:t>
              </a:r>
            </a:p>
          </p:txBody>
        </p:sp>
        <p:sp>
          <p:nvSpPr>
            <p:cNvPr id="11" name="Rounded Rectangle 10"/>
            <p:cNvSpPr/>
            <p:nvPr/>
          </p:nvSpPr>
          <p:spPr bwMode="auto">
            <a:xfrm>
              <a:off x="294967" y="3958733"/>
              <a:ext cx="1631096" cy="1876580"/>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p:spPr>
          <p:txBody>
            <a:bodyPr/>
            <a:lstStyle/>
            <a:p>
              <a:pPr algn="ctr" eaLnBrk="0" fontAlgn="auto" hangingPunct="0">
                <a:spcBef>
                  <a:spcPts val="0"/>
                </a:spcBef>
                <a:spcAft>
                  <a:spcPts val="0"/>
                </a:spcAft>
                <a:defRPr/>
              </a:pPr>
              <a:r>
                <a:rPr lang="en-US" sz="1400" dirty="0">
                  <a:solidFill>
                    <a:srgbClr val="FFFFFF"/>
                  </a:solidFill>
                  <a:latin typeface="Calibri" pitchFamily="34" charset="0"/>
                  <a:ea typeface="ＭＳ Ｐゴシック" pitchFamily="-111" charset="-128"/>
                  <a:cs typeface="Calibri" pitchFamily="34" charset="0"/>
                </a:rPr>
                <a:t>Biomonitoring</a:t>
              </a:r>
            </a:p>
            <a:p>
              <a:pPr algn="ctr" eaLnBrk="0" fontAlgn="auto" hangingPunct="0">
                <a:spcBef>
                  <a:spcPts val="0"/>
                </a:spcBef>
                <a:spcAft>
                  <a:spcPts val="0"/>
                </a:spcAft>
                <a:defRPr/>
              </a:pPr>
              <a:r>
                <a:rPr lang="en-US" sz="1400" dirty="0">
                  <a:solidFill>
                    <a:srgbClr val="FFFFFF"/>
                  </a:solidFill>
                  <a:latin typeface="Calibri" pitchFamily="34" charset="0"/>
                  <a:ea typeface="ＭＳ Ｐゴシック" pitchFamily="-111" charset="-128"/>
                  <a:cs typeface="Calibri" pitchFamily="34" charset="0"/>
                </a:rPr>
                <a:t>Data</a:t>
              </a:r>
            </a:p>
          </p:txBody>
        </p:sp>
        <p:sp>
          <p:nvSpPr>
            <p:cNvPr id="12" name="Rounded Rectangle 11"/>
            <p:cNvSpPr/>
            <p:nvPr/>
          </p:nvSpPr>
          <p:spPr bwMode="auto">
            <a:xfrm rot="16200000">
              <a:off x="2960455" y="3862236"/>
              <a:ext cx="2990840" cy="447531"/>
            </a:xfrm>
            <a:prstGeom prst="roundRect">
              <a:avLst/>
            </a:prstGeom>
            <a:noFill/>
            <a:ln w="9525" cap="flat" cmpd="sng" algn="ctr">
              <a:noFill/>
              <a:prstDash val="solid"/>
              <a:round/>
              <a:headEnd type="none" w="med" len="med"/>
              <a:tailEnd type="none" w="med" len="med"/>
            </a:ln>
            <a:effectLst/>
            <a:scene3d>
              <a:camera prst="orthographicFront"/>
              <a:lightRig rig="threePt" dir="t"/>
            </a:scene3d>
            <a:sp3d>
              <a:bevelT/>
            </a:sp3d>
            <a:extLst/>
          </p:spPr>
          <p:txBody>
            <a:bodyPr anchor="ctr"/>
            <a:lstStyle/>
            <a:p>
              <a:pPr algn="ctr" eaLnBrk="0" fontAlgn="auto" hangingPunct="0">
                <a:spcBef>
                  <a:spcPts val="0"/>
                </a:spcBef>
                <a:spcAft>
                  <a:spcPts val="0"/>
                </a:spcAft>
                <a:defRPr/>
              </a:pPr>
              <a:r>
                <a:rPr lang="en-US" sz="1600" b="1" dirty="0">
                  <a:solidFill>
                    <a:srgbClr val="000000"/>
                  </a:solidFill>
                  <a:latin typeface="Calibri" pitchFamily="34" charset="0"/>
                  <a:ea typeface="ＭＳ Ｐゴシック" pitchFamily="-111" charset="-128"/>
                  <a:cs typeface="Calibri" pitchFamily="34" charset="0"/>
                </a:rPr>
                <a:t> Inferred (Reverse) Exposure </a:t>
              </a:r>
            </a:p>
          </p:txBody>
        </p:sp>
        <p:sp>
          <p:nvSpPr>
            <p:cNvPr id="13" name="Rounded Rectangle 12"/>
            <p:cNvSpPr/>
            <p:nvPr/>
          </p:nvSpPr>
          <p:spPr bwMode="auto">
            <a:xfrm>
              <a:off x="2844739" y="5508517"/>
              <a:ext cx="1285101" cy="427700"/>
            </a:xfrm>
            <a:prstGeom prst="roundRect">
              <a:avLst/>
            </a:prstGeom>
            <a:solidFill>
              <a:schemeClr val="accent1">
                <a:lumMod val="5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p:spPr>
          <p:txBody>
            <a:bodyPr anchor="ctr"/>
            <a:lstStyle/>
            <a:p>
              <a:pPr algn="ctr" eaLnBrk="0" fontAlgn="auto" hangingPunct="0">
                <a:spcBef>
                  <a:spcPts val="0"/>
                </a:spcBef>
                <a:spcAft>
                  <a:spcPts val="0"/>
                </a:spcAft>
                <a:defRPr/>
              </a:pPr>
              <a:r>
                <a:rPr lang="en-US" sz="1600" dirty="0">
                  <a:solidFill>
                    <a:srgbClr val="FFFFFF"/>
                  </a:solidFill>
                  <a:latin typeface="Calibri" pitchFamily="34" charset="0"/>
                  <a:ea typeface="ＭＳ Ｐゴシック" pitchFamily="-111" charset="-128"/>
                  <a:cs typeface="Calibri" pitchFamily="34" charset="0"/>
                </a:rPr>
                <a:t>Model 1</a:t>
              </a:r>
            </a:p>
          </p:txBody>
        </p:sp>
        <p:sp>
          <p:nvSpPr>
            <p:cNvPr id="14" name="Rounded Rectangle 13"/>
            <p:cNvSpPr/>
            <p:nvPr/>
          </p:nvSpPr>
          <p:spPr bwMode="auto">
            <a:xfrm>
              <a:off x="2844739" y="5936217"/>
              <a:ext cx="1285101" cy="427700"/>
            </a:xfrm>
            <a:prstGeom prst="roundRect">
              <a:avLst/>
            </a:prstGeom>
            <a:solidFill>
              <a:srgbClr val="3399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p:spPr>
          <p:txBody>
            <a:bodyPr anchor="ctr"/>
            <a:lstStyle/>
            <a:p>
              <a:pPr algn="ctr" eaLnBrk="0" fontAlgn="auto" hangingPunct="0">
                <a:spcBef>
                  <a:spcPts val="0"/>
                </a:spcBef>
                <a:spcAft>
                  <a:spcPts val="0"/>
                </a:spcAft>
                <a:defRPr/>
              </a:pPr>
              <a:r>
                <a:rPr lang="en-US" sz="1600" dirty="0">
                  <a:solidFill>
                    <a:srgbClr val="FFFFFF"/>
                  </a:solidFill>
                  <a:latin typeface="Calibri" pitchFamily="34" charset="0"/>
                  <a:ea typeface="ＭＳ Ｐゴシック" pitchFamily="-111" charset="-128"/>
                  <a:cs typeface="Calibri" pitchFamily="34" charset="0"/>
                </a:rPr>
                <a:t>Model 2</a:t>
              </a:r>
            </a:p>
          </p:txBody>
        </p:sp>
        <p:sp>
          <p:nvSpPr>
            <p:cNvPr id="35864" name="TextBox 14"/>
            <p:cNvSpPr txBox="1">
              <a:spLocks noChangeArrowheads="1"/>
            </p:cNvSpPr>
            <p:nvPr/>
          </p:nvSpPr>
          <p:spPr bwMode="auto">
            <a:xfrm>
              <a:off x="3198403" y="6048731"/>
              <a:ext cx="528481" cy="658309"/>
            </a:xfrm>
            <a:prstGeom prst="rect">
              <a:avLst/>
            </a:prstGeom>
            <a:noFill/>
            <a:ln w="9525">
              <a:noFill/>
              <a:miter lim="800000"/>
              <a:headEnd/>
              <a:tailEnd/>
            </a:ln>
          </p:spPr>
          <p:txBody>
            <a:bodyPr wrap="none">
              <a:spAutoFit/>
            </a:bodyPr>
            <a:lstStyle/>
            <a:p>
              <a:pPr eaLnBrk="0" hangingPunct="0"/>
              <a:r>
                <a:rPr lang="en-US" sz="3200">
                  <a:solidFill>
                    <a:srgbClr val="000000"/>
                  </a:solidFill>
                  <a:latin typeface="Calibri" pitchFamily="34" charset="0"/>
                  <a:ea typeface="ＭＳ Ｐゴシック" pitchFamily="34" charset="-128"/>
                </a:rPr>
                <a:t>…</a:t>
              </a:r>
              <a:endParaRPr lang="en-US" sz="2000">
                <a:solidFill>
                  <a:srgbClr val="000000"/>
                </a:solidFill>
                <a:latin typeface="Calibri" pitchFamily="34" charset="0"/>
                <a:ea typeface="ＭＳ Ｐゴシック" pitchFamily="34" charset="-128"/>
              </a:endParaRPr>
            </a:p>
          </p:txBody>
        </p:sp>
        <p:sp>
          <p:nvSpPr>
            <p:cNvPr id="16" name="Oval 15"/>
            <p:cNvSpPr>
              <a:spLocks noChangeAspect="1"/>
            </p:cNvSpPr>
            <p:nvPr/>
          </p:nvSpPr>
          <p:spPr bwMode="auto">
            <a:xfrm>
              <a:off x="6847181" y="3656121"/>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17" name="Oval 16"/>
            <p:cNvSpPr>
              <a:spLocks noChangeAspect="1"/>
            </p:cNvSpPr>
            <p:nvPr/>
          </p:nvSpPr>
          <p:spPr bwMode="auto">
            <a:xfrm>
              <a:off x="6597198" y="4042061"/>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18" name="Oval 17"/>
            <p:cNvSpPr>
              <a:spLocks noChangeAspect="1"/>
            </p:cNvSpPr>
            <p:nvPr/>
          </p:nvSpPr>
          <p:spPr bwMode="auto">
            <a:xfrm>
              <a:off x="6763854" y="4357836"/>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19" name="Oval 18"/>
            <p:cNvSpPr>
              <a:spLocks noChangeAspect="1"/>
            </p:cNvSpPr>
            <p:nvPr/>
          </p:nvSpPr>
          <p:spPr bwMode="auto">
            <a:xfrm>
              <a:off x="6285717" y="3656121"/>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20" name="Oval 19"/>
            <p:cNvSpPr>
              <a:spLocks noChangeAspect="1"/>
            </p:cNvSpPr>
            <p:nvPr/>
          </p:nvSpPr>
          <p:spPr bwMode="auto">
            <a:xfrm>
              <a:off x="6202389" y="3958733"/>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21" name="Oval 20"/>
            <p:cNvSpPr>
              <a:spLocks noChangeAspect="1"/>
            </p:cNvSpPr>
            <p:nvPr/>
          </p:nvSpPr>
          <p:spPr bwMode="auto">
            <a:xfrm>
              <a:off x="5807773" y="4357836"/>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22" name="Oval 21"/>
            <p:cNvSpPr>
              <a:spLocks noChangeAspect="1"/>
            </p:cNvSpPr>
            <p:nvPr/>
          </p:nvSpPr>
          <p:spPr bwMode="auto">
            <a:xfrm>
              <a:off x="6285718" y="4511330"/>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23" name="Oval 22"/>
            <p:cNvSpPr>
              <a:spLocks noChangeAspect="1"/>
            </p:cNvSpPr>
            <p:nvPr/>
          </p:nvSpPr>
          <p:spPr bwMode="auto">
            <a:xfrm>
              <a:off x="5777074" y="4805171"/>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24" name="Oval 23"/>
            <p:cNvSpPr>
              <a:spLocks noChangeAspect="1"/>
            </p:cNvSpPr>
            <p:nvPr/>
          </p:nvSpPr>
          <p:spPr bwMode="auto">
            <a:xfrm>
              <a:off x="5399905" y="4721843"/>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25" name="Oval 24"/>
            <p:cNvSpPr>
              <a:spLocks noChangeAspect="1"/>
            </p:cNvSpPr>
            <p:nvPr/>
          </p:nvSpPr>
          <p:spPr bwMode="auto">
            <a:xfrm>
              <a:off x="5097292" y="5239347"/>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26" name="Oval 25"/>
            <p:cNvSpPr>
              <a:spLocks noChangeAspect="1"/>
            </p:cNvSpPr>
            <p:nvPr/>
          </p:nvSpPr>
          <p:spPr bwMode="auto">
            <a:xfrm>
              <a:off x="7360498" y="3739449"/>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27" name="Oval 26"/>
            <p:cNvSpPr>
              <a:spLocks noChangeAspect="1"/>
            </p:cNvSpPr>
            <p:nvPr/>
          </p:nvSpPr>
          <p:spPr bwMode="auto">
            <a:xfrm>
              <a:off x="7193842" y="3384209"/>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28" name="Oval 27"/>
            <p:cNvSpPr>
              <a:spLocks noChangeAspect="1"/>
            </p:cNvSpPr>
            <p:nvPr/>
          </p:nvSpPr>
          <p:spPr bwMode="auto">
            <a:xfrm>
              <a:off x="5013964" y="4594657"/>
              <a:ext cx="54996" cy="54996"/>
            </a:xfrm>
            <a:prstGeom prst="ellipse">
              <a:avLst/>
            </a:prstGeom>
            <a:solidFill>
              <a:schemeClr val="tx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cxnSp>
          <p:nvCxnSpPr>
            <p:cNvPr id="35904" name="Straight Arrow Connector 28"/>
            <p:cNvCxnSpPr>
              <a:cxnSpLocks noChangeShapeType="1"/>
            </p:cNvCxnSpPr>
            <p:nvPr/>
          </p:nvCxnSpPr>
          <p:spPr bwMode="auto">
            <a:xfrm>
              <a:off x="6349886" y="3136009"/>
              <a:ext cx="0" cy="434577"/>
            </a:xfrm>
            <a:prstGeom prst="straightConnector1">
              <a:avLst/>
            </a:prstGeom>
            <a:noFill/>
            <a:ln w="25400" algn="ctr">
              <a:solidFill>
                <a:srgbClr val="00B050"/>
              </a:solidFill>
              <a:round/>
              <a:headEnd/>
              <a:tailEnd type="triangle" w="med" len="med"/>
            </a:ln>
          </p:spPr>
        </p:cxnSp>
        <p:cxnSp>
          <p:nvCxnSpPr>
            <p:cNvPr id="30" name="Straight Arrow Connector 29"/>
            <p:cNvCxnSpPr/>
            <p:nvPr/>
          </p:nvCxnSpPr>
          <p:spPr bwMode="auto">
            <a:xfrm>
              <a:off x="6047150" y="4526221"/>
              <a:ext cx="0" cy="430790"/>
            </a:xfrm>
            <a:prstGeom prst="straightConnector1">
              <a:avLst/>
            </a:prstGeom>
            <a:solidFill>
              <a:schemeClr val="accent1"/>
            </a:solidFill>
            <a:ln w="25400" cap="flat" cmpd="sng" algn="ctr">
              <a:solidFill>
                <a:srgbClr val="00B050"/>
              </a:solidFill>
              <a:prstDash val="solid"/>
              <a:round/>
              <a:headEnd type="none" w="med" len="med"/>
              <a:tailEnd type="triangle"/>
            </a:ln>
            <a:effectLst/>
            <a:scene3d>
              <a:camera prst="orthographicFront">
                <a:rot lat="0" lon="0" rev="10800000"/>
              </a:camera>
              <a:lightRig rig="threePt" dir="t"/>
            </a:scene3d>
            <a:extLst/>
          </p:spPr>
        </p:cxnSp>
        <p:sp>
          <p:nvSpPr>
            <p:cNvPr id="31" name="Bent Arrow 30"/>
            <p:cNvSpPr/>
            <p:nvPr/>
          </p:nvSpPr>
          <p:spPr bwMode="auto">
            <a:xfrm>
              <a:off x="2088426" y="1702481"/>
              <a:ext cx="4385685" cy="1027898"/>
            </a:xfrm>
            <a:prstGeom prst="ben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18599986" lon="10799999" rev="0"/>
              </a:camera>
              <a:lightRig rig="threePt" dir="t"/>
            </a:scene3d>
            <a:extLst/>
          </p:spPr>
          <p:txBody>
            <a:bodyPr/>
            <a:lstStyle/>
            <a:p>
              <a:pPr eaLnBrk="0" fontAlgn="auto" hangingPunct="0">
                <a:spcBef>
                  <a:spcPts val="0"/>
                </a:spcBef>
                <a:spcAft>
                  <a:spcPts val="0"/>
                </a:spcAft>
                <a:defRPr/>
              </a:pPr>
              <a:endParaRPr lang="en-US" sz="2000">
                <a:solidFill>
                  <a:srgbClr val="000000"/>
                </a:solidFill>
                <a:latin typeface="Calibri" pitchFamily="34" charset="0"/>
                <a:ea typeface="ＭＳ Ｐゴシック" pitchFamily="-111" charset="-128"/>
                <a:cs typeface="Calibri" pitchFamily="34" charset="0"/>
              </a:endParaRPr>
            </a:p>
          </p:txBody>
        </p:sp>
        <p:sp>
          <p:nvSpPr>
            <p:cNvPr id="35907" name="TextBox 31"/>
            <p:cNvSpPr txBox="1">
              <a:spLocks noChangeArrowheads="1"/>
            </p:cNvSpPr>
            <p:nvPr/>
          </p:nvSpPr>
          <p:spPr bwMode="auto">
            <a:xfrm>
              <a:off x="7639086" y="2591255"/>
              <a:ext cx="1421307" cy="728649"/>
            </a:xfrm>
            <a:prstGeom prst="rect">
              <a:avLst/>
            </a:prstGeom>
            <a:noFill/>
            <a:ln w="9525">
              <a:noFill/>
              <a:miter lim="800000"/>
              <a:headEnd/>
              <a:tailEnd/>
            </a:ln>
          </p:spPr>
          <p:txBody>
            <a:bodyPr>
              <a:spAutoFit/>
            </a:bodyPr>
            <a:lstStyle/>
            <a:p>
              <a:pPr eaLnBrk="0" hangingPunct="0"/>
              <a:r>
                <a:rPr lang="en-US">
                  <a:solidFill>
                    <a:srgbClr val="000000"/>
                  </a:solidFill>
                  <a:latin typeface="Calibri" pitchFamily="34" charset="0"/>
                  <a:ea typeface="ＭＳ Ｐゴシック" pitchFamily="34" charset="-128"/>
                </a:rPr>
                <a:t>Calibrate models</a:t>
              </a:r>
            </a:p>
          </p:txBody>
        </p:sp>
        <p:sp>
          <p:nvSpPr>
            <p:cNvPr id="35908" name="TextBox 32"/>
            <p:cNvSpPr txBox="1">
              <a:spLocks noChangeArrowheads="1"/>
            </p:cNvSpPr>
            <p:nvPr/>
          </p:nvSpPr>
          <p:spPr bwMode="auto">
            <a:xfrm>
              <a:off x="2421013" y="1285458"/>
              <a:ext cx="4009601" cy="728649"/>
            </a:xfrm>
            <a:prstGeom prst="rect">
              <a:avLst/>
            </a:prstGeom>
            <a:noFill/>
            <a:ln w="9525">
              <a:noFill/>
              <a:miter lim="800000"/>
              <a:headEnd/>
              <a:tailEnd/>
            </a:ln>
          </p:spPr>
          <p:txBody>
            <a:bodyPr>
              <a:spAutoFit/>
            </a:bodyPr>
            <a:lstStyle/>
            <a:p>
              <a:pPr algn="ctr" eaLnBrk="0" hangingPunct="0"/>
              <a:r>
                <a:rPr lang="en-US">
                  <a:solidFill>
                    <a:srgbClr val="000000"/>
                  </a:solidFill>
                  <a:latin typeface="Calibri" pitchFamily="34" charset="0"/>
                  <a:ea typeface="ＭＳ Ｐゴシック" pitchFamily="34" charset="-128"/>
                </a:rPr>
                <a:t>Apply calibration and uncertainty to other chemicals</a:t>
              </a:r>
            </a:p>
          </p:txBody>
        </p:sp>
        <p:sp>
          <p:nvSpPr>
            <p:cNvPr id="35909" name="TextBox 33"/>
            <p:cNvSpPr txBox="1">
              <a:spLocks noChangeArrowheads="1"/>
            </p:cNvSpPr>
            <p:nvPr/>
          </p:nvSpPr>
          <p:spPr bwMode="auto">
            <a:xfrm>
              <a:off x="5007504" y="6196625"/>
              <a:ext cx="3511783" cy="728649"/>
            </a:xfrm>
            <a:prstGeom prst="rect">
              <a:avLst/>
            </a:prstGeom>
            <a:noFill/>
            <a:ln w="9525">
              <a:noFill/>
              <a:miter lim="800000"/>
              <a:headEnd/>
              <a:tailEnd/>
            </a:ln>
          </p:spPr>
          <p:txBody>
            <a:bodyPr>
              <a:spAutoFit/>
            </a:bodyPr>
            <a:lstStyle/>
            <a:p>
              <a:pPr algn="ctr" eaLnBrk="0" hangingPunct="0"/>
              <a:r>
                <a:rPr lang="en-US">
                  <a:solidFill>
                    <a:srgbClr val="000000"/>
                  </a:solidFill>
                  <a:latin typeface="Calibri" pitchFamily="34" charset="0"/>
                  <a:ea typeface="ＭＳ Ｐゴシック" pitchFamily="34" charset="-128"/>
                </a:rPr>
                <a:t>Evaluate Model Performance</a:t>
              </a:r>
            </a:p>
            <a:p>
              <a:pPr algn="ctr" eaLnBrk="0" hangingPunct="0"/>
              <a:r>
                <a:rPr lang="en-US">
                  <a:solidFill>
                    <a:srgbClr val="000000"/>
                  </a:solidFill>
                  <a:latin typeface="Calibri" pitchFamily="34" charset="0"/>
                  <a:ea typeface="ＭＳ Ｐゴシック" pitchFamily="34" charset="-128"/>
                </a:rPr>
                <a:t>and Refine Models</a:t>
              </a:r>
            </a:p>
          </p:txBody>
        </p:sp>
        <p:sp>
          <p:nvSpPr>
            <p:cNvPr id="35" name="Rounded Rectangle 34"/>
            <p:cNvSpPr/>
            <p:nvPr/>
          </p:nvSpPr>
          <p:spPr bwMode="auto">
            <a:xfrm>
              <a:off x="4761964" y="5499876"/>
              <a:ext cx="3399903" cy="447531"/>
            </a:xfrm>
            <a:prstGeom prst="roundRect">
              <a:avLst/>
            </a:prstGeom>
            <a:noFill/>
            <a:ln w="9525" cap="flat" cmpd="sng" algn="ctr">
              <a:noFill/>
              <a:prstDash val="solid"/>
              <a:round/>
              <a:headEnd type="none" w="med" len="med"/>
              <a:tailEnd type="none" w="med" len="med"/>
            </a:ln>
            <a:effectLst/>
            <a:scene3d>
              <a:camera prst="orthographicFront"/>
              <a:lightRig rig="threePt" dir="t"/>
            </a:scene3d>
            <a:sp3d>
              <a:bevelT/>
            </a:sp3d>
            <a:extLst/>
          </p:spPr>
          <p:txBody>
            <a:bodyPr anchor="ctr"/>
            <a:lstStyle/>
            <a:p>
              <a:pPr algn="ctr" eaLnBrk="0" fontAlgn="auto" hangingPunct="0">
                <a:spcBef>
                  <a:spcPts val="0"/>
                </a:spcBef>
                <a:spcAft>
                  <a:spcPts val="0"/>
                </a:spcAft>
                <a:defRPr/>
              </a:pPr>
              <a:r>
                <a:rPr lang="en-US" sz="1600" b="1" dirty="0">
                  <a:solidFill>
                    <a:srgbClr val="000000"/>
                  </a:solidFill>
                  <a:latin typeface="Calibri" pitchFamily="34" charset="0"/>
                  <a:ea typeface="ＭＳ Ｐゴシック" pitchFamily="-111" charset="-128"/>
                  <a:cs typeface="Calibri" pitchFamily="34" charset="0"/>
                </a:rPr>
                <a:t>Forward Predictions</a:t>
              </a:r>
            </a:p>
          </p:txBody>
        </p:sp>
        <p:sp>
          <p:nvSpPr>
            <p:cNvPr id="35913" name="Right Arrow 35"/>
            <p:cNvSpPr>
              <a:spLocks noChangeArrowheads="1"/>
            </p:cNvSpPr>
            <p:nvPr/>
          </p:nvSpPr>
          <p:spPr bwMode="auto">
            <a:xfrm>
              <a:off x="1935215" y="4388159"/>
              <a:ext cx="2296894" cy="302612"/>
            </a:xfrm>
            <a:prstGeom prst="rightArrow">
              <a:avLst>
                <a:gd name="adj1" fmla="val 50000"/>
                <a:gd name="adj2" fmla="val 50004"/>
              </a:avLst>
            </a:prstGeom>
            <a:solidFill>
              <a:schemeClr val="accent1"/>
            </a:solidFill>
            <a:ln w="9525" algn="ctr">
              <a:solidFill>
                <a:schemeClr val="tx1"/>
              </a:solidFill>
              <a:round/>
              <a:headEnd/>
              <a:tailEnd/>
            </a:ln>
          </p:spPr>
          <p:txBody>
            <a:bodyPr/>
            <a:lstStyle/>
            <a:p>
              <a:pPr eaLnBrk="0" hangingPunct="0"/>
              <a:endParaRPr lang="en-US" sz="2000">
                <a:solidFill>
                  <a:srgbClr val="000000"/>
                </a:solidFill>
                <a:latin typeface="Calibri" pitchFamily="34" charset="0"/>
                <a:ea typeface="ＭＳ Ｐゴシック" pitchFamily="34" charset="-128"/>
              </a:endParaRPr>
            </a:p>
          </p:txBody>
        </p:sp>
        <p:sp>
          <p:nvSpPr>
            <p:cNvPr id="35914" name="Right Arrow 36"/>
            <p:cNvSpPr>
              <a:spLocks noChangeArrowheads="1"/>
            </p:cNvSpPr>
            <p:nvPr/>
          </p:nvSpPr>
          <p:spPr bwMode="auto">
            <a:xfrm>
              <a:off x="4232109" y="5612859"/>
              <a:ext cx="529855" cy="302612"/>
            </a:xfrm>
            <a:prstGeom prst="rightArrow">
              <a:avLst>
                <a:gd name="adj1" fmla="val 50000"/>
                <a:gd name="adj2" fmla="val 49999"/>
              </a:avLst>
            </a:prstGeom>
            <a:solidFill>
              <a:schemeClr val="accent1"/>
            </a:solidFill>
            <a:ln w="9525" algn="ctr">
              <a:solidFill>
                <a:schemeClr val="tx1"/>
              </a:solidFill>
              <a:round/>
              <a:headEnd/>
              <a:tailEnd/>
            </a:ln>
          </p:spPr>
          <p:txBody>
            <a:bodyPr/>
            <a:lstStyle/>
            <a:p>
              <a:pPr eaLnBrk="0" hangingPunct="0"/>
              <a:endParaRPr lang="en-US" sz="2000">
                <a:solidFill>
                  <a:srgbClr val="000000"/>
                </a:solidFill>
                <a:latin typeface="Calibri" pitchFamily="34" charset="0"/>
                <a:ea typeface="ＭＳ Ｐゴシック" pitchFamily="34" charset="-128"/>
              </a:endParaRPr>
            </a:p>
          </p:txBody>
        </p:sp>
        <p:sp>
          <p:nvSpPr>
            <p:cNvPr id="38" name="Oval 37"/>
            <p:cNvSpPr/>
            <p:nvPr/>
          </p:nvSpPr>
          <p:spPr bwMode="auto">
            <a:xfrm>
              <a:off x="2068977" y="4048269"/>
              <a:ext cx="1706610" cy="1043793"/>
            </a:xfrm>
            <a:prstGeom prst="ellipse">
              <a:avLst/>
            </a:prstGeom>
            <a:solidFill>
              <a:schemeClr val="accent6">
                <a:lumMod val="7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p:spPr>
          <p:txBody>
            <a:bodyPr/>
            <a:lstStyle/>
            <a:p>
              <a:pPr algn="ctr" eaLnBrk="0" fontAlgn="auto" hangingPunct="0">
                <a:spcBef>
                  <a:spcPts val="0"/>
                </a:spcBef>
                <a:spcAft>
                  <a:spcPts val="0"/>
                </a:spcAft>
                <a:defRPr/>
              </a:pPr>
              <a:r>
                <a:rPr lang="en-US" sz="1600" dirty="0">
                  <a:solidFill>
                    <a:srgbClr val="FFFFFF"/>
                  </a:solidFill>
                  <a:latin typeface="Calibri" pitchFamily="34" charset="0"/>
                  <a:ea typeface="ＭＳ Ｐゴシック" pitchFamily="-111" charset="-128"/>
                  <a:cs typeface="Calibri" pitchFamily="34" charset="0"/>
                </a:rPr>
                <a:t>Exposure Inference</a:t>
              </a:r>
            </a:p>
          </p:txBody>
        </p:sp>
        <p:sp>
          <p:nvSpPr>
            <p:cNvPr id="39" name="Rounded Rectangle 38"/>
            <p:cNvSpPr/>
            <p:nvPr/>
          </p:nvSpPr>
          <p:spPr bwMode="auto">
            <a:xfrm>
              <a:off x="459148" y="4721843"/>
              <a:ext cx="1285101" cy="427700"/>
            </a:xfrm>
            <a:prstGeom prst="roundRect">
              <a:avLst/>
            </a:prstGeom>
            <a:solidFill>
              <a:srgbClr val="5C5CC8"/>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p:spPr>
          <p:txBody>
            <a:bodyPr anchor="ctr"/>
            <a:lstStyle/>
            <a:p>
              <a:pPr algn="ctr" eaLnBrk="0" fontAlgn="auto" hangingPunct="0">
                <a:spcBef>
                  <a:spcPts val="0"/>
                </a:spcBef>
                <a:spcAft>
                  <a:spcPts val="0"/>
                </a:spcAft>
                <a:defRPr/>
              </a:pPr>
              <a:r>
                <a:rPr lang="en-US" sz="1600" dirty="0">
                  <a:solidFill>
                    <a:srgbClr val="FFFFFF"/>
                  </a:solidFill>
                  <a:latin typeface="Calibri" pitchFamily="34" charset="0"/>
                  <a:ea typeface="ＭＳ Ｐゴシック" pitchFamily="-111" charset="-128"/>
                  <a:cs typeface="Calibri" pitchFamily="34" charset="0"/>
                </a:rPr>
                <a:t>Dataset 1</a:t>
              </a:r>
            </a:p>
          </p:txBody>
        </p:sp>
        <p:sp>
          <p:nvSpPr>
            <p:cNvPr id="40" name="Rounded Rectangle 39"/>
            <p:cNvSpPr/>
            <p:nvPr/>
          </p:nvSpPr>
          <p:spPr bwMode="auto">
            <a:xfrm>
              <a:off x="459148" y="5149543"/>
              <a:ext cx="1285101" cy="427700"/>
            </a:xfrm>
            <a:prstGeom prst="round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a:extLst/>
          </p:spPr>
          <p:txBody>
            <a:bodyPr anchor="ctr"/>
            <a:lstStyle/>
            <a:p>
              <a:pPr algn="ctr" eaLnBrk="0" fontAlgn="auto" hangingPunct="0">
                <a:spcBef>
                  <a:spcPts val="0"/>
                </a:spcBef>
                <a:spcAft>
                  <a:spcPts val="0"/>
                </a:spcAft>
                <a:defRPr/>
              </a:pPr>
              <a:r>
                <a:rPr lang="en-US" sz="1600" dirty="0">
                  <a:solidFill>
                    <a:srgbClr val="FFFFFF"/>
                  </a:solidFill>
                  <a:latin typeface="Calibri" pitchFamily="34" charset="0"/>
                  <a:ea typeface="ＭＳ Ｐゴシック" pitchFamily="-111" charset="-128"/>
                  <a:cs typeface="Calibri" pitchFamily="34" charset="0"/>
                </a:rPr>
                <a:t>Dataset 2</a:t>
              </a:r>
            </a:p>
          </p:txBody>
        </p:sp>
        <p:sp>
          <p:nvSpPr>
            <p:cNvPr id="35924" name="TextBox 40"/>
            <p:cNvSpPr txBox="1">
              <a:spLocks noChangeArrowheads="1"/>
            </p:cNvSpPr>
            <p:nvPr/>
          </p:nvSpPr>
          <p:spPr bwMode="auto">
            <a:xfrm>
              <a:off x="812596" y="5262367"/>
              <a:ext cx="528451" cy="658309"/>
            </a:xfrm>
            <a:prstGeom prst="rect">
              <a:avLst/>
            </a:prstGeom>
            <a:noFill/>
            <a:ln w="9525">
              <a:noFill/>
              <a:miter lim="800000"/>
              <a:headEnd/>
              <a:tailEnd/>
            </a:ln>
          </p:spPr>
          <p:txBody>
            <a:bodyPr wrap="none">
              <a:spAutoFit/>
            </a:bodyPr>
            <a:lstStyle/>
            <a:p>
              <a:pPr eaLnBrk="0" hangingPunct="0"/>
              <a:r>
                <a:rPr lang="en-US" sz="3200">
                  <a:solidFill>
                    <a:srgbClr val="000000"/>
                  </a:solidFill>
                  <a:latin typeface="Calibri" pitchFamily="34" charset="0"/>
                  <a:ea typeface="ＭＳ Ｐゴシック" pitchFamily="34" charset="-128"/>
                </a:rPr>
                <a:t>…</a:t>
              </a:r>
              <a:endParaRPr lang="en-US" sz="2000">
                <a:solidFill>
                  <a:srgbClr val="000000"/>
                </a:solidFill>
                <a:latin typeface="Calibri" pitchFamily="34" charset="0"/>
                <a:ea typeface="ＭＳ Ｐゴシック" pitchFamily="34" charset="-128"/>
              </a:endParaRPr>
            </a:p>
          </p:txBody>
        </p:sp>
      </p:grpSp>
      <p:sp>
        <p:nvSpPr>
          <p:cNvPr id="35842" name="Title 1"/>
          <p:cNvSpPr txBox="1">
            <a:spLocks/>
          </p:cNvSpPr>
          <p:nvPr/>
        </p:nvSpPr>
        <p:spPr bwMode="auto">
          <a:xfrm>
            <a:off x="2000250" y="153988"/>
            <a:ext cx="6967538" cy="1143000"/>
          </a:xfrm>
          <a:prstGeom prst="rect">
            <a:avLst/>
          </a:prstGeom>
          <a:noFill/>
          <a:ln w="9525">
            <a:noFill/>
            <a:miter lim="800000"/>
            <a:headEnd/>
            <a:tailEnd/>
          </a:ln>
        </p:spPr>
        <p:txBody>
          <a:bodyPr/>
          <a:lstStyle/>
          <a:p>
            <a:pPr algn="ctr"/>
            <a:r>
              <a:rPr lang="en-US" sz="3400" b="1">
                <a:solidFill>
                  <a:srgbClr val="355777"/>
                </a:solidFill>
                <a:latin typeface="Calibri" pitchFamily="34" charset="0"/>
                <a:ea typeface="ＭＳ Ｐゴシック" pitchFamily="34" charset="-128"/>
              </a:rPr>
              <a:t>Systematic Empirical Evaluation of Models Framework (SEEM)</a:t>
            </a:r>
          </a:p>
        </p:txBody>
      </p:sp>
      <p:sp>
        <p:nvSpPr>
          <p:cNvPr id="35843" name="Rectangle 87"/>
          <p:cNvSpPr>
            <a:spLocks noChangeArrowheads="1"/>
          </p:cNvSpPr>
          <p:nvPr/>
        </p:nvSpPr>
        <p:spPr bwMode="auto">
          <a:xfrm>
            <a:off x="6477000" y="6553200"/>
            <a:ext cx="2667000" cy="338554"/>
          </a:xfrm>
          <a:prstGeom prst="rect">
            <a:avLst/>
          </a:prstGeom>
          <a:noFill/>
          <a:ln w="9525">
            <a:noFill/>
            <a:miter lim="800000"/>
            <a:headEnd/>
            <a:tailEnd/>
          </a:ln>
        </p:spPr>
        <p:txBody>
          <a:bodyPr>
            <a:spAutoFit/>
          </a:bodyPr>
          <a:lstStyle/>
          <a:p>
            <a:r>
              <a:rPr lang="en-US" sz="1600" dirty="0">
                <a:latin typeface="Calibri" pitchFamily="34" charset="0"/>
              </a:rPr>
              <a:t>Slide from John Wambaugh</a:t>
            </a:r>
          </a:p>
        </p:txBody>
      </p:sp>
    </p:spTree>
    <p:extLst>
      <p:ext uri="{BB962C8B-B14F-4D97-AF65-F5344CB8AC3E}">
        <p14:creationId xmlns:p14="http://schemas.microsoft.com/office/powerpoint/2010/main" val="3457159352"/>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36D2787F-E99A-4791-AC58-E2F69C3AF547}">
  <ds:schemaRefs>
    <ds:schemaRef ds:uri="ESRI.ArcGIS.Mapping.OfficeIntegration.PowerPointInfo"/>
  </ds:schemaRefs>
</ds:datastoreItem>
</file>

<file path=customXml/itemProps10.xml><?xml version="1.0" encoding="utf-8"?>
<ds:datastoreItem xmlns:ds="http://schemas.openxmlformats.org/officeDocument/2006/customXml" ds:itemID="{538D72CD-CABD-4935-BAD1-2B558CE203A1}">
  <ds:schemaRefs>
    <ds:schemaRef ds:uri="ESRI.ArcGIS.Mapping.OfficeIntegration.PowerPointInfo"/>
  </ds:schemaRefs>
</ds:datastoreItem>
</file>

<file path=customXml/itemProps11.xml><?xml version="1.0" encoding="utf-8"?>
<ds:datastoreItem xmlns:ds="http://schemas.openxmlformats.org/officeDocument/2006/customXml" ds:itemID="{B37319C0-8BF3-4DFB-8191-903A4A8C57B6}">
  <ds:schemaRefs>
    <ds:schemaRef ds:uri="ESRI.ArcGIS.Mapping.OfficeIntegration.PowerPointInfo"/>
  </ds:schemaRefs>
</ds:datastoreItem>
</file>

<file path=customXml/itemProps12.xml><?xml version="1.0" encoding="utf-8"?>
<ds:datastoreItem xmlns:ds="http://schemas.openxmlformats.org/officeDocument/2006/customXml" ds:itemID="{C8CE3598-D283-4FE8-B3BC-45887D342FD0}">
  <ds:schemaRefs>
    <ds:schemaRef ds:uri="ESRI.ArcGIS.Mapping.OfficeIntegration.PowerPointInfo"/>
  </ds:schemaRefs>
</ds:datastoreItem>
</file>

<file path=customXml/itemProps13.xml><?xml version="1.0" encoding="utf-8"?>
<ds:datastoreItem xmlns:ds="http://schemas.openxmlformats.org/officeDocument/2006/customXml" ds:itemID="{78F29C56-695A-4251-8BAE-51A79DAFCFF6}">
  <ds:schemaRefs>
    <ds:schemaRef ds:uri="ESRI.ArcGIS.Mapping.OfficeIntegration.PowerPointInfo"/>
  </ds:schemaRefs>
</ds:datastoreItem>
</file>

<file path=customXml/itemProps14.xml><?xml version="1.0" encoding="utf-8"?>
<ds:datastoreItem xmlns:ds="http://schemas.openxmlformats.org/officeDocument/2006/customXml" ds:itemID="{E6E78D07-CC36-4725-ADE1-960E2D961635}">
  <ds:schemaRefs>
    <ds:schemaRef ds:uri="ESRI.ArcGIS.Mapping.OfficeIntegration.PowerPointInfo"/>
  </ds:schemaRefs>
</ds:datastoreItem>
</file>

<file path=customXml/itemProps15.xml><?xml version="1.0" encoding="utf-8"?>
<ds:datastoreItem xmlns:ds="http://schemas.openxmlformats.org/officeDocument/2006/customXml" ds:itemID="{24042C92-EE7C-4271-AB61-8EA13397FC55}">
  <ds:schemaRefs>
    <ds:schemaRef ds:uri="ESRI.ArcGIS.Mapping.OfficeIntegration.PowerPointInfo"/>
  </ds:schemaRefs>
</ds:datastoreItem>
</file>

<file path=customXml/itemProps16.xml><?xml version="1.0" encoding="utf-8"?>
<ds:datastoreItem xmlns:ds="http://schemas.openxmlformats.org/officeDocument/2006/customXml" ds:itemID="{30A44939-D444-47EA-B812-2581E62C7FB7}">
  <ds:schemaRefs>
    <ds:schemaRef ds:uri="ESRI.ArcGIS.Mapping.OfficeIntegration.PowerPointInfo"/>
  </ds:schemaRefs>
</ds:datastoreItem>
</file>

<file path=customXml/itemProps17.xml><?xml version="1.0" encoding="utf-8"?>
<ds:datastoreItem xmlns:ds="http://schemas.openxmlformats.org/officeDocument/2006/customXml" ds:itemID="{6717BA5A-92E4-45C6-A42F-9A2035106727}">
  <ds:schemaRefs>
    <ds:schemaRef ds:uri="ESRI.ArcGIS.Mapping.OfficeIntegration.PowerPointInfo"/>
  </ds:schemaRefs>
</ds:datastoreItem>
</file>

<file path=customXml/itemProps18.xml><?xml version="1.0" encoding="utf-8"?>
<ds:datastoreItem xmlns:ds="http://schemas.openxmlformats.org/officeDocument/2006/customXml" ds:itemID="{15B02BAA-BB19-436E-956E-B98CE88423C6}">
  <ds:schemaRefs>
    <ds:schemaRef ds:uri="ESRI.ArcGIS.Mapping.OfficeIntegration.PowerPointInfo"/>
  </ds:schemaRefs>
</ds:datastoreItem>
</file>

<file path=customXml/itemProps19.xml><?xml version="1.0" encoding="utf-8"?>
<ds:datastoreItem xmlns:ds="http://schemas.openxmlformats.org/officeDocument/2006/customXml" ds:itemID="{5D994F90-53AC-4A74-A509-9B4A1566183F}">
  <ds:schemaRefs>
    <ds:schemaRef ds:uri="ESRI.ArcGIS.Mapping.OfficeIntegration.PowerPointInfo"/>
  </ds:schemaRefs>
</ds:datastoreItem>
</file>

<file path=customXml/itemProps2.xml><?xml version="1.0" encoding="utf-8"?>
<ds:datastoreItem xmlns:ds="http://schemas.openxmlformats.org/officeDocument/2006/customXml" ds:itemID="{CE75740C-D120-49B0-AE13-6339609A58CE}">
  <ds:schemaRefs>
    <ds:schemaRef ds:uri="ESRI.ArcGIS.Mapping.OfficeIntegration.PowerPointInfo"/>
  </ds:schemaRefs>
</ds:datastoreItem>
</file>

<file path=customXml/itemProps20.xml><?xml version="1.0" encoding="utf-8"?>
<ds:datastoreItem xmlns:ds="http://schemas.openxmlformats.org/officeDocument/2006/customXml" ds:itemID="{89CE8730-BFF4-4985-B0E5-12389763B67E}">
  <ds:schemaRefs>
    <ds:schemaRef ds:uri="ESRI.ArcGIS.Mapping.OfficeIntegration.PowerPointInfo"/>
  </ds:schemaRefs>
</ds:datastoreItem>
</file>

<file path=customXml/itemProps21.xml><?xml version="1.0" encoding="utf-8"?>
<ds:datastoreItem xmlns:ds="http://schemas.openxmlformats.org/officeDocument/2006/customXml" ds:itemID="{5683482C-D6DD-4290-B6F2-19011BE51152}">
  <ds:schemaRefs>
    <ds:schemaRef ds:uri="ESRI.ArcGIS.Mapping.OfficeIntegration.PowerPointInfo"/>
  </ds:schemaRefs>
</ds:datastoreItem>
</file>

<file path=customXml/itemProps22.xml><?xml version="1.0" encoding="utf-8"?>
<ds:datastoreItem xmlns:ds="http://schemas.openxmlformats.org/officeDocument/2006/customXml" ds:itemID="{4E2AFD25-C64F-4451-9E44-1DA76F59E1C2}">
  <ds:schemaRefs>
    <ds:schemaRef ds:uri="ESRI.ArcGIS.Mapping.OfficeIntegration.PowerPointInfo"/>
  </ds:schemaRefs>
</ds:datastoreItem>
</file>

<file path=customXml/itemProps23.xml><?xml version="1.0" encoding="utf-8"?>
<ds:datastoreItem xmlns:ds="http://schemas.openxmlformats.org/officeDocument/2006/customXml" ds:itemID="{B31BC223-1A16-499A-B94D-5827253F2894}">
  <ds:schemaRefs>
    <ds:schemaRef ds:uri="ESRI.ArcGIS.Mapping.OfficeIntegration.PowerPointInfo"/>
  </ds:schemaRefs>
</ds:datastoreItem>
</file>

<file path=customXml/itemProps24.xml><?xml version="1.0" encoding="utf-8"?>
<ds:datastoreItem xmlns:ds="http://schemas.openxmlformats.org/officeDocument/2006/customXml" ds:itemID="{E6A5CD89-2DCA-4A91-A924-06FE7EC14B0A}">
  <ds:schemaRefs>
    <ds:schemaRef ds:uri="ESRI.ArcGIS.Mapping.OfficeIntegration.PowerPointInfo"/>
  </ds:schemaRefs>
</ds:datastoreItem>
</file>

<file path=customXml/itemProps3.xml><?xml version="1.0" encoding="utf-8"?>
<ds:datastoreItem xmlns:ds="http://schemas.openxmlformats.org/officeDocument/2006/customXml" ds:itemID="{DFA0F328-8459-45C7-BA09-F219DFDA10FF}">
  <ds:schemaRefs>
    <ds:schemaRef ds:uri="ESRI.ArcGIS.Mapping.OfficeIntegration.PowerPointInfo"/>
  </ds:schemaRefs>
</ds:datastoreItem>
</file>

<file path=customXml/itemProps4.xml><?xml version="1.0" encoding="utf-8"?>
<ds:datastoreItem xmlns:ds="http://schemas.openxmlformats.org/officeDocument/2006/customXml" ds:itemID="{6459B706-0110-4390-9859-28C4DC9E0697}">
  <ds:schemaRefs>
    <ds:schemaRef ds:uri="ESRI.ArcGIS.Mapping.OfficeIntegration.PowerPointInfo"/>
  </ds:schemaRefs>
</ds:datastoreItem>
</file>

<file path=customXml/itemProps5.xml><?xml version="1.0" encoding="utf-8"?>
<ds:datastoreItem xmlns:ds="http://schemas.openxmlformats.org/officeDocument/2006/customXml" ds:itemID="{7E3B46F9-FAE4-4CC7-8B7C-932FB7FBCA53}">
  <ds:schemaRefs>
    <ds:schemaRef ds:uri="ESRI.ArcGIS.Mapping.OfficeIntegration.PowerPointInfo"/>
  </ds:schemaRefs>
</ds:datastoreItem>
</file>

<file path=customXml/itemProps6.xml><?xml version="1.0" encoding="utf-8"?>
<ds:datastoreItem xmlns:ds="http://schemas.openxmlformats.org/officeDocument/2006/customXml" ds:itemID="{0DA5FA90-3461-494D-A65C-98843207425D}">
  <ds:schemaRefs>
    <ds:schemaRef ds:uri="ESRI.ArcGIS.Mapping.OfficeIntegration.PowerPointInfo"/>
  </ds:schemaRefs>
</ds:datastoreItem>
</file>

<file path=customXml/itemProps7.xml><?xml version="1.0" encoding="utf-8"?>
<ds:datastoreItem xmlns:ds="http://schemas.openxmlformats.org/officeDocument/2006/customXml" ds:itemID="{CD8581AE-69C3-4AF7-8155-5FEBE30F33DE}">
  <ds:schemaRefs>
    <ds:schemaRef ds:uri="ESRI.ArcGIS.Mapping.OfficeIntegration.PowerPointInfo"/>
  </ds:schemaRefs>
</ds:datastoreItem>
</file>

<file path=customXml/itemProps8.xml><?xml version="1.0" encoding="utf-8"?>
<ds:datastoreItem xmlns:ds="http://schemas.openxmlformats.org/officeDocument/2006/customXml" ds:itemID="{C8DD43C0-CE94-4D81-8026-888DCB552FF4}">
  <ds:schemaRefs>
    <ds:schemaRef ds:uri="ESRI.ArcGIS.Mapping.OfficeIntegration.PowerPointInfo"/>
  </ds:schemaRefs>
</ds:datastoreItem>
</file>

<file path=customXml/itemProps9.xml><?xml version="1.0" encoding="utf-8"?>
<ds:datastoreItem xmlns:ds="http://schemas.openxmlformats.org/officeDocument/2006/customXml" ds:itemID="{F9061E2F-EA26-473D-BFA3-12F80C3B79FD}">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16866</TotalTime>
  <Words>5538</Words>
  <Application>Microsoft Office PowerPoint</Application>
  <PresentationFormat>On-screen Show (4:3)</PresentationFormat>
  <Paragraphs>1336</Paragraphs>
  <Slides>88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MS PGothic</vt:lpstr>
      <vt:lpstr>Arial</vt:lpstr>
      <vt:lpstr>Calibri</vt:lpstr>
      <vt:lpstr>Gill Sans MT</vt:lpstr>
      <vt:lpstr>Helvetica</vt:lpstr>
      <vt:lpstr>Tahoma</vt:lpstr>
      <vt:lpstr>Times</vt:lpstr>
      <vt:lpstr>Times New Roman</vt:lpstr>
      <vt:lpstr>Wingdings</vt:lpstr>
      <vt:lpstr>Custom Design</vt:lpstr>
      <vt:lpstr>The High-Throughput Stochastic Human Exposure and Dose Simulation Model (SHEDS-HT)  The Chemical and Products Database (CPDat)   </vt:lpstr>
      <vt:lpstr>PowerPoint Presentation</vt:lpstr>
      <vt:lpstr>PowerPoint Presentation</vt:lpstr>
      <vt:lpstr>PART I: SHEDS-HT Background</vt:lpstr>
      <vt:lpstr>PowerPoint Presentation</vt:lpstr>
      <vt:lpstr>Chemical Exposure Pathways</vt:lpstr>
      <vt:lpstr>Chemical Exposure Pathways</vt:lpstr>
      <vt:lpstr>Motivation: Importance of Near-Field Pathways</vt:lpstr>
      <vt:lpstr>PowerPoint Presentation</vt:lpstr>
      <vt:lpstr>Third Generation SEEM Analysis</vt:lpstr>
      <vt:lpstr>PowerPoint Presentation</vt:lpstr>
      <vt:lpstr>What does the model do?</vt:lpstr>
      <vt:lpstr>What does the model do?</vt:lpstr>
      <vt:lpstr>What does the model do?</vt:lpstr>
      <vt:lpstr>What does the model do?</vt:lpstr>
      <vt:lpstr>What type of model is it?</vt:lpstr>
      <vt:lpstr>Background and History: SHEDS-Multimedia</vt:lpstr>
      <vt:lpstr>SHEDS-MM to SHEDS-HT</vt:lpstr>
      <vt:lpstr>How Has The Model Been Used?</vt:lpstr>
      <vt:lpstr>How Has The Model Been Used?</vt:lpstr>
      <vt:lpstr>How is the model supported, maintained, distributed, updated?</vt:lpstr>
      <vt:lpstr>PowerPoint Presentation</vt:lpstr>
      <vt:lpstr>Recent Scientific Development </vt:lpstr>
      <vt:lpstr>R Package ‘ShedsHT”</vt:lpstr>
      <vt:lpstr>R Package ‘ShedsHT”</vt:lpstr>
      <vt:lpstr>R Package ‘ShedsHT”</vt:lpstr>
      <vt:lpstr>SHEDS-HT: Overview</vt:lpstr>
      <vt:lpstr>General SHEDS Approach</vt:lpstr>
      <vt:lpstr>PowerPoint Presentation</vt:lpstr>
      <vt:lpstr>PowerPoint Presentation</vt:lpstr>
      <vt:lpstr>SHEDS-HT Exposure Scenarios</vt:lpstr>
      <vt:lpstr>PowerPoint Presentation</vt:lpstr>
      <vt:lpstr>PART II: Understanding and Using the SHEDS-HT Model (and R Package)</vt:lpstr>
      <vt:lpstr>Understanding SHEDS-HT Terminology: Chemicals, Sources, Scenarios, Routes and Runs</vt:lpstr>
      <vt:lpstr>Chemicals</vt:lpstr>
      <vt:lpstr>Sources</vt:lpstr>
      <vt:lpstr>Scenarios</vt:lpstr>
      <vt:lpstr>Route</vt:lpstr>
      <vt:lpstr>Route</vt:lpstr>
      <vt:lpstr>PowerPoint Presentation</vt:lpstr>
      <vt:lpstr>PowerPoint Presentation</vt:lpstr>
      <vt:lpstr>PowerPoint Presentation</vt:lpstr>
      <vt:lpstr>PowerPoint Presentation</vt:lpstr>
      <vt:lpstr>PowerPoint Presentation</vt:lpstr>
      <vt:lpstr>Example of Linkage Chemicals, Sources, Scenarios, and Routes in a SHEDS Run</vt:lpstr>
      <vt:lpstr>Example of Linkage Chemicals, Sources, Scenarios, and Routes in a SHEDS Run</vt:lpstr>
      <vt:lpstr>Example of Linkage Chemicals, Sources, Scenarios, and Routes in a SHEDS Run</vt:lpstr>
      <vt:lpstr>Example of Linkage Chemicals, Sources, Scenarios, and Routes in a SHEDS Run</vt:lpstr>
      <vt:lpstr>A Model Run: Parameterization, Input Files, and Output Files</vt:lpstr>
      <vt:lpstr>Model Overview</vt:lpstr>
      <vt:lpstr>Parameterization of Sources</vt:lpstr>
      <vt:lpstr>Parameterization of Sources</vt:lpstr>
      <vt:lpstr>Parameterization of Sources</vt:lpstr>
      <vt:lpstr>SHEDS Directory Layout</vt:lpstr>
      <vt:lpstr>SHEDS Directory Layout</vt:lpstr>
      <vt:lpstr>SHEDS Directory Layout</vt:lpstr>
      <vt:lpstr>SHEDS Directory Layout</vt:lpstr>
      <vt:lpstr>Run File</vt:lpstr>
      <vt:lpstr>SHEDS General Input Files (Not Run-Specific)</vt:lpstr>
      <vt:lpstr>SHEDS-HT Default Product Sources</vt:lpstr>
      <vt:lpstr>Source-Variable Data for SHEDS Default Product Types</vt:lpstr>
      <vt:lpstr>SHEDS-HT Default Product Sources</vt:lpstr>
      <vt:lpstr>SHEDS-HT Default Product Sources</vt:lpstr>
      <vt:lpstr>SHEDS-HT Default Product Sources</vt:lpstr>
      <vt:lpstr>SHEDS-HT Default Product Sources</vt:lpstr>
      <vt:lpstr>Source –Scenario File</vt:lpstr>
      <vt:lpstr>Source –Scenario File</vt:lpstr>
      <vt:lpstr>Source –Scenario File</vt:lpstr>
      <vt:lpstr>Source–Variable File</vt:lpstr>
      <vt:lpstr>Source–Variable File</vt:lpstr>
      <vt:lpstr>Source–Variable File</vt:lpstr>
      <vt:lpstr>Source–Chemical File</vt:lpstr>
      <vt:lpstr>Source–Chemical File</vt:lpstr>
      <vt:lpstr>Source–Chemical File</vt:lpstr>
      <vt:lpstr>Performing a Run</vt:lpstr>
      <vt:lpstr>Performing a Run</vt:lpstr>
      <vt:lpstr>Performing a Run</vt:lpstr>
      <vt:lpstr>SHEDS Output Files</vt:lpstr>
      <vt:lpstr>The All Individuals Output File</vt:lpstr>
      <vt:lpstr>The Statistics Output File</vt:lpstr>
      <vt:lpstr>The Source Means Output File</vt:lpstr>
      <vt:lpstr>Post-Processing For Further Analysis</vt:lpstr>
      <vt:lpstr>To be continued in Part IV - Tutorial</vt:lpstr>
      <vt:lpstr>Acknowledgements and Disclaimer</vt:lpstr>
      <vt:lpstr>Extra Slides (for addressing questions)</vt:lpstr>
      <vt:lpstr>Initial Case Study: Summary of Chemical Exposure Scenarios</vt:lpstr>
      <vt:lpstr>Initial Case Study Results</vt:lpstr>
      <vt:lpstr>Initial Comparisons with Data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High-throughput biomonitoring for exposure discovery and evaluation</dc:title>
  <dc:creator>Kristin King</dc:creator>
  <cp:lastModifiedBy>Isaacs, Kristin</cp:lastModifiedBy>
  <cp:revision>390</cp:revision>
  <dcterms:created xsi:type="dcterms:W3CDTF">2014-04-15T14:08:21Z</dcterms:created>
  <dcterms:modified xsi:type="dcterms:W3CDTF">2016-10-03T15:18:43Z</dcterms:modified>
</cp:coreProperties>
</file>